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714"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647" r:id="rId84"/>
    <p:sldId id="332" r:id="rId85"/>
    <p:sldId id="333" r:id="rId86"/>
    <p:sldId id="334" r:id="rId87"/>
    <p:sldId id="335" r:id="rId88"/>
    <p:sldId id="336" r:id="rId89"/>
    <p:sldId id="337" r:id="rId90"/>
    <p:sldId id="338"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715" r:id="rId156"/>
    <p:sldId id="648" r:id="rId157"/>
    <p:sldId id="649"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716"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650" r:id="rId250"/>
    <p:sldId id="494" r:id="rId251"/>
    <p:sldId id="495" r:id="rId252"/>
    <p:sldId id="496" r:id="rId253"/>
    <p:sldId id="497" r:id="rId254"/>
    <p:sldId id="498" r:id="rId255"/>
    <p:sldId id="499" r:id="rId256"/>
    <p:sldId id="500" r:id="rId257"/>
    <p:sldId id="501" r:id="rId258"/>
    <p:sldId id="502" r:id="rId259"/>
    <p:sldId id="503" r:id="rId260"/>
    <p:sldId id="504" r:id="rId261"/>
    <p:sldId id="505" r:id="rId262"/>
    <p:sldId id="506" r:id="rId263"/>
    <p:sldId id="507" r:id="rId264"/>
    <p:sldId id="508" r:id="rId265"/>
    <p:sldId id="509" r:id="rId266"/>
    <p:sldId id="510" r:id="rId267"/>
    <p:sldId id="511" r:id="rId268"/>
    <p:sldId id="512" r:id="rId269"/>
    <p:sldId id="513" r:id="rId270"/>
    <p:sldId id="514" r:id="rId271"/>
    <p:sldId id="515" r:id="rId272"/>
    <p:sldId id="717" r:id="rId273"/>
    <p:sldId id="516" r:id="rId274"/>
    <p:sldId id="517" r:id="rId275"/>
    <p:sldId id="518" r:id="rId276"/>
    <p:sldId id="519" r:id="rId277"/>
    <p:sldId id="520" r:id="rId278"/>
    <p:sldId id="521" r:id="rId279"/>
    <p:sldId id="522" r:id="rId280"/>
    <p:sldId id="523" r:id="rId281"/>
    <p:sldId id="524" r:id="rId282"/>
    <p:sldId id="525" r:id="rId283"/>
    <p:sldId id="719" r:id="rId284"/>
    <p:sldId id="718" r:id="rId285"/>
    <p:sldId id="526" r:id="rId286"/>
    <p:sldId id="527" r:id="rId287"/>
    <p:sldId id="651" r:id="rId288"/>
    <p:sldId id="652" r:id="rId289"/>
    <p:sldId id="653" r:id="rId290"/>
    <p:sldId id="654" r:id="rId291"/>
    <p:sldId id="655" r:id="rId292"/>
    <p:sldId id="656" r:id="rId293"/>
    <p:sldId id="657" r:id="rId294"/>
    <p:sldId id="658" r:id="rId295"/>
    <p:sldId id="659" r:id="rId296"/>
    <p:sldId id="660" r:id="rId297"/>
    <p:sldId id="661" r:id="rId298"/>
    <p:sldId id="669" r:id="rId299"/>
    <p:sldId id="668" r:id="rId300"/>
    <p:sldId id="663" r:id="rId301"/>
    <p:sldId id="664" r:id="rId302"/>
    <p:sldId id="665" r:id="rId303"/>
    <p:sldId id="666" r:id="rId304"/>
    <p:sldId id="667" r:id="rId305"/>
    <p:sldId id="670" r:id="rId306"/>
    <p:sldId id="720" r:id="rId307"/>
    <p:sldId id="709" r:id="rId308"/>
    <p:sldId id="710" r:id="rId309"/>
    <p:sldId id="711" r:id="rId310"/>
    <p:sldId id="712" r:id="rId311"/>
    <p:sldId id="713"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 id="645" r:id="rId393"/>
    <p:sldId id="708" r:id="rId394"/>
    <p:sldId id="671" r:id="rId395"/>
    <p:sldId id="672" r:id="rId396"/>
    <p:sldId id="673" r:id="rId397"/>
    <p:sldId id="674"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6" r:id="rId430"/>
    <p:sldId id="707" r:id="rId431"/>
  </p:sldIdLst>
  <p:sldSz cx="10160000" cy="7620000"/>
  <p:notesSz cx="6858000" cy="9144000"/>
  <p:defaultTextStyle>
    <a:lvl1pPr marL="0" marR="0" indent="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1pPr>
    <a:lvl2pPr marL="0" marR="0" indent="3429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6858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10287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13716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7145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20574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24003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2743200" algn="ctr" defTabSz="457200">
      <a:lnSpc>
        <a:spcPts val="3800"/>
      </a:lnSpc>
      <a:spcBef>
        <a:spcPts val="0"/>
      </a:spcBef>
      <a:spcAft>
        <a:spcPts val="0"/>
      </a:spcAft>
      <a:buNone/>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8235104" val="1036" rev64="64" revOS="3"/>
      <pr:smFileRevision xmlns:pr="smNativeData" xmlns="smNativeData" dt="1658235104" val="101"/>
      <pr:guideOptions xmlns:pr="smNativeData" xmlns="smNativeData" dt="1658235104"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63" d="100"/>
          <a:sy n="163" d="100"/>
        </p:scale>
        <p:origin x="1442" y="238"/>
      </p:cViewPr>
      <p:guideLst x="0" y="0">
        <p:guide orient="horz" pos="2400"/>
        <p:guide pos="3200"/>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63" d="100"/>
          <a:sy n="163" d="100"/>
        </p:scale>
        <p:origin x="1442" y="238"/>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slide" Target="slides/slide338.xml"/><Relationship Id="rId345" Type="http://schemas.openxmlformats.org/officeDocument/2006/relationships/slide" Target="slides/slide339.xml"/><Relationship Id="rId346" Type="http://schemas.openxmlformats.org/officeDocument/2006/relationships/slide" Target="slides/slide340.xml"/><Relationship Id="rId347" Type="http://schemas.openxmlformats.org/officeDocument/2006/relationships/slide" Target="slides/slide341.xml"/><Relationship Id="rId348" Type="http://schemas.openxmlformats.org/officeDocument/2006/relationships/slide" Target="slides/slide342.xml"/><Relationship Id="rId349" Type="http://schemas.openxmlformats.org/officeDocument/2006/relationships/slide" Target="slides/slide343.xml"/><Relationship Id="rId350" Type="http://schemas.openxmlformats.org/officeDocument/2006/relationships/slide" Target="slides/slide344.xml"/><Relationship Id="rId351" Type="http://schemas.openxmlformats.org/officeDocument/2006/relationships/slide" Target="slides/slide345.xml"/><Relationship Id="rId352" Type="http://schemas.openxmlformats.org/officeDocument/2006/relationships/slide" Target="slides/slide346.xml"/><Relationship Id="rId353" Type="http://schemas.openxmlformats.org/officeDocument/2006/relationships/slide" Target="slides/slide347.xml"/><Relationship Id="rId354" Type="http://schemas.openxmlformats.org/officeDocument/2006/relationships/slide" Target="slides/slide348.xml"/><Relationship Id="rId355" Type="http://schemas.openxmlformats.org/officeDocument/2006/relationships/slide" Target="slides/slide349.xml"/><Relationship Id="rId356" Type="http://schemas.openxmlformats.org/officeDocument/2006/relationships/slide" Target="slides/slide350.xml"/><Relationship Id="rId357" Type="http://schemas.openxmlformats.org/officeDocument/2006/relationships/slide" Target="slides/slide351.xml"/><Relationship Id="rId358" Type="http://schemas.openxmlformats.org/officeDocument/2006/relationships/slide" Target="slides/slide352.xml"/><Relationship Id="rId359" Type="http://schemas.openxmlformats.org/officeDocument/2006/relationships/slide" Target="slides/slide353.xml"/><Relationship Id="rId360" Type="http://schemas.openxmlformats.org/officeDocument/2006/relationships/slide" Target="slides/slide354.xml"/><Relationship Id="rId361" Type="http://schemas.openxmlformats.org/officeDocument/2006/relationships/slide" Target="slides/slide355.xml"/><Relationship Id="rId362" Type="http://schemas.openxmlformats.org/officeDocument/2006/relationships/slide" Target="slides/slide356.xml"/><Relationship Id="rId363" Type="http://schemas.openxmlformats.org/officeDocument/2006/relationships/slide" Target="slides/slide357.xml"/><Relationship Id="rId364" Type="http://schemas.openxmlformats.org/officeDocument/2006/relationships/slide" Target="slides/slide358.xml"/><Relationship Id="rId365" Type="http://schemas.openxmlformats.org/officeDocument/2006/relationships/slide" Target="slides/slide359.xml"/><Relationship Id="rId366" Type="http://schemas.openxmlformats.org/officeDocument/2006/relationships/slide" Target="slides/slide360.xml"/><Relationship Id="rId367" Type="http://schemas.openxmlformats.org/officeDocument/2006/relationships/slide" Target="slides/slide361.xml"/><Relationship Id="rId368" Type="http://schemas.openxmlformats.org/officeDocument/2006/relationships/slide" Target="slides/slide362.xml"/><Relationship Id="rId369" Type="http://schemas.openxmlformats.org/officeDocument/2006/relationships/slide" Target="slides/slide363.xml"/><Relationship Id="rId370" Type="http://schemas.openxmlformats.org/officeDocument/2006/relationships/slide" Target="slides/slide364.xml"/><Relationship Id="rId371" Type="http://schemas.openxmlformats.org/officeDocument/2006/relationships/slide" Target="slides/slide365.xml"/><Relationship Id="rId372" Type="http://schemas.openxmlformats.org/officeDocument/2006/relationships/slide" Target="slides/slide366.xml"/><Relationship Id="rId373" Type="http://schemas.openxmlformats.org/officeDocument/2006/relationships/slide" Target="slides/slide367.xml"/><Relationship Id="rId374" Type="http://schemas.openxmlformats.org/officeDocument/2006/relationships/slide" Target="slides/slide368.xml"/><Relationship Id="rId375" Type="http://schemas.openxmlformats.org/officeDocument/2006/relationships/slide" Target="slides/slide369.xml"/><Relationship Id="rId376" Type="http://schemas.openxmlformats.org/officeDocument/2006/relationships/slide" Target="slides/slide370.xml"/><Relationship Id="rId377" Type="http://schemas.openxmlformats.org/officeDocument/2006/relationships/slide" Target="slides/slide371.xml"/><Relationship Id="rId378" Type="http://schemas.openxmlformats.org/officeDocument/2006/relationships/slide" Target="slides/slide372.xml"/><Relationship Id="rId379" Type="http://schemas.openxmlformats.org/officeDocument/2006/relationships/slide" Target="slides/slide373.xml"/><Relationship Id="rId380" Type="http://schemas.openxmlformats.org/officeDocument/2006/relationships/slide" Target="slides/slide374.xml"/><Relationship Id="rId381" Type="http://schemas.openxmlformats.org/officeDocument/2006/relationships/slide" Target="slides/slide375.xml"/><Relationship Id="rId382" Type="http://schemas.openxmlformats.org/officeDocument/2006/relationships/slide" Target="slides/slide376.xml"/><Relationship Id="rId383" Type="http://schemas.openxmlformats.org/officeDocument/2006/relationships/slide" Target="slides/slide377.xml"/><Relationship Id="rId384" Type="http://schemas.openxmlformats.org/officeDocument/2006/relationships/slide" Target="slides/slide378.xml"/><Relationship Id="rId385" Type="http://schemas.openxmlformats.org/officeDocument/2006/relationships/slide" Target="slides/slide379.xml"/><Relationship Id="rId386" Type="http://schemas.openxmlformats.org/officeDocument/2006/relationships/slide" Target="slides/slide380.xml"/><Relationship Id="rId387" Type="http://schemas.openxmlformats.org/officeDocument/2006/relationships/slide" Target="slides/slide381.xml"/><Relationship Id="rId388" Type="http://schemas.openxmlformats.org/officeDocument/2006/relationships/slide" Target="slides/slide382.xml"/><Relationship Id="rId389" Type="http://schemas.openxmlformats.org/officeDocument/2006/relationships/slide" Target="slides/slide383.xml"/><Relationship Id="rId390" Type="http://schemas.openxmlformats.org/officeDocument/2006/relationships/slide" Target="slides/slide384.xml"/><Relationship Id="rId391" Type="http://schemas.openxmlformats.org/officeDocument/2006/relationships/slide" Target="slides/slide385.xml"/><Relationship Id="rId392" Type="http://schemas.openxmlformats.org/officeDocument/2006/relationships/slide" Target="slides/slide386.xml"/><Relationship Id="rId393" Type="http://schemas.openxmlformats.org/officeDocument/2006/relationships/slide" Target="slides/slide387.xml"/><Relationship Id="rId394" Type="http://schemas.openxmlformats.org/officeDocument/2006/relationships/slide" Target="slides/slide388.xml"/><Relationship Id="rId395" Type="http://schemas.openxmlformats.org/officeDocument/2006/relationships/slide" Target="slides/slide389.xml"/><Relationship Id="rId396" Type="http://schemas.openxmlformats.org/officeDocument/2006/relationships/slide" Target="slides/slide390.xml"/><Relationship Id="rId397" Type="http://schemas.openxmlformats.org/officeDocument/2006/relationships/slide" Target="slides/slide391.xml"/><Relationship Id="rId398" Type="http://schemas.openxmlformats.org/officeDocument/2006/relationships/slide" Target="slides/slide392.xml"/><Relationship Id="rId399" Type="http://schemas.openxmlformats.org/officeDocument/2006/relationships/slide" Target="slides/slide393.xml"/><Relationship Id="rId400" Type="http://schemas.openxmlformats.org/officeDocument/2006/relationships/slide" Target="slides/slide394.xml"/><Relationship Id="rId401" Type="http://schemas.openxmlformats.org/officeDocument/2006/relationships/slide" Target="slides/slide395.xml"/><Relationship Id="rId402" Type="http://schemas.openxmlformats.org/officeDocument/2006/relationships/slide" Target="slides/slide396.xml"/><Relationship Id="rId403" Type="http://schemas.openxmlformats.org/officeDocument/2006/relationships/slide" Target="slides/slide397.xml"/><Relationship Id="rId404" Type="http://schemas.openxmlformats.org/officeDocument/2006/relationships/slide" Target="slides/slide398.xml"/><Relationship Id="rId405" Type="http://schemas.openxmlformats.org/officeDocument/2006/relationships/slide" Target="slides/slide399.xml"/><Relationship Id="rId406" Type="http://schemas.openxmlformats.org/officeDocument/2006/relationships/slide" Target="slides/slide400.xml"/><Relationship Id="rId407" Type="http://schemas.openxmlformats.org/officeDocument/2006/relationships/slide" Target="slides/slide401.xml"/><Relationship Id="rId408" Type="http://schemas.openxmlformats.org/officeDocument/2006/relationships/slide" Target="slides/slide402.xml"/><Relationship Id="rId409" Type="http://schemas.openxmlformats.org/officeDocument/2006/relationships/slide" Target="slides/slide403.xml"/><Relationship Id="rId410" Type="http://schemas.openxmlformats.org/officeDocument/2006/relationships/slide" Target="slides/slide404.xml"/><Relationship Id="rId411" Type="http://schemas.openxmlformats.org/officeDocument/2006/relationships/slide" Target="slides/slide405.xml"/><Relationship Id="rId412" Type="http://schemas.openxmlformats.org/officeDocument/2006/relationships/slide" Target="slides/slide406.xml"/><Relationship Id="rId413" Type="http://schemas.openxmlformats.org/officeDocument/2006/relationships/slide" Target="slides/slide407.xml"/><Relationship Id="rId414" Type="http://schemas.openxmlformats.org/officeDocument/2006/relationships/slide" Target="slides/slide408.xml"/><Relationship Id="rId415" Type="http://schemas.openxmlformats.org/officeDocument/2006/relationships/slide" Target="slides/slide409.xml"/><Relationship Id="rId416" Type="http://schemas.openxmlformats.org/officeDocument/2006/relationships/slide" Target="slides/slide410.xml"/><Relationship Id="rId417" Type="http://schemas.openxmlformats.org/officeDocument/2006/relationships/slide" Target="slides/slide411.xml"/><Relationship Id="rId418" Type="http://schemas.openxmlformats.org/officeDocument/2006/relationships/slide" Target="slides/slide412.xml"/><Relationship Id="rId419" Type="http://schemas.openxmlformats.org/officeDocument/2006/relationships/slide" Target="slides/slide413.xml"/><Relationship Id="rId420" Type="http://schemas.openxmlformats.org/officeDocument/2006/relationships/slide" Target="slides/slide414.xml"/><Relationship Id="rId421" Type="http://schemas.openxmlformats.org/officeDocument/2006/relationships/slide" Target="slides/slide415.xml"/><Relationship Id="rId422" Type="http://schemas.openxmlformats.org/officeDocument/2006/relationships/slide" Target="slides/slide416.xml"/><Relationship Id="rId423" Type="http://schemas.openxmlformats.org/officeDocument/2006/relationships/slide" Target="slides/slide417.xml"/><Relationship Id="rId424" Type="http://schemas.openxmlformats.org/officeDocument/2006/relationships/slide" Target="slides/slide418.xml"/><Relationship Id="rId425" Type="http://schemas.openxmlformats.org/officeDocument/2006/relationships/slide" Target="slides/slide419.xml"/><Relationship Id="rId426" Type="http://schemas.openxmlformats.org/officeDocument/2006/relationships/slide" Target="slides/slide420.xml"/><Relationship Id="rId427" Type="http://schemas.openxmlformats.org/officeDocument/2006/relationships/slide" Target="slides/slide421.xml"/><Relationship Id="rId428" Type="http://schemas.openxmlformats.org/officeDocument/2006/relationships/slide" Target="slides/slide422.xml"/><Relationship Id="rId429" Type="http://schemas.openxmlformats.org/officeDocument/2006/relationships/slide" Target="slides/slide423.xml"/><Relationship Id="rId430" Type="http://schemas.openxmlformats.org/officeDocument/2006/relationships/slide" Target="slides/slide424.xml"/><Relationship Id="rId431" Type="http://schemas.openxmlformats.org/officeDocument/2006/relationships/slide" Target="slides/slide425.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217"/>
          <p:cNvSpPr>
            <a:spLocks noGrp="1" noChangeArrowheads="1"/>
            <a:extLst>
              <a:ext uri="smNativeData">
                <pr:smNativeData xmlns:pr="smNativeData" xmlns="smNativeData" val="SMDATA_15_4KjW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cAADgEAAAoIwAAUBkAABAAAAAmAAAACAAAAAEPAAAAAAAA"/>
              </a:ext>
            </a:extLst>
          </p:cNvSpPr>
          <p:nvPr>
            <p:ph type="sldImg"/>
          </p:nvPr>
        </p:nvSpPr>
        <p:spPr>
          <a:xfrm>
            <a:off x="1143000" y="685800"/>
            <a:ext cx="4572000" cy="3429000"/>
          </a:xfrm>
          <a:prstGeom prst="rect">
            <a:avLst/>
          </a:prstGeom>
        </p:spPr>
        <p:txBody>
          <a:bodyPr/>
          <a:lstStyle/>
          <a:p>
            <a:pPr/>
          </a:p>
        </p:txBody>
      </p:sp>
      <p:sp>
        <p:nvSpPr>
          <p:cNvPr id="3" name="Shape 218"/>
          <p:cNvSpPr>
            <a:spLocks noGrp="1" noChangeArrowheads="1"/>
            <a:extLst>
              <a:ext uri="smNativeData">
                <pr:smNativeData xmlns:pr="smNativeData" xmlns="smNativeData" val="SMDATA_15_4KjWY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LgaAACQJAAACDQAABAAAAAmAAAACAAAAAEP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1pPr>
    <a:lvl2pPr marL="0" marR="0" indent="228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2pPr>
    <a:lvl3pPr marL="0" marR="0" indent="457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3pPr>
    <a:lvl4pPr marL="0" marR="0" indent="685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4pPr>
    <a:lvl5pPr marL="0" marR="0" indent="9144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5pPr>
    <a:lvl6pPr marL="0" marR="0" indent="11430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6pPr>
    <a:lvl7pPr marL="0" marR="0" indent="13716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7pPr>
    <a:lvl8pPr marL="0" marR="0" indent="16002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8pPr>
    <a:lvl9pPr marL="0" marR="0" indent="1828800" algn="ctr" defTabSz="457200">
      <a:lnSpc>
        <a:spcPts val="3800"/>
      </a:lnSpc>
      <a:spcBef>
        <a:spcPts val="0"/>
      </a:spcBef>
      <a:spcAft>
        <a:spcPts val="0"/>
      </a:spcAft>
      <a:buNone/>
      <a:tabLst>
        <a:tab pos="838200" algn="l"/>
      </a:tabLst>
      <a:defRPr sz="1600" b="0" i="0" u="none" strike="noStrike" kern="1" cap="none" spc="0" baseline="0">
        <a:solidFill>
          <a:srgbClr val="000000"/>
        </a:solidFill>
        <a:effectLst/>
        <a:latin typeface="Lucida Grande" pitchFamily="0" charset="0"/>
        <a:ea typeface="Lucida Grande" pitchFamily="0" charset="0"/>
        <a:cs typeface="Lucida Grande" pitchFamily="0"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L2AAAB/AAAA"/>
              </a:ext>
            </a:extLst>
          </p:cNvSpPr>
          <p:nvPr>
            <p:ph type="title"/>
          </p:nvPr>
        </p:nvSpPr>
        <p:spPr>
          <a:xfrm>
            <a:off x="800100" y="177800"/>
            <a:ext cx="8178800" cy="965200"/>
          </a:xfrm>
          <a:solidFill>
            <a:srgbClr val="C0C0C0"/>
          </a:solidFill>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chemeClr val="tx1"/>
                </a:solidFill>
                <a:latin typeface="Verdana" pitchFamily="1" charset="0"/>
                <a:ea typeface="Verdana" pitchFamily="1" charset="0"/>
                <a:cs typeface="Verdana" pitchFamily="1" charset="0"/>
              </a:defRPr>
            </a:lvl1pPr>
          </a:lstStyle>
          <a:p>
            <a:pPr/>
            <a:r>
              <a:t>Title Text</a:t>
            </a:r>
          </a:p>
        </p:txBody>
      </p:sp>
      <p:sp>
        <p:nvSpPr>
          <p:cNvPr id="3" name="Shape 12"/>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0419BCA-84DD-146D-93F9-7238D5B76527}" type="slidenum">
              <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Left">
    <p:spTree>
      <p:nvGrpSpPr>
        <p:cNvPr id="1" name=""/>
        <p:cNvGrpSpPr/>
        <p:nvPr/>
      </p:nvGrpSpPr>
      <p:grpSpPr>
        <a:xfrm>
          <a:off x="0" y="0"/>
          <a:ext cx="0" cy="0"/>
          <a:chOff x="0" y="0"/>
          <a:chExt cx="0" cy="0"/>
        </a:xfrm>
      </p:grpSpPr>
      <p:sp>
        <p:nvSpPr>
          <p:cNvPr id="2" name="Shape 89"/>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91"/>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B19CCF6-B8B6-4C3A-F8A1-4E6F82EF0E1B}"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 Right">
    <p:spTree>
      <p:nvGrpSpPr>
        <p:cNvPr id="1" name=""/>
        <p:cNvGrpSpPr/>
        <p:nvPr/>
      </p:nvGrpSpPr>
      <p:grpSpPr>
        <a:xfrm>
          <a:off x="0" y="0"/>
          <a:ext cx="0" cy="0"/>
          <a:chOff x="0" y="0"/>
          <a:chExt cx="0" cy="0"/>
        </a:xfrm>
      </p:grpSpPr>
      <p:sp>
        <p:nvSpPr>
          <p:cNvPr id="2" name="Shape 98"/>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9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CUAAEgNAABoOAAAyCgAABAAAAAmAAAACAAAAAGAAAAAAAAA"/>
              </a:ext>
            </a:extLst>
          </p:cNvSpPr>
          <p:nvPr>
            <p:ph idx="1"/>
          </p:nvPr>
        </p:nvSpPr>
        <p:spPr>
          <a:xfrm>
            <a:off x="6057900" y="2159000"/>
            <a:ext cx="31115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4" name="Shape 100"/>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17E5FDD-93BC-2BA9-F2C6-65FC11880430}" type="slidenum">
              <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p:spTree>
      <p:nvGrpSpPr>
        <p:cNvPr id="1" name=""/>
        <p:cNvGrpSpPr/>
        <p:nvPr/>
      </p:nvGrpSpPr>
      <p:grpSpPr>
        <a:xfrm>
          <a:off x="0" y="0"/>
          <a:ext cx="0" cy="0"/>
          <a:chOff x="0" y="0"/>
          <a:chExt cx="0" cy="0"/>
        </a:xfrm>
      </p:grpSpPr>
      <p:sp>
        <p:nvSpPr>
          <p:cNvPr id="2" name="Shape 1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Y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JwnAAC0JAAABCkAABAgAAAmAAAACAAAAP//////////"/>
              </a:ext>
            </a:extLst>
          </p:cNvSpPr>
          <p:nvPr/>
        </p:nvSpPr>
        <p:spPr>
          <a:xfrm>
            <a:off x="3159760" y="6438900"/>
            <a:ext cx="2806700" cy="228600"/>
          </a:xfrm>
          <a:prstGeom prst="rect">
            <a:avLst/>
          </a:prstGeom>
          <a:noFill/>
          <a:ln>
            <a:noFill/>
          </a:ln>
          <a:effectLst/>
        </p:spPr>
        <p:txBody>
          <a:bodyPr vert="horz" wrap="square" lIns="50800" tIns="50800" rIns="50800" bIns="50800" numCol="1" spcCol="215900" anchor="t"/>
          <a:lstStyle>
            <a:lvl1pPr defTabSz="457200">
              <a:lnSpc>
                <a:spcPts val="1000"/>
              </a:lnSpc>
              <a:tabLst>
                <a:tab pos="838200" algn="l"/>
                <a:tab pos="914400" algn="l"/>
                <a:tab pos="1828800" algn="l"/>
                <a:tab pos="2743200" algn="l"/>
                <a:tab pos="2819400" algn="l"/>
              </a:tabLst>
              <a:defRPr sz="800" cap="none">
                <a:latin typeface="Helvetica" pitchFamily="0" charset="0"/>
                <a:ea typeface="Gill Sans" pitchFamily="0" charset="0"/>
                <a:cs typeface="Gill Sans" pitchFamily="0" charset="0"/>
              </a:defRPr>
            </a:lvl1pPr>
          </a:lstStyle>
          <a:p>
            <a:pPr/>
            <a:r>
              <a:t>©Brian R. Moore 2003</a:t>
            </a:r>
          </a:p>
        </p:txBody>
      </p:sp>
      <p:sp>
        <p:nvSpPr>
          <p:cNvPr id="4" name="Shape 109"/>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10"/>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11"/>
          <p:cNvSpPr>
            <a:spLocks noGrp="1" noChangeArrowheads="1"/>
            <a:extLst>
              <a:ext uri="smNativeData">
                <pr:smNativeData xmlns:pr="smNativeData" xmlns="smNativeData" val="SMDATA_15_4Kj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485D7FB5-FBA5-0889-EBE5-0DDC31AB1D58}"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1">
    <p:spTree>
      <p:nvGrpSpPr>
        <p:cNvPr id="1" name=""/>
        <p:cNvGrpSpPr/>
        <p:nvPr/>
      </p:nvGrpSpPr>
      <p:grpSpPr>
        <a:xfrm>
          <a:off x="0" y="0"/>
          <a:ext cx="0" cy="0"/>
          <a:chOff x="0" y="0"/>
          <a:chExt cx="0" cy="0"/>
        </a:xfrm>
      </p:grpSpPr>
      <p:sp>
        <p:nvSpPr>
          <p:cNvPr id="2" name="Shape 1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BMAAHAmAAC0JAAAjCgAABAgAAAmAAAACAAAAP//////////"/>
              </a:ext>
            </a:extLst>
          </p:cNvSpPr>
          <p:nvPr/>
        </p:nvSpPr>
        <p:spPr>
          <a:xfrm>
            <a:off x="3159760" y="6248400"/>
            <a:ext cx="2806700" cy="342900"/>
          </a:xfrm>
          <a:prstGeom prst="rect">
            <a:avLst/>
          </a:prstGeom>
          <a:noFill/>
          <a:ln>
            <a:noFill/>
          </a:ln>
          <a:effectLst/>
        </p:spPr>
        <p:txBody>
          <a:bodyPr vert="horz" wrap="square" lIns="50800" tIns="50800" rIns="50800" bIns="50800" numCol="1" spcCol="215900" anchor="t"/>
          <a:lstStyle>
            <a:lvl1pPr defTabSz="457200">
              <a:lnSpc>
                <a:spcPts val="1500"/>
              </a:lnSpc>
              <a:tabLst>
                <a:tab pos="838200" algn="l"/>
                <a:tab pos="914400" algn="l"/>
                <a:tab pos="1828800" algn="l"/>
                <a:tab pos="2743200" algn="l"/>
                <a:tab pos="2819400" algn="l"/>
              </a:tabLst>
              <a:defRPr sz="1400" cap="none">
                <a:latin typeface="Times" pitchFamily="0" charset="0"/>
                <a:ea typeface="Gill Sans" pitchFamily="0" charset="0"/>
                <a:cs typeface="Gill Sans" pitchFamily="0" charset="0"/>
              </a:defRPr>
            </a:lvl1pPr>
          </a:lstStyle>
          <a:p>
            <a:pPr/>
            <a:r>
              <a:t> </a:t>
            </a:r>
          </a:p>
        </p:txBody>
      </p:sp>
      <p:sp>
        <p:nvSpPr>
          <p:cNvPr id="4" name="Shape 120"/>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5" name="Shape 121"/>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YAQAAGwMAADEMwAAOCoAABAAAAAmAAAACAAAAIGAAAAAAAAA"/>
              </a:ext>
            </a:extLst>
          </p:cNvSpPr>
          <p:nvPr>
            <p:ph idx="1"/>
          </p:nvPr>
        </p:nvSpPr>
        <p:spPr>
          <a:xfrm>
            <a:off x="711200" y="20193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6" name="Shape 122"/>
          <p:cNvSpPr>
            <a:spLocks noGrp="1" noChangeArrowheads="1"/>
            <a:extLst>
              <a:ext uri="smNativeData">
                <pr:smNativeData xmlns:pr="smNativeData" xmlns="smNativeData" val="SMDATA_15_4Kj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6B3B5D3A-7486-6EAB-C883-82FE13CD3ED7}"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copy">
    <p:spTree>
      <p:nvGrpSpPr>
        <p:cNvPr id="1" name=""/>
        <p:cNvGrpSpPr/>
        <p:nvPr/>
      </p:nvGrpSpPr>
      <p:grpSpPr>
        <a:xfrm>
          <a:off x="0" y="0"/>
          <a:ext cx="0" cy="0"/>
          <a:chOff x="0" y="0"/>
          <a:chExt cx="0" cy="0"/>
        </a:xfrm>
      </p:grpSpPr>
      <p:sp>
        <p:nvSpPr>
          <p:cNvPr id="2" name="Shape 129"/>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30"/>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1"/>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116474EE-A0FC-3182-B2DC-56D73A924403}" type="slidenum">
              <a:t/>
            </a:fld>
          </a:p>
        </p:txBody>
      </p:sp>
    </p:spTree>
  </p:cSld>
  <p:clrMapOvr>
    <a:masterClrMapping/>
  </p:clrMapOvr>
  <p:hf hdr="0" ftr="0" dt="0"/>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copy 2">
    <p:spTree>
      <p:nvGrpSpPr>
        <p:cNvPr id="1" name=""/>
        <p:cNvGrpSpPr/>
        <p:nvPr/>
      </p:nvGrpSpPr>
      <p:grpSpPr>
        <a:xfrm>
          <a:off x="0" y="0"/>
          <a:ext cx="0" cy="0"/>
          <a:chOff x="0" y="0"/>
          <a:chExt cx="0" cy="0"/>
        </a:xfrm>
      </p:grpSpPr>
      <p:sp>
        <p:nvSpPr>
          <p:cNvPr id="2" name="Shape 1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yl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dAQAAHAmAACgDwAAjCgAABAgAAAmAAAACAAAAP//////////"/>
              </a:ext>
            </a:extLst>
          </p:cNvSpPr>
          <p:nvPr/>
        </p:nvSpPr>
        <p:spPr>
          <a:xfrm>
            <a:off x="723900" y="6248400"/>
            <a:ext cx="1816100" cy="342900"/>
          </a:xfrm>
          <a:prstGeom prst="rect">
            <a:avLst/>
          </a:prstGeom>
          <a:noFill/>
          <a:ln>
            <a:noFill/>
          </a:ln>
          <a:effectLst/>
        </p:spPr>
        <p:txBody>
          <a:bodyPr vert="horz" wrap="square" lIns="50800" tIns="50800" rIns="50800" bIns="50800" numCol="1" spcCol="215900" anchor="t"/>
          <a:lstStyle>
            <a:lvl1pPr algn="l" defTabSz="457200">
              <a:lnSpc>
                <a:spcPts val="1500"/>
              </a:lnSpc>
              <a:tabLst>
                <a:tab pos="838200" algn="l"/>
                <a:tab pos="914400" algn="l"/>
                <a:tab pos="1828800" algn="l"/>
              </a:tabLst>
              <a:defRPr sz="1400" cap="none">
                <a:latin typeface="Times" pitchFamily="0" charset="0"/>
                <a:ea typeface="Gill Sans" pitchFamily="0" charset="0"/>
                <a:cs typeface="Gill Sans" pitchFamily="0" charset="0"/>
              </a:defRPr>
            </a:lvl1pPr>
          </a:lstStyle>
          <a:p>
            <a:pPr/>
            <a:r>
              <a:t> </a:t>
            </a:r>
          </a:p>
        </p:txBody>
      </p:sp>
      <p:sp>
        <p:nvSpPr>
          <p:cNvPr id="3" name="Shape 139"/>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rAMAAAAAAACWNAAAiA4AABAAAAAmAAAACAAAAD2AAAAAAAAA"/>
              </a:ext>
            </a:extLst>
          </p:cNvSpPr>
          <p:nvPr>
            <p:ph type="title"/>
          </p:nvPr>
        </p:nvSpPr>
        <p:spPr>
          <a:xfrm>
            <a:off x="596900" y="0"/>
            <a:ext cx="7951470" cy="2362200"/>
          </a:xfrm>
        </p:spPr>
        <p:txBody>
          <a:bodyPr vert="horz" wrap="square" lIns="0" tIns="0" rIns="0" bIns="0" numCol="1" spcCol="215900" anchor="ctr">
            <a:prstTxWarp prst="textNoShape">
              <a:avLst/>
            </a:prstTxWarp>
          </a:bodyPr>
          <a:lstStyle>
            <a:lvl1pPr defTabSz="457200">
              <a:lnSpc>
                <a:spcPts val="5200"/>
              </a:lnSpc>
              <a:spcBef>
                <a:spcPts val="200"/>
              </a:spcBef>
              <a:tabLst>
                <a:tab pos="838200" algn="l"/>
                <a:tab pos="914400" algn="l"/>
                <a:tab pos="1828800" algn="l"/>
                <a:tab pos="2743200" algn="l"/>
                <a:tab pos="3657600" algn="l"/>
                <a:tab pos="4572000" algn="l"/>
                <a:tab pos="5486400" algn="l"/>
                <a:tab pos="6400800" algn="l"/>
                <a:tab pos="7315200" algn="l"/>
              </a:tabLst>
              <a:defRPr sz="4400" cap="none">
                <a:latin typeface="Times" pitchFamily="0" charset="0"/>
                <a:ea typeface="Verdana" pitchFamily="1" charset="0"/>
                <a:cs typeface="Verdana" pitchFamily="1" charset="0"/>
              </a:defRPr>
            </a:lvl1pPr>
          </a:lstStyle>
          <a:p>
            <a:pPr/>
            <a:r>
              <a:t>Title Text</a:t>
            </a:r>
          </a:p>
        </p:txBody>
      </p:sp>
      <p:sp>
        <p:nvSpPr>
          <p:cNvPr id="4" name="Shape 140"/>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rAMAAMwLAAAQMwAAmCkAABAAAAAmAAAACAAAAIGAAAAAAAAA"/>
              </a:ext>
            </a:extLst>
          </p:cNvSpPr>
          <p:nvPr>
            <p:ph idx="1"/>
          </p:nvPr>
        </p:nvSpPr>
        <p:spPr>
          <a:xfrm>
            <a:off x="596900" y="1917700"/>
            <a:ext cx="7703820" cy="4843780"/>
          </a:xfrm>
        </p:spPr>
        <p:txBody>
          <a:bodyPr vert="horz" wrap="square" lIns="50800" tIns="50800" rIns="50800" bIns="50800" numCol="1" spcCol="215900" anchor="t">
            <a:prstTxWarp prst="textNoShape">
              <a:avLst/>
            </a:prstTxWarp>
          </a:bodyPr>
          <a:lstStyle>
            <a:lvl1pPr marL="355600" indent="-355600" defTabSz="457200">
              <a:lnSpc>
                <a:spcPts val="3800"/>
              </a:lnSpc>
              <a:spcBef>
                <a:spcPts val="800"/>
              </a:spcBef>
              <a:buSzTx/>
              <a:tabLst>
                <a:tab pos="304800" algn="l"/>
                <a:tab pos="838200" algn="l"/>
                <a:tab pos="876300" algn="l"/>
                <a:tab pos="1790700" algn="l"/>
                <a:tab pos="2705100" algn="l"/>
                <a:tab pos="3619500" algn="l"/>
                <a:tab pos="4533900" algn="l"/>
                <a:tab pos="5448300" algn="l"/>
                <a:tab pos="6362700" algn="l"/>
                <a:tab pos="7277100" algn="l"/>
              </a:tabLst>
              <a:defRPr cap="none">
                <a:latin typeface="Times" pitchFamily="0" charset="0"/>
                <a:ea typeface="Verdana" pitchFamily="1" charset="0"/>
                <a:cs typeface="Verdana" pitchFamily="1" charset="0"/>
              </a:defRPr>
            </a:lvl1pPr>
            <a:lvl2pPr marL="774700" indent="-317500" defTabSz="457200">
              <a:lnSpc>
                <a:spcPts val="3300"/>
              </a:lnSpc>
              <a:spcBef>
                <a:spcPts val="600"/>
              </a:spcBef>
              <a:buSzTx/>
              <a:buChar char="–"/>
              <a:tabLst>
                <a:tab pos="838200" algn="l"/>
                <a:tab pos="1193800" algn="l"/>
                <a:tab pos="1371600" algn="l"/>
                <a:tab pos="2286000" algn="l"/>
                <a:tab pos="3200400" algn="l"/>
                <a:tab pos="4114800" algn="l"/>
                <a:tab pos="5029200" algn="l"/>
                <a:tab pos="5943600" algn="l"/>
                <a:tab pos="6858000" algn="l"/>
                <a:tab pos="7772400" algn="l"/>
              </a:tabLst>
              <a:defRPr sz="2800" cap="none">
                <a:latin typeface="Times" pitchFamily="0" charset="0"/>
                <a:ea typeface="Verdana" pitchFamily="1" charset="0"/>
                <a:cs typeface="Verdana" pitchFamily="1" charset="0"/>
              </a:defRPr>
            </a:lvl2pPr>
            <a:lvl3pPr marL="1160780" indent="-246380" defTabSz="457200">
              <a:lnSpc>
                <a:spcPts val="2800"/>
              </a:lnSpc>
              <a:spcBef>
                <a:spcPts val="500"/>
              </a:spcBef>
              <a:buSzTx/>
              <a:tabLst>
                <a:tab pos="838200" algn="l"/>
                <a:tab pos="1752600" algn="l"/>
                <a:tab pos="1981200" algn="l"/>
                <a:tab pos="2667000" algn="l"/>
                <a:tab pos="3581400" algn="l"/>
                <a:tab pos="4495800" algn="l"/>
                <a:tab pos="5410200" algn="l"/>
                <a:tab pos="6324600" algn="l"/>
                <a:tab pos="7239000" algn="l"/>
                <a:tab pos="8153400" algn="l"/>
              </a:tabLst>
              <a:defRPr sz="2400" cap="none">
                <a:latin typeface="Times" pitchFamily="0" charset="0"/>
                <a:ea typeface="Verdana" pitchFamily="1" charset="0"/>
                <a:cs typeface="Verdana" pitchFamily="1" charset="0"/>
              </a:defRPr>
            </a:lvl3pPr>
            <a:lvl4pPr marL="1638300" indent="-266700" defTabSz="457200">
              <a:lnSpc>
                <a:spcPts val="2400"/>
              </a:lnSpc>
              <a:spcBef>
                <a:spcPts val="400"/>
              </a:spcBef>
              <a:buSzTx/>
              <a:buChar char="–"/>
              <a:tabLst>
                <a:tab pos="838200" algn="l"/>
                <a:tab pos="2235200" algn="l"/>
                <a:tab pos="2921000" algn="l"/>
                <a:tab pos="3149600" algn="l"/>
                <a:tab pos="4064000" algn="l"/>
                <a:tab pos="4978400" algn="l"/>
                <a:tab pos="5892800" algn="l"/>
                <a:tab pos="6807200" algn="l"/>
                <a:tab pos="7721600" algn="l"/>
                <a:tab pos="8636000" algn="l"/>
              </a:tabLst>
              <a:defRPr sz="2000" cap="none">
                <a:latin typeface="Times" pitchFamily="0" charset="0"/>
                <a:ea typeface="Verdana" pitchFamily="1" charset="0"/>
                <a:cs typeface="Verdana" pitchFamily="1" charset="0"/>
              </a:defRPr>
            </a:lvl4pPr>
            <a:lvl5pPr marL="2095500" indent="-266700" defTabSz="457200">
              <a:lnSpc>
                <a:spcPts val="2400"/>
              </a:lnSpc>
              <a:spcBef>
                <a:spcPts val="0"/>
              </a:spcBef>
              <a:buSzTx/>
              <a:buChar char="»"/>
              <a:tabLst>
                <a:tab pos="838200" algn="l"/>
                <a:tab pos="2692400" algn="l"/>
                <a:tab pos="3606800" algn="l"/>
                <a:tab pos="3835400" algn="l"/>
                <a:tab pos="4521200" algn="l"/>
                <a:tab pos="5435600" algn="l"/>
                <a:tab pos="6350000" algn="l"/>
                <a:tab pos="7264400" algn="l"/>
                <a:tab pos="8178800" algn="l"/>
                <a:tab pos="9093200" algn="l"/>
              </a:tabLst>
              <a:defRPr sz="2000" cap="none">
                <a:latin typeface="Times"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5" name="Shape 141"/>
          <p:cNvSpPr>
            <a:spLocks noGrp="1" noChangeArrowheads="1"/>
            <a:extLst>
              <a:ext uri="smNativeData">
                <pr:smNativeData xmlns:pr="smNativeData" xmlns="smNativeData" val="SMDATA_15_4KjWYhMAAAAlAAAAZAAAAE0AAAAAPAAAADwAAAA8AAAAP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IDIAAEQoAADEMwAAJCoAABAgAAAmAAAACAAAAD2AAAAAAAAA"/>
              </a:ext>
            </a:extLst>
          </p:cNvSpPr>
          <p:nvPr>
            <p:ph type="sldNum" sz="quarter" idx="2"/>
          </p:nvPr>
        </p:nvSpPr>
        <p:spPr>
          <a:xfrm>
            <a:off x="8148320" y="6545580"/>
            <a:ext cx="266700" cy="304800"/>
          </a:xfrm>
        </p:spPr>
        <p:txBody>
          <a:bodyPr vert="horz" wrap="none" lIns="38100" tIns="38100" rIns="38100" bIns="38100" numCol="1" spcCol="215900" anchor="t">
            <a:prstTxWarp prst="textNoShape">
              <a:avLst/>
            </a:prstTxWarp>
          </a:bodyPr>
          <a:lstStyle>
            <a:lvl1pPr algn="r" defTabSz="457200">
              <a:lnSpc>
                <a:spcPts val="1500"/>
              </a:lnSpc>
              <a:tabLst>
                <a:tab pos="838200" algn="l"/>
                <a:tab pos="914400" algn="l"/>
                <a:tab pos="1828800" algn="l"/>
              </a:tabLst>
              <a:defRPr cap="none">
                <a:latin typeface="Times" pitchFamily="0" charset="0"/>
                <a:ea typeface="蘋果儷中黑" pitchFamily="0" charset="0"/>
                <a:cs typeface="蘋果儷中黑" pitchFamily="0" charset="0"/>
              </a:defRPr>
            </a:lvl1pPr>
          </a:lstStyle>
          <a:p>
            <a:pPr/>
            <a:fld id="{488A01D2-9CA5-DFF7-EB32-6AA24F7C1D3F}" type="slidenum">
              <a:t/>
            </a:fld>
          </a:p>
        </p:txBody>
      </p:sp>
    </p:spTree>
  </p:cSld>
  <p:clrMapOvr>
    <a:masterClrMapping/>
  </p:clrMapOvr>
  <p:hf hdr="0" ftr="0" dt="0"/>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48"/>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49"/>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0"/>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3D10B4C-02CE-84FD-8069-F4A8452776A1}" type="slidenum">
              <a:t/>
            </a:fld>
          </a:p>
        </p:txBody>
      </p:sp>
    </p:spTree>
  </p:cSld>
  <p:clrMapOvr>
    <a:masterClrMapping/>
  </p:clrMapOvr>
  <p:hf hdr="0" ftr="0" dt="0"/>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57"/>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58"/>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59"/>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4A042AC2-8CA7-51DC-E9BC-7A8964F21F2F}" type="slidenum">
              <a:t/>
            </a:fld>
          </a:p>
        </p:txBody>
      </p:sp>
    </p:spTree>
  </p:cSld>
  <p:clrMapOvr>
    <a:masterClrMapping/>
  </p:clrMapOvr>
  <p:hf hdr="0" ftr="0" dt="0"/>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66"/>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67"/>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68"/>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7C039B8-F6DA-95CF-9478-009A77366255}" type="slidenum">
              <a:t/>
            </a:fld>
          </a:p>
        </p:txBody>
      </p:sp>
    </p:spTree>
  </p:cSld>
  <p:clrMapOvr>
    <a:masterClrMapping/>
  </p:clrMapOvr>
  <p:hf hdr="0" ftr="0" dt="0"/>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75"/>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600"/>
              </a:lnSpc>
              <a:spcBef>
                <a:spcPts val="200"/>
              </a:spcBef>
              <a:tabLst>
                <a:tab pos="838200" algn="l"/>
                <a:tab pos="977900" algn="l"/>
              </a:tabLst>
              <a:defRPr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76"/>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1pPr>
            <a:lvl2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2pPr>
            <a:lvl3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3pPr>
            <a:lvl4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4pPr>
            <a:lvl5pPr marL="0" indent="0" algn="ctr" defTabSz="457200">
              <a:lnSpc>
                <a:spcPts val="2800"/>
              </a:lnSpc>
              <a:spcBef>
                <a:spcPts val="200"/>
              </a:spcBef>
              <a:buNone/>
              <a:tabLst>
                <a:tab pos="838200" algn="l"/>
                <a:tab pos="977900" algn="l"/>
              </a:tabLst>
              <a:defRPr sz="24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77"/>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79C9124D-0394-9CE4-DA71-F5B15C3F2CA0}" type="slidenum">
              <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20"/>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JwAAADkAAAA5AAAAZAAAAGQAAAAAAAAAy8vLACcAAAA5AAAAOQAAAGQAAABkAAAAAAAAABcAAAAUAAAAAAAAAAAAAAD/fwAA/38AAAAAAAAJAAAABAAAAAA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GAYAAEABAABoOAAA3AUAABAAAAAmAAAACAAAAD2AAAAA4MEB"/>
              </a:ext>
            </a:extLst>
          </p:cNvSpPr>
          <p:nvPr>
            <p:ph type="title"/>
          </p:nvPr>
        </p:nvSpPr>
        <p:spPr>
          <a:xfrm>
            <a:off x="990600" y="203200"/>
            <a:ext cx="8178800" cy="749300"/>
          </a:xfrm>
          <a:effectLst>
            <a:outerShdw blurRad="63500" dist="51187" dir="2700000">
              <a:srgbClr val="000000">
                <a:alpha val="61000"/>
              </a:srgbClr>
            </a:outerShdw>
          </a:effectLst>
        </p:spPr>
        <p:txBody>
          <a:bodyPr vert="horz" wrap="square" lIns="0" tIns="0" rIns="0" bIns="0" numCol="1" spcCol="215900" anchor="ctr">
            <a:prstTxWarp prst="textNoShape">
              <a:avLst/>
            </a:prstTxWarp>
          </a:bodyPr>
          <a:lstStyle>
            <a:lvl1pPr defTabSz="457200">
              <a:lnSpc>
                <a:spcPts val="5700"/>
              </a:lnSpc>
              <a:spcBef>
                <a:spcPts val="200"/>
              </a:spcBef>
              <a:tabLst>
                <a:tab pos="838200" algn="l"/>
                <a:tab pos="952500" algn="l"/>
              </a:tabLst>
              <a:defRPr sz="48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21"/>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j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AGAAAAAAAAA"/>
              </a:ext>
            </a:extLst>
          </p:cNvSpPr>
          <p:nvPr>
            <p:ph idx="1"/>
          </p:nvPr>
        </p:nvSpPr>
        <p:spPr>
          <a:xfrm>
            <a:off x="990600" y="2159000"/>
            <a:ext cx="8178800" cy="4470400"/>
          </a:xfrm>
        </p:spPr>
        <p:txBody>
          <a:bodyPr/>
          <a:lstStyle>
            <a:lvl1pPr marL="538480" indent="-284480" defTabSz="457200">
              <a:lnSpc>
                <a:spcPts val="3800"/>
              </a:lnSpc>
              <a:spcBef>
                <a:spcPts val="2000"/>
              </a:spcBef>
              <a:buSzPts val="2175"/>
              <a:buFont typeface="Wingdings" pitchFamily="2" charset="2"/>
              <a:buBlip>
                <a:blip r:embed="rId2"/>
              </a:buBlip>
              <a:tabLst>
                <a:tab pos="838200" algn="l"/>
                <a:tab pos="1041400" algn="l"/>
              </a:tabLst>
              <a:defRPr cap="none">
                <a:solidFill>
                  <a:srgbClr val="021EAA"/>
                </a:solidFill>
                <a:latin typeface="蘋果儷中黑" pitchFamily="0" charset="0"/>
                <a:ea typeface="Verdana" pitchFamily="1" charset="0"/>
                <a:cs typeface="Verdana" pitchFamily="1" charset="0"/>
              </a:defRPr>
            </a:lvl1pPr>
            <a:lvl2pPr marL="868045" indent="-258445" defTabSz="457200">
              <a:lnSpc>
                <a:spcPts val="3300"/>
              </a:lnSpc>
              <a:spcBef>
                <a:spcPts val="2000"/>
              </a:spcBef>
              <a:buSzPts val="1900"/>
              <a:buFont typeface="Wingdings" pitchFamily="2" charset="2"/>
              <a:buBlip>
                <a:blip r:embed="rId2"/>
              </a:buBlip>
              <a:tabLst>
                <a:tab pos="838200" algn="l"/>
                <a:tab pos="1371600" algn="l"/>
              </a:tabLst>
              <a:defRPr sz="2800" cap="none">
                <a:solidFill>
                  <a:srgbClr val="021EAA"/>
                </a:solidFill>
                <a:latin typeface="蘋果儷中黑" pitchFamily="0" charset="0"/>
                <a:ea typeface="Verdana" pitchFamily="1" charset="0"/>
                <a:cs typeface="Verdana" pitchFamily="1" charset="0"/>
              </a:defRPr>
            </a:lvl2pPr>
            <a:lvl3pPr marL="1184910" indent="-232410" defTabSz="457200">
              <a:lnSpc>
                <a:spcPts val="2800"/>
              </a:lnSpc>
              <a:spcBef>
                <a:spcPts val="2000"/>
              </a:spcBef>
              <a:buSzPts val="1630"/>
              <a:buFont typeface="Wingdings" pitchFamily="2" charset="2"/>
              <a:buBlip>
                <a:blip r:embed="rId2"/>
              </a:buBlip>
              <a:tabLst>
                <a:tab pos="838200" algn="l"/>
                <a:tab pos="1689100" algn="l"/>
              </a:tabLst>
              <a:defRPr sz="2400" cap="none">
                <a:solidFill>
                  <a:srgbClr val="021EAA"/>
                </a:solidFill>
                <a:latin typeface="蘋果儷中黑" pitchFamily="0" charset="0"/>
                <a:ea typeface="Verdana" pitchFamily="1" charset="0"/>
                <a:cs typeface="Verdana" pitchFamily="1" charset="0"/>
              </a:defRPr>
            </a:lvl3pPr>
            <a:lvl4pPr marL="1527810" indent="-232410" defTabSz="457200">
              <a:lnSpc>
                <a:spcPts val="2800"/>
              </a:lnSpc>
              <a:spcBef>
                <a:spcPts val="2000"/>
              </a:spcBef>
              <a:buSzPts val="1630"/>
              <a:buFont typeface="Wingdings" pitchFamily="2" charset="2"/>
              <a:buBlip>
                <a:blip r:embed="rId2"/>
              </a:buBlip>
              <a:tabLst>
                <a:tab pos="838200" algn="l"/>
                <a:tab pos="2032000" algn="l"/>
              </a:tabLst>
              <a:defRPr sz="2400" cap="none">
                <a:solidFill>
                  <a:srgbClr val="021EAA"/>
                </a:solidFill>
                <a:latin typeface="蘋果儷中黑" pitchFamily="0" charset="0"/>
                <a:ea typeface="Verdana" pitchFamily="1" charset="0"/>
                <a:cs typeface="Verdana" pitchFamily="1" charset="0"/>
              </a:defRPr>
            </a:lvl4pPr>
            <a:lvl5pPr marL="1883410" indent="-232410" defTabSz="457200">
              <a:lnSpc>
                <a:spcPts val="2800"/>
              </a:lnSpc>
              <a:spcBef>
                <a:spcPts val="2000"/>
              </a:spcBef>
              <a:buSzPts val="1630"/>
              <a:buFont typeface="Wingdings" pitchFamily="2" charset="2"/>
              <a:buBlip>
                <a:blip r:embed="rId2"/>
              </a:buBlip>
              <a:tabLst>
                <a:tab pos="838200" algn="l"/>
                <a:tab pos="2387600" algn="l"/>
              </a:tabLst>
              <a:defRPr sz="2400" cap="none">
                <a:solidFill>
                  <a:srgbClr val="021EAA"/>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4" name="Shape 22"/>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f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F72B3AF-E1C2-2745-8CCA-1710FD847A42}"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Subtitle">
    <p:spTree>
      <p:nvGrpSpPr>
        <p:cNvPr id="1" name=""/>
        <p:cNvGrpSpPr/>
        <p:nvPr/>
      </p:nvGrpSpPr>
      <p:grpSpPr>
        <a:xfrm>
          <a:off x="0" y="0"/>
          <a:ext cx="0" cy="0"/>
          <a:chOff x="0" y="0"/>
          <a:chExt cx="0" cy="0"/>
        </a:xfrm>
      </p:grpSpPr>
      <p:sp>
        <p:nvSpPr>
          <p:cNvPr id="2" name="Shape 184"/>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7AQAABgBAAA8NwAACAcAABAAAAAmAAAACAAAAL2AAAAAAAAA"/>
              </a:ext>
            </a:extLst>
          </p:cNvSpPr>
          <p:nvPr>
            <p:ph type="title"/>
          </p:nvPr>
        </p:nvSpPr>
        <p:spPr>
          <a:xfrm>
            <a:off x="800100" y="177800"/>
            <a:ext cx="8178800" cy="965200"/>
          </a:xfrm>
        </p:spPr>
        <p:txBody>
          <a:bodyPr vert="horz" wrap="square" lIns="0" tIns="0" rIns="0" bIns="0" numCol="1" spcCol="215900" anchor="b">
            <a:prstTxWarp prst="textNoShape">
              <a:avLst/>
            </a:prstTxWarp>
          </a:bodyPr>
          <a:lstStyle>
            <a:lvl1pPr indent="-12700" defTabSz="457200">
              <a:lnSpc>
                <a:spcPts val="7400"/>
              </a:lnSpc>
              <a:spcBef>
                <a:spcPts val="200"/>
              </a:spcBef>
              <a:tabLst>
                <a:tab pos="838200" algn="l"/>
                <a:tab pos="977900" algn="l"/>
              </a:tabLst>
              <a:defRPr sz="6200" cap="none">
                <a:solidFill>
                  <a:srgbClr val="021EAA"/>
                </a:solidFill>
                <a:latin typeface="蘋果儷中黑" pitchFamily="0" charset="0"/>
                <a:ea typeface="Verdana" pitchFamily="1" charset="0"/>
                <a:cs typeface="Verdana" pitchFamily="1" charset="0"/>
              </a:defRPr>
            </a:lvl1pPr>
          </a:lstStyle>
          <a:p>
            <a:pPr/>
            <a:r>
              <a:t>Title Text</a:t>
            </a:r>
          </a:p>
        </p:txBody>
      </p:sp>
      <p:sp>
        <p:nvSpPr>
          <p:cNvPr id="3" name="Shape 185"/>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FwmAABoOAAAPC0AABAAAAAmAAAACAAAAIGAAAAAAAAA"/>
              </a:ext>
            </a:extLst>
          </p:cNvSpPr>
          <p:nvPr>
            <p:ph idx="1"/>
          </p:nvPr>
        </p:nvSpPr>
        <p:spPr>
          <a:xfrm>
            <a:off x="990600" y="6235700"/>
            <a:ext cx="8178800" cy="1117600"/>
          </a:xfrm>
        </p:spPr>
        <p:txBody>
          <a:bodyPr vert="horz" wrap="square" lIns="50800" tIns="50800" rIns="50800" bIns="50800" numCol="1" spcCol="215900" anchor="t">
            <a:prstTxWarp prst="textNoShape">
              <a:avLst/>
            </a:prstTxWarp>
          </a:bodyPr>
          <a:lstStyle>
            <a:lvl1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1pPr>
            <a:lvl2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2pPr>
            <a:lvl3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3pPr>
            <a:lvl4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4pPr>
            <a:lvl5pPr marL="0" indent="0" algn="ctr" defTabSz="457200">
              <a:lnSpc>
                <a:spcPts val="2600"/>
              </a:lnSpc>
              <a:spcBef>
                <a:spcPts val="200"/>
              </a:spcBef>
              <a:buNone/>
              <a:tabLst>
                <a:tab pos="838200" algn="l"/>
                <a:tab pos="977900" algn="l"/>
              </a:tabLst>
              <a:defRPr sz="2200" cap="none">
                <a:solidFill>
                  <a:srgbClr val="021EAA"/>
                </a:solidFill>
                <a:latin typeface="蘋果儷中黑" pitchFamily="0"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86"/>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h4AAMQsAAD+HwAAVC4AABAgAAAmAAAACAAAAL2AAAAAAAAA"/>
              </a:ext>
            </a:extLst>
          </p:cNvSpPr>
          <p:nvPr>
            <p:ph type="sldNum" sz="quarter" idx="2"/>
          </p:nvPr>
        </p:nvSpPr>
        <p:spPr>
          <a:xfrm>
            <a:off x="4959350" y="7277100"/>
            <a:ext cx="241300" cy="254000"/>
          </a:xfrm>
        </p:spPr>
        <p:txBody>
          <a:bodyPr vert="horz" wrap="none" lIns="38100" tIns="38100" rIns="38100" bIns="38100" numCol="1" spcCol="215900" anchor="ctr">
            <a:prstTxWarp prst="textNoShape">
              <a:avLst/>
            </a:prstTxWarp>
          </a:bodyPr>
          <a:lstStyle>
            <a:lvl1pPr defTabSz="457200">
              <a:lnSpc>
                <a:spcPts val="1400"/>
              </a:lnSpc>
              <a:tabLst>
                <a:tab pos="838200" algn="l"/>
              </a:tabLst>
              <a:defRPr sz="1200" cap="none"/>
            </a:lvl1pPr>
          </a:lstStyle>
          <a:p>
            <a:pPr/>
            <a:fld id="{4501A41C-52A8-5452-E6B9-A407EAF710F1}" type="slidenum">
              <a:t/>
            </a:fld>
          </a:p>
        </p:txBody>
      </p:sp>
    </p:spTree>
  </p:cSld>
  <p:clrMapOvr>
    <a:masterClrMapping/>
  </p:clrMapOvr>
  <p:hf hdr="0" ftr="0" dt="0"/>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mp; Bullets">
    <p:spTree>
      <p:nvGrpSpPr>
        <p:cNvPr id="1" name=""/>
        <p:cNvGrpSpPr/>
        <p:nvPr/>
      </p:nvGrpSpPr>
      <p:grpSpPr>
        <a:xfrm>
          <a:off x="0" y="0"/>
          <a:ext cx="0" cy="0"/>
          <a:chOff x="0" y="0"/>
          <a:chExt cx="0" cy="0"/>
        </a:xfrm>
      </p:grpSpPr>
      <p:sp>
        <p:nvSpPr>
          <p:cNvPr id="2" name="Shape 193"/>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355600">
              <a:lnSpc>
                <a:spcPts val="7600"/>
              </a:lnSpc>
              <a:spcBef>
                <a:spcPts val="200"/>
              </a:spcBef>
              <a:tabLst>
                <a:tab pos="838200" algn="l"/>
                <a:tab pos="952500" algn="l"/>
              </a:tabLst>
            </a:lvl1pPr>
          </a:lstStyle>
          <a:p>
            <a:pPr/>
            <a:r>
              <a:t>Title Text</a:t>
            </a:r>
          </a:p>
        </p:txBody>
      </p:sp>
      <p:sp>
        <p:nvSpPr>
          <p:cNvPr id="3" name="Shape 194"/>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EgNAABoOAAAyCgAABAAAAAmAAAACAAAAAGAAAAAAAAA"/>
              </a:ext>
            </a:extLst>
          </p:cNvSpPr>
          <p:nvPr>
            <p:ph idx="1"/>
          </p:nvPr>
        </p:nvSpPr>
        <p:spPr>
          <a:xfrm>
            <a:off x="990600" y="2159000"/>
            <a:ext cx="8178800" cy="4470400"/>
          </a:xfrm>
        </p:spPr>
        <p:txBody>
          <a:bodyPr/>
          <a:lstStyle>
            <a:lvl1pPr marL="869950" indent="-552450" defTabSz="355600">
              <a:lnSpc>
                <a:spcPts val="3800"/>
              </a:lnSpc>
              <a:spcBef>
                <a:spcPts val="2000"/>
              </a:spcBef>
              <a:buSzPts val="5470"/>
              <a:tabLst>
                <a:tab pos="838200" algn="l"/>
                <a:tab pos="1181100" algn="l"/>
              </a:tabLst>
            </a:lvl1pPr>
            <a:lvl2pPr marL="1327150" indent="-552450" defTabSz="355600">
              <a:lnSpc>
                <a:spcPts val="3800"/>
              </a:lnSpc>
              <a:spcBef>
                <a:spcPts val="2000"/>
              </a:spcBef>
              <a:buSzPts val="5470"/>
              <a:tabLst>
                <a:tab pos="838200" algn="l"/>
                <a:tab pos="1536700" algn="l"/>
              </a:tabLst>
            </a:lvl2pPr>
            <a:lvl3pPr marL="1771650" indent="-552450" defTabSz="355600">
              <a:lnSpc>
                <a:spcPts val="3800"/>
              </a:lnSpc>
              <a:spcBef>
                <a:spcPts val="2000"/>
              </a:spcBef>
              <a:buSzPts val="5470"/>
              <a:tabLst>
                <a:tab pos="838200" algn="l"/>
                <a:tab pos="1879600" algn="l"/>
              </a:tabLst>
            </a:lvl3pPr>
            <a:lvl4pPr marL="2216150" indent="-552450" defTabSz="355600">
              <a:lnSpc>
                <a:spcPts val="3800"/>
              </a:lnSpc>
              <a:spcBef>
                <a:spcPts val="2000"/>
              </a:spcBef>
              <a:buSzPts val="5470"/>
              <a:tabLst>
                <a:tab pos="838200" algn="l"/>
                <a:tab pos="2235200" algn="l"/>
              </a:tabLst>
            </a:lvl4pPr>
            <a:lvl5pPr marL="2673350" indent="-552450" defTabSz="355600">
              <a:lnSpc>
                <a:spcPts val="3800"/>
              </a:lnSpc>
              <a:spcBef>
                <a:spcPts val="2000"/>
              </a:spcBef>
              <a:buSzPts val="5470"/>
              <a:tabLst>
                <a:tab pos="838200" algn="l"/>
                <a:tab pos="2590800" algn="l"/>
              </a:tabLst>
            </a:lvl5pPr>
          </a:lstStyle>
          <a:p>
            <a:pPr/>
            <a:r>
              <a:t>Body Level One</a:t>
            </a:r>
          </a:p>
          <a:p>
            <a:pPr lvl="1"/>
            <a:r>
              <a:t>Body Level Two</a:t>
            </a:r>
          </a:p>
          <a:p>
            <a:pPr lvl="2"/>
            <a:r>
              <a:t>Body Level Three</a:t>
            </a:r>
          </a:p>
          <a:p>
            <a:pPr lvl="3"/>
            <a:r>
              <a:t>Body Level Four</a:t>
            </a:r>
          </a:p>
          <a:p>
            <a:pPr lvl="4"/>
            <a:r>
              <a:t>Body Level Five</a:t>
            </a:r>
          </a:p>
        </p:txBody>
      </p:sp>
      <p:sp>
        <p:nvSpPr>
          <p:cNvPr id="4" name="Shape 195"/>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cx4AAIgsAAAXIAAAQC4AABAgAAAmAAAACAAAAL2AAAAAAAAA"/>
              </a:ext>
            </a:extLst>
          </p:cNvSpPr>
          <p:nvPr>
            <p:ph type="sldNum" sz="quarter" idx="2"/>
          </p:nvPr>
        </p:nvSpPr>
        <p:spPr>
          <a:xfrm>
            <a:off x="4949825" y="7239000"/>
            <a:ext cx="266700" cy="279400"/>
          </a:xfrm>
        </p:spPr>
        <p:txBody>
          <a:bodyPr vert="horz" wrap="none" lIns="38100" tIns="38100" rIns="38100" bIns="38100" numCol="1" spcCol="215900" anchor="ctr">
            <a:prstTxWarp prst="textNoShape">
              <a:avLst/>
            </a:prstTxWarp>
          </a:bodyPr>
          <a:lstStyle>
            <a:lvl1pPr defTabSz="355600">
              <a:lnSpc>
                <a:spcPts val="1600"/>
              </a:lnSpc>
              <a:tabLst>
                <a:tab pos="838200" algn="l"/>
              </a:tabLst>
            </a:lvl1pPr>
          </a:lstStyle>
          <a:p>
            <a:pPr/>
            <a:fld id="{6416D0C8-8689-4326-C7AE-70739EE03125}" type="slidenum">
              <a:t/>
            </a:fld>
          </a:p>
        </p:txBody>
      </p:sp>
    </p:spTree>
  </p:cSld>
  <p:clrMapOvr>
    <a:masterClrMapping/>
  </p:clrMapOvr>
  <p:hf hdr="0" ftr="0" dt="0"/>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spTree>
      <p:nvGrpSpPr>
        <p:cNvPr id="1" name=""/>
        <p:cNvGrpSpPr/>
        <p:nvPr/>
      </p:nvGrpSpPr>
      <p:grpSpPr>
        <a:xfrm>
          <a:off x="0" y="0"/>
          <a:ext cx="0" cy="0"/>
          <a:chOff x="0" y="0"/>
          <a:chExt cx="0" cy="0"/>
        </a:xfrm>
      </p:grpSpPr>
      <p:sp>
        <p:nvSpPr>
          <p:cNvPr id="2" name="Shape 20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A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03"/>
          <p:cNvSpPr>
            <a:spLocks noGrp="1" noChangeArrowheads="1"/>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0E7812AD-E3E3-2DE4-ADC0-15B15C8E5B40}" type="slidenum">
              <a:t/>
            </a:fld>
          </a:p>
        </p:txBody>
      </p:sp>
    </p:spTree>
  </p:cSld>
  <p:clrMapOvr>
    <a:masterClrMapping/>
  </p:clrMapOvr>
  <p:hf hdr="0" ftr="0" dt="0"/>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copy">
    <p:spTree>
      <p:nvGrpSpPr>
        <p:cNvPr id="1" name=""/>
        <p:cNvGrpSpPr/>
        <p:nvPr/>
      </p:nvGrpSpPr>
      <p:grpSpPr>
        <a:xfrm>
          <a:off x="0" y="0"/>
          <a:ext cx="0" cy="0"/>
          <a:chOff x="0" y="0"/>
          <a:chExt cx="0" cy="0"/>
        </a:xfrm>
      </p:grpSpPr>
      <p:sp>
        <p:nvSpPr>
          <p:cNvPr id="2" name="Shape 21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GAYAABgGAABoOAAAyCgAAAAAAAAmAAAAC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3" name="Shape 211"/>
          <p:cNvSpPr>
            <a:spLocks noGrp="1" noChangeArrowheads="1"/>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B4AAHQsAAAcIAAAVC4AABAgAAAmAAAACAAAAAAAAAAAAAAA"/>
              </a:ext>
            </a:extLst>
          </p:cNvSpPr>
          <p:nvPr>
            <p:ph type="sldNum" sz="quarter" idx="2"/>
          </p:nvPr>
        </p:nvSpPr>
        <p:spPr/>
        <p:txBody>
          <a:bodyPr/>
          <a:lstStyle/>
          <a:p>
            <a:pPr/>
            <a:fld id="{5D09AC44-0AB0-5C5A-FEB1-FC0FE2FF08A9}" type="slidenum">
              <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ullets">
    <p:bg>
      <p:bgPr>
        <a:gradFill flip="none" rotWithShape="0">
          <a:gsLst>
            <a:gs pos="0">
              <a:srgbClr val="434ED6"/>
            </a:gs>
            <a:gs pos="100000">
              <a:srgbClr val="011279"/>
            </a:gs>
          </a:gsLst>
          <a:lin ang="19740000" scaled="0"/>
          <a:tileRect/>
        </a:gradFill>
        <a:effectLst/>
      </p:bgPr>
    </p:bg>
    <p:spTree>
      <p:nvGrpSpPr>
        <p:cNvPr id="1" name=""/>
        <p:cNvGrpSpPr/>
        <p:nvPr/>
      </p:nvGrpSpPr>
      <p:grpSpPr>
        <a:xfrm>
          <a:off x="0" y="0"/>
          <a:ext cx="0" cy="0"/>
          <a:chOff x="0" y="0"/>
          <a:chExt cx="0" cy="0"/>
        </a:xfrm>
      </p:grpSpPr>
      <p:sp>
        <p:nvSpPr>
          <p:cNvPr id="2" name="Shape 2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Cqrf8AGQAAAGIAAADv////ZAAAAGQAAAAAAAAAy8vLABkAAABiAAAA7////2QAAABkAAAAAAAAABcAAAAUAAAAAAAAAAAAAAD/fwAA/38AAAAAAAAJAAAABAAAAAAAAAAeAAAAaAAAAAAAAAAAAAAAAAAAAAAAAAAAAAAAECcAABAnAAAAAAAAAAAAAAAAAAAAAAAAAAAAAAAAAAAAAAAAAAAAAMg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q3/AMvLywDAwP8Af39/AAAAAAAAAAAAAAAAAAAAAAAAAAAAIQAAABgAAAAUAAAAtAAAAKAAAADMPQAAGC4AABAAAAAmAAAACAAAAAGAAAB/4MEB"/>
              </a:ext>
            </a:extLst>
          </p:cNvSpPr>
          <p:nvPr>
            <p:ph idx="1"/>
          </p:nvPr>
        </p:nvSpPr>
        <p:spPr>
          <a:xfrm>
            <a:off x="114300" y="101600"/>
            <a:ext cx="9931400" cy="7391400"/>
          </a:xfrm>
          <a:solidFill>
            <a:srgbClr val="FFFFFF"/>
          </a:solidFill>
          <a:effectLst>
            <a:outerShdw blurRad="127000" dist="63159" dir="21009532">
              <a:srgbClr val="AAADFF">
                <a:alpha val="75000"/>
              </a:srgbClr>
            </a:outerShdw>
          </a:effectLst>
        </p:spPr>
        <p:txBody>
          <a:bodyPr/>
          <a:lstStyle>
            <a:lvl1pPr marL="586105" indent="-332105" defTabSz="457200">
              <a:lnSpc>
                <a:spcPts val="3800"/>
              </a:lnSpc>
              <a:spcBef>
                <a:spcPts val="3900"/>
              </a:spcBef>
              <a:buSzPts val="2655"/>
              <a:buFont typeface="Wingdings" pitchFamily="2" charset="2"/>
              <a:buBlip>
                <a:blip r:embed="rId2"/>
              </a:buBlip>
              <a:tabLst>
                <a:tab pos="838200" algn="l"/>
                <a:tab pos="1092200" algn="l"/>
              </a:tabLst>
              <a:defRPr cap="none">
                <a:solidFill>
                  <a:srgbClr val="4A43D1"/>
                </a:solidFill>
                <a:latin typeface="蘋果儷中黑" pitchFamily="0" charset="0"/>
                <a:ea typeface="Verdana" pitchFamily="1" charset="0"/>
                <a:cs typeface="Verdana" pitchFamily="1" charset="0"/>
              </a:defRPr>
            </a:lvl1pPr>
            <a:lvl2pPr marL="941705" indent="-332105" defTabSz="457200">
              <a:lnSpc>
                <a:spcPts val="3300"/>
              </a:lnSpc>
              <a:spcBef>
                <a:spcPts val="3900"/>
              </a:spcBef>
              <a:buSzPts val="2660"/>
              <a:buFont typeface="Wingdings" pitchFamily="2" charset="2"/>
              <a:buBlip>
                <a:blip r:embed="rId2"/>
              </a:buBlip>
              <a:tabLst>
                <a:tab pos="838200" algn="l"/>
                <a:tab pos="1447800" algn="l"/>
              </a:tabLst>
              <a:defRPr sz="2800" cap="none">
                <a:solidFill>
                  <a:srgbClr val="4A43D1"/>
                </a:solidFill>
                <a:latin typeface="蘋果儷中黑" pitchFamily="0" charset="0"/>
                <a:ea typeface="Verdana" pitchFamily="1" charset="0"/>
                <a:cs typeface="Verdana" pitchFamily="1" charset="0"/>
              </a:defRPr>
            </a:lvl2pPr>
            <a:lvl3pPr marL="1284605" indent="-332105" defTabSz="457200">
              <a:lnSpc>
                <a:spcPts val="2800"/>
              </a:lnSpc>
              <a:spcBef>
                <a:spcPts val="3900"/>
              </a:spcBef>
              <a:buSzPts val="2660"/>
              <a:buFont typeface="Wingdings" pitchFamily="2" charset="2"/>
              <a:buBlip>
                <a:blip r:embed="rId2"/>
              </a:buBlip>
              <a:tabLst>
                <a:tab pos="838200" algn="l"/>
                <a:tab pos="1790700" algn="l"/>
              </a:tabLst>
              <a:defRPr sz="2400" cap="none">
                <a:solidFill>
                  <a:srgbClr val="4A43D1"/>
                </a:solidFill>
                <a:latin typeface="蘋果儷中黑" pitchFamily="0" charset="0"/>
                <a:ea typeface="Verdana" pitchFamily="1" charset="0"/>
                <a:cs typeface="Verdana" pitchFamily="1" charset="0"/>
              </a:defRPr>
            </a:lvl3pPr>
            <a:lvl4pPr marL="1627505" indent="-332105" defTabSz="457200">
              <a:lnSpc>
                <a:spcPts val="2800"/>
              </a:lnSpc>
              <a:spcBef>
                <a:spcPts val="3900"/>
              </a:spcBef>
              <a:buSzPts val="2660"/>
              <a:buFont typeface="Wingdings" pitchFamily="2" charset="2"/>
              <a:buBlip>
                <a:blip r:embed="rId2"/>
              </a:buBlip>
              <a:tabLst>
                <a:tab pos="838200" algn="l"/>
                <a:tab pos="2133600" algn="l"/>
              </a:tabLst>
              <a:defRPr sz="2400" cap="none">
                <a:solidFill>
                  <a:srgbClr val="4A43D1"/>
                </a:solidFill>
                <a:latin typeface="蘋果儷中黑" pitchFamily="0" charset="0"/>
                <a:ea typeface="Verdana" pitchFamily="1" charset="0"/>
                <a:cs typeface="Verdana" pitchFamily="1" charset="0"/>
              </a:defRPr>
            </a:lvl4pPr>
            <a:lvl5pPr marL="1983105" indent="-332105" defTabSz="457200">
              <a:lnSpc>
                <a:spcPts val="2800"/>
              </a:lnSpc>
              <a:spcBef>
                <a:spcPts val="3900"/>
              </a:spcBef>
              <a:buSzPts val="2660"/>
              <a:buFont typeface="Wingdings" pitchFamily="2" charset="2"/>
              <a:buBlip>
                <a:blip r:embed="rId2"/>
              </a:buBlip>
              <a:tabLst>
                <a:tab pos="838200" algn="l"/>
                <a:tab pos="2489200" algn="l"/>
              </a:tabLst>
              <a:defRPr sz="2400" cap="none">
                <a:solidFill>
                  <a:srgbClr val="4A43D1"/>
                </a:solidFill>
                <a:latin typeface="蘋果儷中黑" pitchFamily="0" charset="0"/>
                <a:ea typeface="Verdana" pitchFamily="1" charset="0"/>
                <a:cs typeface="Verdana" pitchFamily="1" charset="0"/>
              </a:defRPr>
            </a:lvl5pPr>
          </a:lstStyle>
          <a:p>
            <a:pPr>
              <a:buFont typeface="Wingdings" pitchFamily="2" charset="2"/>
            </a:pPr>
            <a:r>
              <a:t>Body Level One</a:t>
            </a:r>
          </a:p>
          <a:p>
            <a:pPr lvl="1">
              <a:buFont typeface="Wingdings" pitchFamily="2" charset="2"/>
            </a:pPr>
            <a:r>
              <a:t>Body Level Two</a:t>
            </a:r>
          </a:p>
          <a:p>
            <a:pPr lvl="2">
              <a:buFont typeface="Wingdings" pitchFamily="2" charset="2"/>
            </a:pPr>
            <a:r>
              <a:t>Body Level Three</a:t>
            </a:r>
          </a:p>
          <a:p>
            <a:pPr lvl="3">
              <a:buFont typeface="Wingdings" pitchFamily="2" charset="2"/>
            </a:pPr>
            <a:r>
              <a:t>Body Level Four</a:t>
            </a:r>
          </a:p>
          <a:p>
            <a:pPr lvl="4">
              <a:buFont typeface="Wingdings" pitchFamily="2" charset="2"/>
            </a:pPr>
            <a:r>
              <a:t>Body Level Five</a:t>
            </a:r>
          </a:p>
        </p:txBody>
      </p:sp>
      <p:sp>
        <p:nvSpPr>
          <p:cNvPr id="3" name="Shape 30"/>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72693D90-DE9F-3CCB-D1D1-289E739F277D}"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hape 37"/>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JB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A9F88F3-BD87-CA7E-C927-4B2BC6693F1E}"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Top">
    <p:spTree>
      <p:nvGrpSpPr>
        <p:cNvPr id="1" name=""/>
        <p:cNvGrpSpPr/>
        <p:nvPr/>
      </p:nvGrpSpPr>
      <p:grpSpPr>
        <a:xfrm>
          <a:off x="0" y="0"/>
          <a:ext cx="0" cy="0"/>
          <a:chOff x="0" y="0"/>
          <a:chExt cx="0" cy="0"/>
        </a:xfrm>
      </p:grpSpPr>
      <p:sp>
        <p:nvSpPr>
          <p:cNvPr id="2" name="Shape 44"/>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45"/>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e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30DD9949-07DD-886F-9365-F13AD72B65A4}"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 Center">
    <p:spTree>
      <p:nvGrpSpPr>
        <p:cNvPr id="1" name=""/>
        <p:cNvGrpSpPr/>
        <p:nvPr/>
      </p:nvGrpSpPr>
      <p:grpSpPr>
        <a:xfrm>
          <a:off x="0" y="0"/>
          <a:ext cx="0" cy="0"/>
          <a:chOff x="0" y="0"/>
          <a:chExt cx="0" cy="0"/>
        </a:xfrm>
      </p:grpSpPr>
      <p:sp>
        <p:nvSpPr>
          <p:cNvPr id="2" name="Shape 52"/>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EwOAABoOAAAlCAAABAAAAAmAAAACAAAAD2AAAAAAAAA"/>
              </a:ext>
            </a:extLst>
          </p:cNvSpPr>
          <p:nvPr>
            <p:ph type="title"/>
          </p:nvPr>
        </p:nvSpPr>
        <p:spPr>
          <a:xfrm>
            <a:off x="990600" y="2324100"/>
            <a:ext cx="8178800" cy="2971800"/>
          </a:xfrm>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3" name="Shape 53"/>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I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5E227831-7FB3-778E-FD9A-89DB36D40BDC}" type="slidenum">
              <a:t>{N°}</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Horizontal">
    <p:bg>
      <p:bgPr>
        <a:solidFill>
          <a:srgbClr val="EBEBEB"/>
        </a:solidFill>
        <a:effectLst/>
      </p:bgPr>
    </p:bg>
    <p:spTree>
      <p:nvGrpSpPr>
        <p:cNvPr id="1" name=""/>
        <p:cNvGrpSpPr/>
        <p:nvPr/>
      </p:nvGrpSpPr>
      <p:grpSpPr>
        <a:xfrm>
          <a:off x="0" y="0"/>
          <a:ext cx="0" cy="0"/>
          <a:chOff x="0" y="0"/>
          <a:chExt cx="0" cy="0"/>
        </a:xfrm>
      </p:grpSpPr>
      <p:pic>
        <p:nvPicPr>
          <p:cNvPr id="2" name="White_photo-h.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3k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61"/>
          <p:cNvSpPr>
            <a:spLocks noGrp="1" noChangeArrowheads="1"/>
            <a:extLst>
              <a:ext uri="smNativeData">
                <pr:smNativeData xmlns:pr="smNativeData" xmlns="smNativeData" val="SMDATA_15_4KjW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GAYAAGQjAABoOAAAmCsAABAAAAAmAAAACAAAAL2AAAAAAAAA"/>
              </a:ext>
            </a:extLst>
          </p:cNvSpPr>
          <p:nvPr>
            <p:ph type="title"/>
          </p:nvPr>
        </p:nvSpPr>
        <p:spPr>
          <a:xfrm>
            <a:off x="990600" y="5753100"/>
            <a:ext cx="8178800" cy="1333500"/>
          </a:xfrm>
        </p:spPr>
        <p:txBody>
          <a:bodyPr vert="horz" wrap="square" lIns="0" tIns="0" rIns="0" bIns="0" numCol="1" spcCol="215900" anchor="t">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62"/>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77EA2DE8-A69A-BFDB-D452-508E631C2205}" type="slidenum">
              <a:t>{N°}</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Photo - Vertical">
    <p:bg>
      <p:bgPr>
        <a:solidFill>
          <a:srgbClr val="EBEBEB"/>
        </a:solidFill>
        <a:effectLst/>
      </p:bgPr>
    </p:bg>
    <p:spTree>
      <p:nvGrpSpPr>
        <p:cNvPr id="1" name=""/>
        <p:cNvGrpSpPr/>
        <p:nvPr/>
      </p:nvGrpSpPr>
      <p:grpSpPr>
        <a:xfrm>
          <a:off x="0" y="0"/>
          <a:ext cx="0" cy="0"/>
          <a:chOff x="0" y="0"/>
          <a:chExt cx="0" cy="0"/>
        </a:xfrm>
      </p:grpSpPr>
      <p:pic>
        <p:nvPicPr>
          <p:cNvPr id="2" name="White_photo-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70"/>
          <p:cNvSpPr>
            <a:spLocks noGrp="1" noChangeArrowheads="1"/>
            <a:extLst>
              <a:ext uri="smNativeData">
                <pr:smNativeData xmlns:pr="smNativeData" xmlns="smNativeData" val="SMDATA_15_4KjWYhMAAAAlAAAAZAAAAA0AAAAAAAAAAAAAAAAAAAAAA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vAIAAMwGAABAHwAAqBYAABAAAAAmAAAACAAAAL2AAAAAAAAA"/>
              </a:ext>
            </a:extLst>
          </p:cNvSpPr>
          <p:nvPr>
            <p:ph type="title"/>
          </p:nvPr>
        </p:nvSpPr>
        <p:spPr>
          <a:xfrm>
            <a:off x="444500" y="1104900"/>
            <a:ext cx="4635500" cy="2578100"/>
          </a:xfrm>
        </p:spPr>
        <p:txBody>
          <a:bodyPr vert="horz" wrap="square" lIns="0" tIns="0" rIns="0" bIns="0" numCol="1" spcCol="215900" anchor="b">
            <a:prstTxWarp prst="textNoShape">
              <a:avLst/>
            </a:prstTxWarp>
          </a:bodyPr>
          <a:lstStyle>
            <a:lvl1pPr defTabSz="457200">
              <a:lnSpc>
                <a:spcPts val="6400"/>
              </a:lnSpc>
              <a:spcBef>
                <a:spcPts val="200"/>
              </a:spcBef>
              <a:tabLst>
                <a:tab pos="838200" algn="l"/>
                <a:tab pos="952500" algn="l"/>
              </a:tabLst>
              <a:defRPr sz="5400" cap="none"/>
            </a:lvl1pPr>
          </a:lstStyle>
          <a:p>
            <a:pPr/>
            <a:r>
              <a:t>Title Text</a:t>
            </a:r>
          </a:p>
        </p:txBody>
      </p:sp>
      <p:sp>
        <p:nvSpPr>
          <p:cNvPr id="4" name="Shape 71"/>
          <p:cNvSpPr>
            <a:spLocks noGrp="1" noChangeArrowheads="1"/>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AIAAAwXAABAHwAA6CYAABAAAAAmAAAACAAAAIGAAAAAAAAA"/>
              </a:ext>
            </a:extLst>
          </p:cNvSpPr>
          <p:nvPr>
            <p:ph idx="1"/>
          </p:nvPr>
        </p:nvSpPr>
        <p:spPr>
          <a:xfrm>
            <a:off x="444500" y="3746500"/>
            <a:ext cx="4635500" cy="2578100"/>
          </a:xfrm>
        </p:spPr>
        <p:txBody>
          <a:bodyPr vert="horz" wrap="square" lIns="50800" tIns="50800" rIns="50800" bIns="50800" numCol="1" spcCol="215900" anchor="t">
            <a:prstTxWarp prst="textNoShape">
              <a:avLst/>
            </a:prstTxWarp>
          </a:bodyPr>
          <a:lstStyle>
            <a:lvl1pPr marL="0" indent="0" algn="ctr" defTabSz="457200">
              <a:lnSpc>
                <a:spcPts val="3100"/>
              </a:lnSpc>
              <a:spcBef>
                <a:spcPts val="200"/>
              </a:spcBef>
              <a:buNone/>
              <a:tabLst>
                <a:tab pos="838200" algn="l"/>
                <a:tab pos="952500" algn="l"/>
              </a:tabLst>
              <a:defRPr sz="2600" cap="none"/>
            </a:lvl1pPr>
            <a:lvl2pPr marL="0" indent="0" algn="ctr" defTabSz="457200">
              <a:lnSpc>
                <a:spcPts val="3100"/>
              </a:lnSpc>
              <a:spcBef>
                <a:spcPts val="200"/>
              </a:spcBef>
              <a:buNone/>
              <a:tabLst>
                <a:tab pos="838200" algn="l"/>
                <a:tab pos="952500" algn="l"/>
              </a:tabLst>
              <a:defRPr sz="2600" cap="none"/>
            </a:lvl2pPr>
            <a:lvl3pPr marL="0" indent="0" algn="ctr" defTabSz="457200">
              <a:lnSpc>
                <a:spcPts val="3100"/>
              </a:lnSpc>
              <a:spcBef>
                <a:spcPts val="200"/>
              </a:spcBef>
              <a:buNone/>
              <a:tabLst>
                <a:tab pos="838200" algn="l"/>
                <a:tab pos="952500" algn="l"/>
              </a:tabLst>
              <a:defRPr sz="2600" cap="none"/>
            </a:lvl3pPr>
            <a:lvl4pPr marL="0" indent="0" algn="ctr" defTabSz="457200">
              <a:lnSpc>
                <a:spcPts val="3100"/>
              </a:lnSpc>
              <a:spcBef>
                <a:spcPts val="200"/>
              </a:spcBef>
              <a:buNone/>
              <a:tabLst>
                <a:tab pos="838200" algn="l"/>
                <a:tab pos="952500" algn="l"/>
              </a:tabLst>
              <a:defRPr sz="2600" cap="none"/>
            </a:lvl4pPr>
            <a:lvl5pPr marL="0" indent="0" algn="ctr" defTabSz="457200">
              <a:lnSpc>
                <a:spcPts val="3100"/>
              </a:lnSpc>
              <a:spcBef>
                <a:spcPts val="200"/>
              </a:spcBef>
              <a:buNone/>
              <a:tabLst>
                <a:tab pos="838200" algn="l"/>
                <a:tab pos="952500" algn="l"/>
              </a:tabLst>
              <a:defRPr sz="2600" cap="none"/>
            </a:lvl5pPr>
          </a:lstStyle>
          <a:p>
            <a:pPr/>
            <a:r>
              <a:t>Body Level One</a:t>
            </a:r>
          </a:p>
          <a:p>
            <a:pPr lvl="1"/>
            <a:r>
              <a:t>Body Level Two</a:t>
            </a:r>
          </a:p>
          <a:p>
            <a:pPr lvl="2"/>
            <a:r>
              <a:t>Body Level Three</a:t>
            </a:r>
          </a:p>
          <a:p>
            <a:pPr lvl="3"/>
            <a:r>
              <a:t>Body Level Four</a:t>
            </a:r>
          </a:p>
          <a:p>
            <a:pPr lvl="4"/>
            <a:r>
              <a:t>Body Level Five</a:t>
            </a:r>
          </a:p>
        </p:txBody>
      </p:sp>
      <p:sp>
        <p:nvSpPr>
          <p:cNvPr id="5" name="Shape 72"/>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264021F6-B8CB-15D7-85F8-4E826FB6731B}"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Bullets &amp; Photo">
    <p:bg>
      <p:bgPr>
        <a:solidFill>
          <a:srgbClr val="EBEBEB"/>
        </a:solidFill>
        <a:effectLst/>
      </p:bgPr>
    </p:bg>
    <p:spTree>
      <p:nvGrpSpPr>
        <p:cNvPr id="1" name=""/>
        <p:cNvGrpSpPr/>
        <p:nvPr/>
      </p:nvGrpSpPr>
      <p:grpSpPr>
        <a:xfrm>
          <a:off x="0" y="0"/>
          <a:ext cx="0" cy="0"/>
          <a:chOff x="0" y="0"/>
          <a:chExt cx="0" cy="0"/>
        </a:xfrm>
      </p:grpSpPr>
      <p:pic>
        <p:nvPicPr>
          <p:cNvPr id="2" name="White_photo-bullet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yIB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AAAAAAgD4AAOAuAAAQAAAAJgAAAAgAAAD//////////w=="/>
              </a:ext>
            </a:extLst>
          </p:cNvPicPr>
          <p:nvPr/>
        </p:nvPicPr>
        <p:blipFill>
          <a:blip r:embed="rId2"/>
          <a:stretch>
            <a:fillRect/>
          </a:stretch>
        </p:blipFill>
        <p:spPr>
          <a:xfrm>
            <a:off x="0" y="0"/>
            <a:ext cx="10160000" cy="7620000"/>
          </a:xfrm>
          <a:prstGeom prst="rect">
            <a:avLst/>
          </a:prstGeom>
          <a:noFill/>
          <a:ln>
            <a:noFill/>
          </a:ln>
          <a:effectLst/>
        </p:spPr>
      </p:pic>
      <p:sp>
        <p:nvSpPr>
          <p:cNvPr id="3" name="Shape 80"/>
          <p:cNvSpPr>
            <a:spLocks noGrp="1" noChangeArrowheads="1"/>
            <a:extLst>
              <a:ext uri="smNativeData">
                <pr:smNativeData xmlns:pr="smNativeData" xmlns="smNativeData" val="SMDATA_15_4KjWYhMAAAAlAAAAZAAAAA0AAAAAAAAAAAAAAAAAAAAAA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DyAAAAAAAAA"/>
              </a:ext>
            </a:extLst>
          </p:cNvSpPr>
          <p:nvPr>
            <p:ph type="title"/>
          </p:nvPr>
        </p:nvSpPr>
        <p:spPr/>
        <p:txBody>
          <a:bodyPr vert="horz" wrap="square" lIns="0" tIns="0" rIns="0" bIns="0" numCol="1" spcCol="215900" anchor="ctr">
            <a:prstTxWarp prst="textNoShape">
              <a:avLst/>
            </a:prstTxWarp>
          </a:bodyPr>
          <a:lstStyle>
            <a:lvl1pPr defTabSz="457200">
              <a:lnSpc>
                <a:spcPts val="7600"/>
              </a:lnSpc>
              <a:spcBef>
                <a:spcPts val="200"/>
              </a:spcBef>
              <a:tabLst>
                <a:tab pos="838200" algn="l"/>
                <a:tab pos="952500" algn="l"/>
              </a:tabLst>
            </a:lvl1pPr>
          </a:lstStyle>
          <a:p>
            <a:pPr/>
            <a:r>
              <a:t>Title Text</a:t>
            </a:r>
          </a:p>
        </p:txBody>
      </p:sp>
      <p:sp>
        <p:nvSpPr>
          <p:cNvPr id="4" name="Shape 81"/>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QHgAAyCgAABAAAAAmAAAACAAAAAGAAAAAAAAA"/>
              </a:ext>
            </a:extLst>
          </p:cNvSpPr>
          <p:nvPr>
            <p:ph idx="1"/>
          </p:nvPr>
        </p:nvSpPr>
        <p:spPr>
          <a:xfrm>
            <a:off x="990600" y="2159000"/>
            <a:ext cx="3937000" cy="4470400"/>
          </a:xfrm>
        </p:spPr>
        <p:txBody>
          <a:bodyPr/>
          <a:lstStyle>
            <a:lvl1pPr marL="641985" indent="-387985" defTabSz="457200">
              <a:lnSpc>
                <a:spcPts val="2800"/>
              </a:lnSpc>
              <a:spcBef>
                <a:spcPts val="3100"/>
              </a:spcBef>
              <a:tabLst>
                <a:tab pos="838200" algn="l"/>
                <a:tab pos="1143000" algn="l"/>
              </a:tabLst>
              <a:defRPr sz="2400" cap="none"/>
            </a:lvl1pPr>
            <a:lvl2pPr marL="997585" indent="-387985" defTabSz="457200">
              <a:lnSpc>
                <a:spcPts val="2800"/>
              </a:lnSpc>
              <a:spcBef>
                <a:spcPts val="3100"/>
              </a:spcBef>
              <a:tabLst>
                <a:tab pos="838200" algn="l"/>
                <a:tab pos="1498600" algn="l"/>
              </a:tabLst>
              <a:defRPr sz="2400" cap="none"/>
            </a:lvl2pPr>
            <a:lvl3pPr marL="1340485" indent="-387985" defTabSz="457200">
              <a:lnSpc>
                <a:spcPts val="2800"/>
              </a:lnSpc>
              <a:spcBef>
                <a:spcPts val="3100"/>
              </a:spcBef>
              <a:tabLst>
                <a:tab pos="838200" algn="l"/>
                <a:tab pos="1841500" algn="l"/>
              </a:tabLst>
              <a:defRPr sz="2400" cap="none"/>
            </a:lvl3pPr>
            <a:lvl4pPr marL="1683385" indent="-387985" defTabSz="457200">
              <a:lnSpc>
                <a:spcPts val="2800"/>
              </a:lnSpc>
              <a:spcBef>
                <a:spcPts val="3100"/>
              </a:spcBef>
              <a:tabLst>
                <a:tab pos="838200" algn="l"/>
                <a:tab pos="2184400" algn="l"/>
              </a:tabLst>
              <a:defRPr sz="2400" cap="none"/>
            </a:lvl4pPr>
            <a:lvl5pPr marL="2038985" indent="-387985" defTabSz="457200">
              <a:lnSpc>
                <a:spcPts val="2800"/>
              </a:lnSpc>
              <a:spcBef>
                <a:spcPts val="3100"/>
              </a:spcBef>
              <a:tabLst>
                <a:tab pos="838200" algn="l"/>
                <a:tab pos="2540000" algn="l"/>
              </a:tabLst>
              <a:defRPr sz="2400" cap="none"/>
            </a:lvl5pPr>
          </a:lstStyle>
          <a:p>
            <a:pPr/>
            <a:r>
              <a:t>Body Level One</a:t>
            </a:r>
          </a:p>
          <a:p>
            <a:pPr lvl="1"/>
            <a:r>
              <a:t>Body Level Two</a:t>
            </a:r>
          </a:p>
          <a:p>
            <a:pPr lvl="2"/>
            <a:r>
              <a:t>Body Level Three</a:t>
            </a:r>
          </a:p>
          <a:p>
            <a:pPr lvl="3"/>
            <a:r>
              <a:t>Body Level Four</a:t>
            </a:r>
          </a:p>
          <a:p>
            <a:pPr lvl="4"/>
            <a:r>
              <a:t>Body Level Five</a:t>
            </a:r>
          </a:p>
        </p:txBody>
      </p:sp>
      <p:sp>
        <p:nvSpPr>
          <p:cNvPr id="5" name="Shape 82"/>
          <p:cNvSpPr>
            <a:spLocks noGrp="1" noChangeArrowheads="1"/>
            <a:extLst>
              <a:ext uri="smNativeData">
                <pr:smNativeData xmlns:pr="smNativeData" xmlns="smNativeData" val="SMDATA_15_4KjW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L2AAAAAAAAA"/>
              </a:ext>
            </a:extLst>
          </p:cNvSpPr>
          <p:nvPr>
            <p:ph type="sldNum" sz="quarter" idx="2"/>
          </p:nvPr>
        </p:nvSpPr>
        <p:spPr>
          <a:xfrm>
            <a:off x="4940300" y="7251700"/>
            <a:ext cx="266700" cy="279400"/>
          </a:xfrm>
        </p:spPr>
        <p:txBody>
          <a:bodyPr vert="horz" wrap="none" lIns="38100" tIns="38100" rIns="38100" bIns="38100" numCol="1" spcCol="215900" anchor="ctr">
            <a:prstTxWarp prst="textNoShape">
              <a:avLst/>
            </a:prstTxWarp>
          </a:bodyPr>
          <a:lstStyle>
            <a:lvl1pPr defTabSz="457200">
              <a:lnSpc>
                <a:spcPts val="1600"/>
              </a:lnSpc>
              <a:tabLst>
                <a:tab pos="838200" algn="l"/>
              </a:tabLst>
            </a:lvl1pPr>
          </a:lstStyle>
          <a:p>
            <a:pPr/>
            <a:fld id="{61B15F47-098C-E4A9-C209-FFFC114734AA}"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AAAAAAmAAAACAAAAL0PAACAHwAA"/>
              </a:ext>
            </a:extLst>
          </p:cNvSpPr>
          <p:nvPr>
            <p:ph type="body" idx="1"/>
          </p:nvPr>
        </p:nvSpPr>
        <p:spPr>
          <a:xfrm>
            <a:off x="990600" y="990600"/>
            <a:ext cx="8178800" cy="5638800"/>
          </a:xfrm>
          <a:prstGeom prst="rect">
            <a:avLst/>
          </a:prstGeom>
          <a:ln>
            <a:noFill/>
          </a:ln>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AAAAAAmAAAACAAAAL0PAAD/HwAA"/>
              </a:ext>
            </a:extLst>
          </p:cNvSpPr>
          <p:nvPr>
            <p:ph type="title"/>
          </p:nvPr>
        </p:nvSpPr>
        <p:spPr>
          <a:xfrm>
            <a:off x="1005840" y="215265"/>
            <a:ext cx="8178800" cy="1905000"/>
          </a:xfrm>
          <a:prstGeom prst="rect">
            <a:avLst/>
          </a:prstGeom>
          <a:solidFill>
            <a:srgbClr val="C0C0C0"/>
          </a:solidFill>
          <a:ln>
            <a:noFill/>
          </a:ln>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D2/AACAHwAA"/>
              </a:ext>
            </a:extLst>
          </p:cNvSpPr>
          <p:nvPr>
            <p:ph type="sldNum" sz="quarter" idx="2"/>
          </p:nvPr>
        </p:nvSpPr>
        <p:spPr>
          <a:xfrm>
            <a:off x="4927600" y="7226300"/>
            <a:ext cx="292100" cy="304800"/>
          </a:xfrm>
          <a:prstGeom prst="rect">
            <a:avLst/>
          </a:prstGeom>
          <a:ln>
            <a:noFill/>
          </a:ln>
        </p:spPr>
        <p:txBody>
          <a:bodyPr vert="horz" wrap="none" lIns="50800" tIns="50800" rIns="50800" bIns="50800" numCol="1" spcCol="215900" anchor="t">
            <a:prstTxWarp prst="textNoShape">
              <a:avLst/>
            </a:prstTxWarp>
          </a:bodyPr>
          <a:lstStyle>
            <a:lvl1pPr defTabSz="457200">
              <a:lnSpc>
                <a:spcPct val="100000"/>
              </a:lnSpc>
              <a:tabLst>
                <a:tab pos="838200" algn="l"/>
              </a:tabLst>
              <a:defRPr sz="1400" cap="none"/>
            </a:lvl1pPr>
          </a:lstStyle>
          <a:p>
            <a:pPr/>
            <a:fld id="{2A148145-0BC7-4177-89AC-FD22CFE27FA8}"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11430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6pPr>
      <a:lvl7pPr marL="0" marR="0" indent="1371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7pPr>
      <a:lvl8pPr marL="0" marR="0" indent="1600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8pPr>
      <a:lvl9pPr marL="0" marR="0" indent="1828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9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a:lvl6pPr marL="30226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6pPr>
      <a:lvl7pPr marL="33782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7pPr>
      <a:lvl8pPr marL="37338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8pPr>
      <a:lvl9pPr marL="4089400" marR="0" indent="-571500" algn="l" defTabSz="457200">
        <a:lnSpc>
          <a:spcPct val="100000"/>
        </a:lnSpc>
        <a:spcBef>
          <a:spcPts val="3800"/>
        </a:spcBef>
        <a:spcAft>
          <a:spcPts val="0"/>
        </a:spcAft>
        <a:buClrTx/>
        <a:buSzTx/>
        <a:buFontTx/>
        <a:buChar char="•"/>
        <a:tabLst>
          <a:tab pos="838200" algn="l"/>
        </a:tabLst>
        <a:defRPr sz="3200" b="0" i="0" u="none" strike="noStrike" kern="1" cap="none" spc="0" baseline="0">
          <a:solidFill>
            <a:srgbClr val="000000"/>
          </a:solidFill>
          <a:effectLst/>
          <a:latin typeface="Gill Sans" pitchFamily="0" charset="0"/>
          <a:ea typeface="Gill Sans" pitchFamily="0" charset="0"/>
          <a:cs typeface="Gill Sans" pitchFamily="0" charset="0"/>
        </a:defRPr>
      </a:lvl9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11430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6pPr>
      <a:lvl7pPr marL="0" marR="0" indent="1371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7pPr>
      <a:lvl8pPr marL="0" marR="0" indent="1600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8pPr>
      <a:lvl9pPr marL="0" marR="0" indent="1828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8.png"/><Relationship Id="rId4" Type="http://schemas.openxmlformats.org/officeDocument/2006/relationships/image" Target="../media/image49.png"/></Relationships>
</file>

<file path=ppt/slides/_rels/slide10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8.png"/><Relationship Id="rId4" Type="http://schemas.openxmlformats.org/officeDocument/2006/relationships/image" Target="../media/image49.png"/></Relationships>
</file>

<file path=ppt/slides/_rels/slide1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48.png"/><Relationship Id="rId4" Type="http://schemas.openxmlformats.org/officeDocument/2006/relationships/image" Target="../media/image49.png"/></Relationships>
</file>

<file path=ppt/slides/_rels/slide1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48.png"/><Relationship Id="rId4" Type="http://schemas.openxmlformats.org/officeDocument/2006/relationships/image" Target="../media/image49.png"/></Relationships>
</file>

<file path=ppt/slides/_rels/slide1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1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9.png"/></Relationships>
</file>

<file path=ppt/slides/_rels/slide1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40.png"/></Relationships>
</file>

<file path=ppt/slides/_rels/slide1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51.jpeg"/></Relationships>
</file>

<file path=ppt/slides/_rels/slide1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53.png"/></Relationships>
</file>

<file path=ppt/slides/_rels/slide1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8.png"/></Relationships>
</file>

<file path=ppt/slides/_rels/slide1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8.png"/></Relationships>
</file>

<file path=ppt/slides/_rels/slide1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8.png"/></Relationships>
</file>

<file path=ppt/slides/_rels/slide1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8.png"/></Relationships>
</file>

<file path=ppt/slides/_rels/slide1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1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54.tif"/></Relationships>
</file>

<file path=ppt/slides/_rels/slide1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54.tif"/><Relationship Id="rId4" Type="http://schemas.openxmlformats.org/officeDocument/2006/relationships/image" Target="../media/image51.jpeg"/></Relationships>
</file>

<file path=ppt/slides/_rels/slide1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8.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9.png"/></Relationships>
</file>

<file path=ppt/slides/_rels/slide1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1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3.png"/></Relationships>
</file>

<file path=ppt/slides/_rels/slide1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5.png"/></Relationships>
</file>

<file path=ppt/slides/_rels/slide1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5.png"/></Relationships>
</file>

<file path=ppt/slides/_rels/slide1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5.png"/></Relationships>
</file>

<file path=ppt/slides/_rels/slide1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5.png"/></Relationships>
</file>

<file path=ppt/slides/_rels/slide1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5.png"/></Relationships>
</file>

<file path=ppt/slides/_rels/slide1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5.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5.png"/></Relationships>
</file>

<file path=ppt/slides/_rels/slide1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56.tif"/></Relationships>
</file>

<file path=ppt/slides/_rels/slide1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1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7.png"/></Relationships>
</file>

<file path=ppt/slides/_rels/slide1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7.png"/><Relationship Id="rId4" Type="http://schemas.openxmlformats.org/officeDocument/2006/relationships/image" Target="../media/image59.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s/_rels/slide1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6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1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tif"/></Relationships>
</file>

<file path=ppt/slides/_rels/slide1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tif"/></Relationships>
</file>

<file path=ppt/slides/_rels/slide1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tif"/></Relationships>
</file>

<file path=ppt/slides/_rels/slide1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s/_rels/slide1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1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s/_rels/slide1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s>
</file>

<file path=ppt/slides/_rels/slide1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4.tif"/></Relationships>
</file>

<file path=ppt/slides/_rels/slide1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4.tif"/></Relationships>
</file>

<file path=ppt/slides/_rels/slide1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4.tif"/></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0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s>
</file>

<file path=ppt/slides/_rels/slide20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s>
</file>

<file path=ppt/slides/_rels/slide2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2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2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s>
</file>

<file path=ppt/slides/_rels/slide2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70.png"/></Relationships>
</file>

<file path=ppt/slides/_rels/slide2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3.png"/></Relationships>
</file>

<file path=ppt/slides/_rels/slide2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2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s>
</file>

<file path=ppt/slides/_rels/slide2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 Id="rId4" Type="http://schemas.openxmlformats.org/officeDocument/2006/relationships/image" Target="../media/image67.png"/></Relationships>
</file>

<file path=ppt/slides/_rels/slide2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67.png"/></Relationships>
</file>

<file path=ppt/slides/_rels/slide2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3.png"/><Relationship Id="rId4" Type="http://schemas.openxmlformats.org/officeDocument/2006/relationships/image" Target="../media/image67.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7.png"/></Relationships>
</file>

<file path=ppt/slides/_rels/slide2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2.png"/><Relationship Id="rId4" Type="http://schemas.openxmlformats.org/officeDocument/2006/relationships/image" Target="../media/image78.png"/><Relationship Id="rId5" Type="http://schemas.openxmlformats.org/officeDocument/2006/relationships/image" Target="../media/image67.png"/></Relationships>
</file>

<file path=ppt/slides/_rels/slide2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67.png"/></Relationships>
</file>

<file path=ppt/slides/_rels/slide2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image" Target="../media/image67.png"/></Relationships>
</file>

<file path=ppt/slides/_rels/slide2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67.png"/></Relationships>
</file>

<file path=ppt/slides/_rels/slide2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67.png"/></Relationships>
</file>

<file path=ppt/slides/_rels/slide2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67.png"/></Relationships>
</file>

<file path=ppt/slides/_rels/slide2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67.png"/></Relationships>
</file>

<file path=ppt/slides/_rels/slide2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72.png"/><Relationship Id="rId4" Type="http://schemas.openxmlformats.org/officeDocument/2006/relationships/image" Target="../media/image79.png"/></Relationships>
</file>

<file path=ppt/slides/_rels/slide2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72.png"/><Relationship Id="rId4" Type="http://schemas.openxmlformats.org/officeDocument/2006/relationships/image" Target="../media/image83.png"/></Relationships>
</file>

<file path=ppt/slides/_rels/slide2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72.png"/><Relationship Id="rId4" Type="http://schemas.openxmlformats.org/officeDocument/2006/relationships/image" Target="../media/image84.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72.png"/><Relationship Id="rId4" Type="http://schemas.openxmlformats.org/officeDocument/2006/relationships/image" Target="../media/image85.png"/></Relationships>
</file>

<file path=ppt/slides/_rels/slide2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86.png"/><Relationship Id="rId4" Type="http://schemas.openxmlformats.org/officeDocument/2006/relationships/image" Target="../media/image87.png"/></Relationships>
</file>

<file path=ppt/slides/_rels/slide2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88.png"/><Relationship Id="rId4" Type="http://schemas.openxmlformats.org/officeDocument/2006/relationships/image" Target="../media/image89.png"/></Relationships>
</file>

<file path=ppt/slides/_rels/slide2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90.png"/></Relationships>
</file>

<file path=ppt/slides/_rels/slide2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90.png"/><Relationship Id="rId4" Type="http://schemas.openxmlformats.org/officeDocument/2006/relationships/image" Target="../media/image91.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2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 Id="rId3" Type="http://schemas.openxmlformats.org/officeDocument/2006/relationships/image" Target="../media/image67.png"/></Relationships>
</file>

<file path=ppt/slides/_rels/slide2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 Id="rId3" Type="http://schemas.openxmlformats.org/officeDocument/2006/relationships/image" Target="../media/image67.png"/></Relationships>
</file>

<file path=ppt/slides/_rels/slide2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67.png"/><Relationship Id="rId5" Type="http://schemas.openxmlformats.org/officeDocument/2006/relationships/image" Target="../media/image95.png"/></Relationships>
</file>

<file path=ppt/slides/_rels/slide2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 Id="rId3" Type="http://schemas.openxmlformats.org/officeDocument/2006/relationships/image" Target="../media/image95.png"/></Relationships>
</file>

<file path=ppt/slides/_rels/slide2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4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2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2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67.png"/><Relationship Id="rId4" Type="http://schemas.openxmlformats.org/officeDocument/2006/relationships/image" Target="../media/image98.png"/></Relationships>
</file>

<file path=ppt/slides/_rels/slide2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tif"/></Relationships>
</file>

<file path=ppt/slides/_rels/slide2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7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s>
</file>

<file path=ppt/slides/_rels/slide2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s>
</file>

<file path=ppt/slides/_rels/slide2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s>
</file>

<file path=ppt/slides/_rels/slide2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s>
</file>

<file path=ppt/slides/_rels/slide27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5.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28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s>
</file>

<file path=ppt/slides/_rels/slide28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0.png"/></Relationships>
</file>

<file path=ppt/slides/_rels/slide28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28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7.png"/></Relationships>
</file>

<file path=ppt/slides/_rels/slide29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9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9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1.png"/></Relationships>
</file>

<file path=ppt/slides/_rels/slide29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5.png"/></Relationships>
</file>

<file path=ppt/slides/_rels/slide29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29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7.png"/></Relationships>
</file>

<file path=ppt/slides/_rels/slide29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8.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30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jpe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3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jpeg"/></Relationships>
</file>

<file path=ppt/slides/_rels/slide3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png"/></Relationships>
</file>

<file path=ppt/slides/_rels/slide3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s>
</file>

<file path=ppt/slides/_rels/slide3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32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2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9.png"/></Relationships>
</file>

<file path=ppt/slides/_rels/slide33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3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tif"/></Relationships>
</file>

<file path=ppt/slides/_rels/slide33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9.png"/></Relationships>
</file>

<file path=ppt/slides/_rels/slide34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s>
</file>

<file path=ppt/slides/_rels/slide34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s>
</file>

<file path=ppt/slides/_rels/slide34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4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347.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tif"/></Relationships>
</file>

<file path=ppt/slides/_rels/slide348.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tif"/></Relationships>
</file>

<file path=ppt/slides/_rels/slide349.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tif"/></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50.xml.rels><?xml version="1.0" encoding="UTF-8" standalone="yes" ?>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tif"/></Relationships>
</file>

<file path=ppt/slides/_rels/slide35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59.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60.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1.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6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3.png"/></Relationships>
</file>

<file path=ppt/slides/_rels/slide3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3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 Id="rId3" Type="http://schemas.openxmlformats.org/officeDocument/2006/relationships/image" Target="../media/image138.png"/></Relationships>
</file>

<file path=ppt/slides/_rels/slide372.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3.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4.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5.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6.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7.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8.xml.rels><?xml version="1.0" encoding="UTF-8" standalone="yes" ?>
<Relationships xmlns="http://schemas.openxmlformats.org/package/2006/relationships"><Relationship Id="rId1" Type="http://schemas.openxmlformats.org/officeDocument/2006/relationships/slideLayout" Target="../slideLayouts/slideLayout21.xml"/></Relationships>
</file>

<file path=ppt/slides/_rels/slide37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8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7.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9.png"/></Relationships>
</file>

<file path=ppt/slides/_rels/slide39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 Id="rId3" Type="http://schemas.openxmlformats.org/officeDocument/2006/relationships/image" Target="../media/image141.png"/></Relationships>
</file>

<file path=ppt/slides/_rels/slide3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17.png"/></Relationships>
</file>

<file path=ppt/slides/_rels/slide40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40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 Id="rId3" Type="http://schemas.openxmlformats.org/officeDocument/2006/relationships/image" Target="../media/image144.png"/></Relationships>
</file>

<file path=ppt/slides/_rels/slide40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5.png"/><Relationship Id="rId3" Type="http://schemas.openxmlformats.org/officeDocument/2006/relationships/image" Target="../media/image146.png"/></Relationships>
</file>

<file path=ppt/slides/_rels/slide40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s>
</file>

<file path=ppt/slides/_rels/slide40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s>
</file>

<file path=ppt/slides/_rels/slide40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 Id="rId3" Type="http://schemas.openxmlformats.org/officeDocument/2006/relationships/image" Target="../media/image151.jpeg"/></Relationships>
</file>

<file path=ppt/slides/_rels/slide40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image" Target="../media/image152.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8.png"/><Relationship Id="rId8" Type="http://schemas.openxmlformats.org/officeDocument/2006/relationships/image" Target="../media/image159.png"/><Relationship Id="rId9" Type="http://schemas.openxmlformats.org/officeDocument/2006/relationships/image" Target="../media/image160.png"/></Relationships>
</file>

<file path=ppt/slides/_rels/slide41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1.png"/></Relationships>
</file>

<file path=ppt/slides/_rels/slide41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41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1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17.png"/></Relationships>
</file>

<file path=ppt/slides/_rels/slide42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2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54.png"/><Relationship Id="rId4" Type="http://schemas.openxmlformats.org/officeDocument/2006/relationships/image" Target="../media/image155.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7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7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s/_rels/slide7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7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7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7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7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s>
</file>

<file path=ppt/slides/_rels/slide7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6.png"/></Relationships>
</file>

<file path=ppt/slides/_rels/slide7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3.png"/></Relationships>
</file>

<file path=ppt/slides/_rels/slide8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8.png"/></Relationships>
</file>

<file path=ppt/slides/_rels/slide8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9.png"/><Relationship Id="rId4" Type="http://schemas.openxmlformats.org/officeDocument/2006/relationships/image" Target="../media/image38.png"/></Relationships>
</file>

<file path=ppt/slides/_rels/slide8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9.png"/></Relationships>
</file>

<file path=ppt/slides/_rels/slide8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9.png"/></Relationships>
</file>

<file path=ppt/slides/_rels/slide8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9.png"/></Relationships>
</file>

<file path=ppt/slides/_rels/slide8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9.png"/></Relationships>
</file>

<file path=ppt/slides/_rels/slide8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gif"/><Relationship Id="rId3" Type="http://schemas.openxmlformats.org/officeDocument/2006/relationships/image" Target="../media/image42.tif"/><Relationship Id="rId4" Type="http://schemas.openxmlformats.org/officeDocument/2006/relationships/image" Target="../media/image43.tif"/><Relationship Id="rId5" Type="http://schemas.openxmlformats.org/officeDocument/2006/relationships/image" Target="../media/image44.tif"/><Relationship Id="rId6" Type="http://schemas.openxmlformats.org/officeDocument/2006/relationships/image" Target="../media/image45.tif"/></Relationships>
</file>

<file path=ppt/slides/_rels/slide8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gif"/><Relationship Id="rId3" Type="http://schemas.openxmlformats.org/officeDocument/2006/relationships/image" Target="../media/image42.tif"/><Relationship Id="rId4" Type="http://schemas.openxmlformats.org/officeDocument/2006/relationships/image" Target="../media/image43.tif"/><Relationship Id="rId5" Type="http://schemas.openxmlformats.org/officeDocument/2006/relationships/image" Target="../media/image44.tif"/><Relationship Id="rId6" Type="http://schemas.openxmlformats.org/officeDocument/2006/relationships/image" Target="../media/image45.tif"/></Relationships>
</file>

<file path=ppt/slides/_rels/slide8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gif"/><Relationship Id="rId3" Type="http://schemas.openxmlformats.org/officeDocument/2006/relationships/image" Target="../media/image42.tif"/><Relationship Id="rId4" Type="http://schemas.openxmlformats.org/officeDocument/2006/relationships/image" Target="../media/image43.tif"/><Relationship Id="rId5" Type="http://schemas.openxmlformats.org/officeDocument/2006/relationships/image" Target="../media/image44.tif"/><Relationship Id="rId6" Type="http://schemas.openxmlformats.org/officeDocument/2006/relationships/image" Target="../media/image45.tif"/></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gif"/><Relationship Id="rId3" Type="http://schemas.openxmlformats.org/officeDocument/2006/relationships/image" Target="../media/image42.tif"/><Relationship Id="rId4" Type="http://schemas.openxmlformats.org/officeDocument/2006/relationships/image" Target="../media/image43.tif"/><Relationship Id="rId5" Type="http://schemas.openxmlformats.org/officeDocument/2006/relationships/image" Target="../media/image44.tif"/><Relationship Id="rId6" Type="http://schemas.openxmlformats.org/officeDocument/2006/relationships/image" Target="../media/image45.tif"/></Relationships>
</file>

<file path=ppt/slides/_rels/slide9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9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9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9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4KjW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CQJAACXOwAA0BIAAAAAAAAmAAAACAAAAP//////////"/>
              </a:ext>
            </a:extLst>
          </p:cNvSpPr>
          <p:nvPr/>
        </p:nvSpPr>
        <p:spPr>
          <a:xfrm>
            <a:off x="502285" y="1485900"/>
            <a:ext cx="9184640" cy="1572260"/>
          </a:xfrm>
          <a:prstGeom prst="rect">
            <a:avLst/>
          </a:prstGeom>
          <a:solidFill>
            <a:srgbClr val="C0C0C0"/>
          </a:solidFill>
          <a:ln>
            <a:noFill/>
          </a:ln>
          <a:effectLst/>
        </p:spPr>
        <p:txBody>
          <a:bodyPr vert="horz" wrap="square" lIns="0" tIns="0" rIns="0" bIns="0" numCol="1" spcCol="215900" anchor="t"/>
          <a:lstStyle/>
          <a:p>
            <a:pPr indent="-12700" defTabSz="457200">
              <a:lnSpc>
                <a:spcPts val="4600"/>
              </a:lnSpc>
              <a:tabLst>
                <a:tab pos="838200" algn="l"/>
                <a:tab pos="977900" algn="l"/>
              </a:tabLst>
              <a:defRPr sz="3900" cap="none">
                <a:solidFill>
                  <a:srgbClr val="000000"/>
                </a:solidFill>
                <a:latin typeface="Arial" pitchFamily="1" charset="0"/>
                <a:ea typeface="Arial" pitchFamily="1" charset="0"/>
                <a:cs typeface="Arial" pitchFamily="1" charset="0"/>
              </a:defRPr>
            </a:pPr>
            <a:r>
              <a:t>A Brief Tour of</a:t>
            </a:r>
            <a:br/>
            <a:r>
              <a:t>Some Models of Nucleotide Substitution </a:t>
            </a:r>
          </a:p>
        </p:txBody>
      </p:sp>
      <p:sp>
        <p:nvSpPr>
          <p:cNvPr id="3" name="Shape 224"/>
          <p:cNvSpPr>
            <a:extLst>
              <a:ext uri="smNativeData">
                <pr:smNativeData xmlns:pr="smNativeData" xmlns="smNativeData" val="SMDATA_15_4KjW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Pr//88bAACARAAANSsAAAAAAAAmAAAACAAAAP//////////"/>
              </a:ext>
            </a:extLst>
          </p:cNvSpPr>
          <p:nvPr/>
        </p:nvSpPr>
        <p:spPr>
          <a:xfrm>
            <a:off x="-975360" y="4520565"/>
            <a:ext cx="12110720" cy="250317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defTabSz="457200">
              <a:lnSpc>
                <a:spcPts val="3600"/>
              </a:lnSpc>
              <a:spcBef>
                <a:spcPts val="200"/>
              </a:spcBef>
              <a:tabLst>
                <a:tab pos="838200" algn="l"/>
                <a:tab pos="1244600" algn="l"/>
              </a:tabLst>
              <a:defRPr sz="3000" cap="none">
                <a:solidFill>
                  <a:srgbClr val="F18916"/>
                </a:solidFill>
                <a:latin typeface="Arial" pitchFamily="1" charset="0"/>
                <a:ea typeface="Arial" pitchFamily="1" charset="0"/>
                <a:cs typeface="Arial" pitchFamily="1" charset="0"/>
              </a:defRPr>
            </a:pPr>
            <a:r>
              <a:rPr cap="none">
                <a:solidFill>
                  <a:schemeClr val="accent5"/>
                </a:solidFill>
              </a:rPr>
              <a:t>Bastien Boussau &amp; Brian Moore</a:t>
            </a:r>
            <a:b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defTabSz="457200">
              <a:lnSpc>
                <a:spcPts val="2400"/>
              </a:lnSpc>
              <a:spcBef>
                <a:spcPts val="200"/>
              </a:spcBef>
              <a:tabLst>
                <a:tab pos="838200" algn="l"/>
                <a:tab pos="977900" algn="l"/>
              </a:tabLst>
              <a:defRPr sz="2000" cap="none">
                <a:solidFill>
                  <a:srgbClr val="C0C0C0"/>
                </a:solidFill>
                <a:latin typeface="Arial" pitchFamily="1" charset="0"/>
                <a:ea typeface="Arial" pitchFamily="1" charset="0"/>
                <a:cs typeface="Arial" pitchFamily="1" charset="0"/>
              </a:defRPr>
            </a:pPr>
            <a:r>
              <a:t>CoME,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iterate type="lt">
                                    <p:tmAbs val="0"/>
                                  </p:iterate>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iterate type="lt">
                                    <p:tmAbs val="0"/>
                                  </p:iterate>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iterate type="lt">
                                    <p:tmAbs val="0"/>
                                  </p:iterate>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iterate type="lt">
                                    <p:tmAbs val="0"/>
                                  </p:iterate>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4KjW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JAVAADPOwAA7xcAABAgAAAmAAAACAAAAP//////////"/>
              </a:ext>
            </a:extLst>
          </p:cNvSpPr>
          <p:nvPr/>
        </p:nvSpPr>
        <p:spPr>
          <a:xfrm>
            <a:off x="1244600" y="3505200"/>
            <a:ext cx="8477885" cy="38544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Stationary frequencies</a:t>
            </a:r>
            <a:r>
              <a:rPr cap="none">
                <a:solidFill>
                  <a:srgbClr val="0433FF"/>
                </a:solidFill>
                <a:latin typeface="Arial" pitchFamily="1" charset="0"/>
                <a:ea typeface="Arial" pitchFamily="1" charset="0"/>
                <a:cs typeface="Arial" pitchFamily="1" charset="0"/>
              </a:rPr>
              <a:t>:</a:t>
            </a:r>
            <a:r>
              <a:rPr sz="1800" cap="none">
                <a:solidFill>
                  <a:srgbClr val="424242"/>
                </a:solidFill>
                <a:latin typeface="Arial" pitchFamily="1" charset="0"/>
                <a:ea typeface="Arial" pitchFamily="1" charset="0"/>
                <a:cs typeface="Arial" pitchFamily="1" charset="0"/>
              </a:rPr>
              <a:t> the long-term probability of observing the chain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4" name="Shape 2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5" name="Shape 2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6" name="Shape 2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7" name="Shape 2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8" name="Shape 2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9" name="Shape 2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E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7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7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8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8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8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kc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8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8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xh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8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8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8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UaW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8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Qy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2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2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Cws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y+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9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FP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9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AG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9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C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0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Bw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0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rH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Klq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27d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1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4AY/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1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JNKX7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61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C5d9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1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hf4/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1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LUX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pic>
        <p:nvPicPr>
          <p:cNvPr id="12"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wt1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3"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rz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sp>
        <p:nvSpPr>
          <p:cNvPr id="4" name="Shape 16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6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I0M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6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62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2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62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gc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62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xu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62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R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r>
              <a:rPr sz="1800" cap="none">
                <a:solidFill>
                  <a:srgbClr val="424242"/>
                </a:solidFill>
                <a:latin typeface="Arial" pitchFamily="1" charset="0"/>
                <a:ea typeface="Arial" pitchFamily="1" charset="0"/>
                <a:cs typeface="Arial" pitchFamily="1" charset="0"/>
              </a:rPr>
              <a:t>BUT we allow for a possible bias in the relative rate of transitions and transversions</a:t>
            </a:r>
            <a:br/>
            <a:r>
              <a:rPr sz="1800" cap="none">
                <a:solidFill>
                  <a:srgbClr val="424242"/>
                </a:solidFill>
                <a:latin typeface="Arial" pitchFamily="1" charset="0"/>
                <a:ea typeface="Arial" pitchFamily="1" charset="0"/>
                <a:cs typeface="Arial" pitchFamily="1" charset="0"/>
              </a:rPr>
              <a:t>     by introducing a new parameter,    :</a:t>
            </a:r>
            <a:r>
              <a:rPr cap="none">
                <a:solidFill>
                  <a:srgbClr val="424242"/>
                </a:solidFill>
              </a:rPr>
              <a:t>  </a:t>
            </a:r>
            <a:b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
        <p:nvSpPr>
          <p:cNvPr id="12" name="Shape 16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qAAA5NgAAMC0AABAgAAAmAAAACAAAAP//////////"/>
              </a:ext>
            </a:extLst>
          </p:cNvSpPr>
          <p:nvPr/>
        </p:nvSpPr>
        <p:spPr>
          <a:xfrm>
            <a:off x="990600" y="698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K80 substitution model?</a:t>
            </a:r>
          </a:p>
        </p:txBody>
      </p:sp>
      <p:pic>
        <p:nvPicPr>
          <p:cNvPr id="13"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saAABWJwAAGygAAFUrAAAQAAAAJgAAAAgAAAD//////////w=="/>
              </a:ext>
            </a:extLst>
          </p:cNvPicPr>
          <p:nvPr/>
        </p:nvPicPr>
        <p:blipFill>
          <a:blip r:embed="rId3"/>
          <a:stretch>
            <a:fillRect/>
          </a:stretch>
        </p:blipFill>
        <p:spPr>
          <a:xfrm>
            <a:off x="4335145" y="6394450"/>
            <a:ext cx="2184400" cy="649605"/>
          </a:xfrm>
          <a:prstGeom prst="rect">
            <a:avLst/>
          </a:prstGeom>
          <a:noFill/>
          <a:ln>
            <a:noFill/>
          </a:ln>
          <a:effectLst>
            <a:outerShdw blurRad="63500" dist="51187" dir="2700000">
              <a:srgbClr val="000000">
                <a:alpha val="4000"/>
              </a:srgbClr>
            </a:outerShdw>
          </a:effectLst>
        </p:spPr>
      </p:pic>
      <p:pic>
        <p:nvPicPr>
          <p:cNvPr id="14"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mFs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McAACuJQAAwB0AAJ4mAAAQAAAAJgAAAAgAAAD//////////w=="/>
              </a:ext>
            </a:extLst>
          </p:cNvPicPr>
          <p:nvPr/>
        </p:nvPicPr>
        <p:blipFill>
          <a:blip r:embed="rId4"/>
          <a:stretch>
            <a:fillRect/>
          </a:stretch>
        </p:blipFill>
        <p:spPr>
          <a:xfrm>
            <a:off x="4675505" y="612521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3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3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JT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OnA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2"/>
          <a:stretch>
            <a:fillRect/>
          </a:stretch>
        </p:blipFill>
        <p:spPr>
          <a:xfrm>
            <a:off x="1447800" y="1813560"/>
            <a:ext cx="7818120" cy="1905000"/>
          </a:xfrm>
          <a:prstGeom prst="rect">
            <a:avLst/>
          </a:prstGeom>
          <a:noFill/>
          <a:ln>
            <a:noFill/>
          </a:ln>
          <a:effectLst/>
        </p:spPr>
      </p:pic>
      <p:sp>
        <p:nvSpPr>
          <p:cNvPr id="3" name="Shape 164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64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IiI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164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164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64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pv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6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6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S0t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6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6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Jyc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65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656"/>
          <p:cNvGrpSpPr>
            <a:extLst>
              <a:ext uri="smNativeData">
                <pr:smNativeData xmlns:pr="smNativeData" xmlns="smNativeData" val="SMDATA_6_4KjWYhMAAAAlAAAAAQAAAA8BAAAAkAAAAEgAAACQAAAASAAAAAAAAAAAAAAAAAAAABcAAAAUAAAAAAAAAAAAAAD/fwAA/38AAAAAAAAJAAAABAAAADEwATg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6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8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6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Wn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JsO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pc3Q9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r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6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167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4" name="Shape 16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NTn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DqrIG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2"/>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
        <p:nvSpPr>
          <p:cNvPr id="5" name="Shape 16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7" name="Shape 167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6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4"/>
          <a:stretch>
            <a:fillRect/>
          </a:stretch>
        </p:blipFill>
        <p:spPr>
          <a:xfrm>
            <a:off x="1447800" y="1816100"/>
            <a:ext cx="6915150" cy="1905000"/>
          </a:xfrm>
          <a:prstGeom prst="rect">
            <a:avLst/>
          </a:prstGeom>
          <a:noFill/>
          <a:ln>
            <a:noFill/>
          </a:ln>
          <a:effectLst/>
        </p:spPr>
      </p:pic>
      <p:sp>
        <p:nvSpPr>
          <p:cNvPr id="10" name="Shape 167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PwcAAA2OwAAuCAAABAAAAAmAAAACAAAAP//////////"/>
              </a:ext>
            </a:extLst>
          </p:cNvSpPr>
          <p:nvPr/>
        </p:nvSpPr>
        <p:spPr>
          <a:xfrm>
            <a:off x="990600" y="4711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1" name="Capture.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UGAAC8CAAAjRgAAOQcAAAQAAAAJgAAAAgAAAD//////////w=="/>
              </a:ext>
            </a:extLst>
          </p:cNvPicPr>
          <p:nvPr/>
        </p:nvPicPr>
        <p:blipFill>
          <a:blip r:embed="rId5"/>
          <a:stretch>
            <a:fillRect/>
          </a:stretch>
        </p:blipFill>
        <p:spPr>
          <a:xfrm>
            <a:off x="978535" y="1419860"/>
            <a:ext cx="3012440" cy="3276600"/>
          </a:xfrm>
          <a:prstGeom prst="rect">
            <a:avLst/>
          </a:prstGeom>
          <a:noFill/>
          <a:ln>
            <a:noFill/>
          </a:ln>
          <a:effectLst/>
        </p:spPr>
      </p:pic>
      <p:grpSp>
        <p:nvGrpSpPr>
          <p:cNvPr id="12" name="Group 168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KYUAABMBAAALScAAIAMAAAQAAAAJgAAAAgAAAD/////AAAAAA=="/>
              </a:ext>
            </a:extLst>
          </p:cNvGrpSpPr>
          <p:nvPr/>
        </p:nvGrpSpPr>
        <p:grpSpPr>
          <a:xfrm>
            <a:off x="3356610" y="698500"/>
            <a:ext cx="3011805" cy="1333500"/>
            <a:chOff x="3356610" y="698500"/>
            <a:chExt cx="3011805" cy="1333500"/>
          </a:xfrm>
        </p:grpSpPr>
        <p:sp>
          <p:nvSpPr>
            <p:cNvPr id="14" name="Shape 1678"/>
            <p:cNvSpPr>
              <a:extLst>
                <a:ext uri="smNativeData">
                  <pr:smNativeData xmlns:pr="smNativeData" xmlns="smNativeData" val="SMDATA_15_4KjWYhMAAAAlAAAA9gEAAA0AAAAAUAAAAFAAAABQAAAAUAAAAAAAAAABAAAAAAAAAAEAAABQAAAAhZm2f2Wl779mZmZmZmb2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hQAAEwEAAAtJwAAgAwAAAAAAAAmAAAACAAAAP//////////"/>
                </a:ext>
              </a:extLst>
            </p:cNvSpPr>
            <p:nvPr/>
          </p:nvSpPr>
          <p:spPr>
            <a:xfrm>
              <a:off x="3356610" y="698500"/>
              <a:ext cx="3011805" cy="1333500"/>
            </a:xfrm>
            <a:prstGeom prst="wedgeEllipseCallout">
              <a:avLst>
                <a:gd name="adj1" fmla="val -49447"/>
                <a:gd name="adj2" fmla="val 70000"/>
              </a:avLst>
            </a:prstGeom>
            <a:solidFill>
              <a:srgbClr val="FFFFFF"/>
            </a:solid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67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o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BYAALwFAADQJAAA/AsAAAAgAAAmAAAACAAAAP//////////"/>
                </a:ext>
              </a:extLst>
            </p:cNvSpPr>
            <p:nvPr/>
          </p:nvSpPr>
          <p:spPr>
            <a:xfrm>
              <a:off x="3677920" y="932180"/>
              <a:ext cx="2306320" cy="10160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t>We all know that's </a:t>
              </a:r>
              <a:br/>
              <a:r>
                <a:t>complete bullshit!</a:t>
              </a:r>
            </a:p>
          </p:txBody>
        </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MYoAACyGQAAMisAABAgAAAmAAAACAAAAP//////////"/>
              </a:ext>
            </a:extLst>
          </p:cNvSpPr>
          <p:nvPr/>
        </p:nvSpPr>
        <p:spPr>
          <a:xfrm>
            <a:off x="1250950" y="6628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49,708÷151,015 = 32.9%</a:t>
            </a:r>
          </a:p>
        </p:txBody>
      </p:sp>
      <p:pic>
        <p:nvPicPr>
          <p:cNvPr id="3"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LwoAAAQAAAAJgAAAAgAAAD//////////w=="/>
              </a:ext>
            </a:extLst>
          </p:cNvPicPr>
          <p:nvPr/>
        </p:nvPicPr>
        <p:blipFill>
          <a:blip r:embed="rId2"/>
          <a:stretch>
            <a:fillRect/>
          </a:stretch>
        </p:blipFill>
        <p:spPr>
          <a:xfrm>
            <a:off x="0" y="1422400"/>
            <a:ext cx="10160000" cy="5199380"/>
          </a:xfrm>
          <a:prstGeom prst="rect">
            <a:avLst/>
          </a:prstGeom>
          <a:noFill/>
          <a:ln>
            <a:noFill/>
          </a:ln>
          <a:effectLst/>
        </p:spPr>
      </p:pic>
      <p:sp>
        <p:nvSpPr>
          <p:cNvPr id="4" name="Shape 16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gcAAB4rAACyGQAAii0AABAgAAAmAAAACAAAAP//////////"/>
              </a:ext>
            </a:extLst>
          </p:cNvSpPr>
          <p:nvPr/>
        </p:nvSpPr>
        <p:spPr>
          <a:xfrm>
            <a:off x="1250950" y="7009130"/>
            <a:ext cx="292608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C</a:t>
            </a:r>
            <a:r>
              <a:t> = 41,073÷151,015 = 27.2%</a:t>
            </a:r>
          </a:p>
        </p:txBody>
      </p:sp>
      <p:sp>
        <p:nvSpPr>
          <p:cNvPr id="5" name="Shape 16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MYoAADyLQAAMisAABAgAAAmAAAACAAAAP//////////"/>
              </a:ext>
            </a:extLst>
          </p:cNvSpPr>
          <p:nvPr/>
        </p:nvSpPr>
        <p:spPr>
          <a:xfrm>
            <a:off x="4298950" y="6628130"/>
            <a:ext cx="316992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G</a:t>
            </a:r>
            <a:r>
              <a:t> = 25,162÷151,015 = 16.7%</a:t>
            </a:r>
          </a:p>
        </p:txBody>
      </p:sp>
      <p:sp>
        <p:nvSpPr>
          <p:cNvPr id="6" name="Shape 16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zmd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hoAAB4rAABcLQAAii0AABAgAAAmAAAACAAAAP//////////"/>
              </a:ext>
            </a:extLst>
          </p:cNvSpPr>
          <p:nvPr/>
        </p:nvSpPr>
        <p:spPr>
          <a:xfrm>
            <a:off x="4298950" y="7009130"/>
            <a:ext cx="307467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T</a:t>
            </a:r>
            <a:r>
              <a:t> = 34,972÷151,015 = 23.2%</a:t>
            </a:r>
          </a:p>
        </p:txBody>
      </p:sp>
      <p:sp>
        <p:nvSpPr>
          <p:cNvPr id="7" name="Shape 16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Vs27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i0AAMYoAABtOwAAMisAABAgAAAmAAAACAAAAP//////////"/>
              </a:ext>
            </a:extLst>
          </p:cNvSpPr>
          <p:nvPr/>
        </p:nvSpPr>
        <p:spPr>
          <a:xfrm>
            <a:off x="7468870" y="6628130"/>
            <a:ext cx="2191385" cy="3937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Times" pitchFamily="0" charset="0"/>
                <a:ea typeface="Times" pitchFamily="0" charset="0"/>
                <a:cs typeface="Times" pitchFamily="0" charset="0"/>
              </a:defRPr>
            </a:pPr>
            <a:r>
              <a:rPr b="1" cap="none"/>
              <a:t>A</a:t>
            </a:r>
            <a:r>
              <a:t> ≠ </a:t>
            </a:r>
            <a:r>
              <a:rPr b="1" cap="none"/>
              <a:t>C</a:t>
            </a:r>
            <a:r>
              <a:t> ≠ </a:t>
            </a:r>
            <a:r>
              <a:rPr b="1" cap="none"/>
              <a:t>G</a:t>
            </a:r>
            <a:r>
              <a:t> ≠ </a:t>
            </a:r>
            <a:r>
              <a:rPr b="1" cap="none"/>
              <a:t>T</a:t>
            </a:r>
            <a:r>
              <a:t> ≠ 0.25 </a:t>
            </a:r>
          </a:p>
        </p:txBody>
      </p:sp>
      <p:sp>
        <p:nvSpPr>
          <p:cNvPr id="8" name="Shape 16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9" name="Shape 168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2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2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3LAA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SD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Fh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6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OD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5" name="Shape 16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Y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MLE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9Px3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3"/>
          <a:stretch>
            <a:fillRect/>
          </a:stretch>
        </p:blipFill>
        <p:spPr>
          <a:xfrm>
            <a:off x="4083685" y="5102225"/>
            <a:ext cx="1347470" cy="1524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RZ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BVb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fp+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EQk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0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MQE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RcAADwLAACtGgAAzBYAABAAAAAmAAAACAAAAP//////////"/>
              </a:ext>
            </a:extLst>
          </p:cNvSpPr>
          <p:nvPr/>
        </p:nvSpPr>
        <p:spPr>
          <a:xfrm>
            <a:off x="3818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W7y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gNK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eD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2FBL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R4AADwLAAC1IQAAzBYAABAAAAAmAAAACAAAAP//////////"/>
              </a:ext>
            </a:extLst>
          </p:cNvSpPr>
          <p:nvPr/>
        </p:nvSpPr>
        <p:spPr>
          <a:xfrm>
            <a:off x="49612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Z+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6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2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3Qe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SUAADwLAACVKAAAzBYAABAAAAAmAAAACAAAAP//////////"/>
              </a:ext>
            </a:extLst>
          </p:cNvSpPr>
          <p:nvPr/>
        </p:nvSpPr>
        <p:spPr>
          <a:xfrm>
            <a:off x="6078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3l6g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41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pIL5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vuf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ss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sp>
        <p:nvSpPr>
          <p:cNvPr id="7" name="Shape 17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SwAADwLAABhLwAAzBYAABAAAAAmAAAACAAAAP//////////"/>
              </a:ext>
            </a:extLst>
          </p:cNvSpPr>
          <p:nvPr/>
        </p:nvSpPr>
        <p:spPr>
          <a:xfrm>
            <a:off x="71837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JhZ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XfT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6+bC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1J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nOf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extLst>
      <p:ext uri="smNativeData">
        <pr:smNativeData xmlns:pr="smNativeData" xmlns="smNativeData" val="4KjWYgEAAAAFAAAA/f///wEAAAAWAAAAAQAAAAAAAAAAAAAAAAAAAA=="/>
      </p:ext>
    </p:extLst>
  </p:timing>
</p:sld>
</file>

<file path=ppt/slides/slide1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7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BF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2"/>
          <a:stretch>
            <a:fillRect/>
          </a:stretch>
        </p:blipFill>
        <p:spPr>
          <a:xfrm>
            <a:off x="1447800" y="1816100"/>
            <a:ext cx="6485255" cy="1905000"/>
          </a:xfrm>
          <a:prstGeom prst="rect">
            <a:avLst/>
          </a:prstGeom>
          <a:noFill/>
          <a:ln>
            <a:noFill/>
          </a:ln>
          <a:effectLst/>
        </p:spPr>
      </p:pic>
      <p:sp>
        <p:nvSpPr>
          <p:cNvPr id="4" name="Shape 17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TAABDEAAAzTAAAOwsAAAQAAAAJgAAAAgAAAD//////////w=="/>
              </a:ext>
            </a:extLst>
          </p:cNvPicPr>
          <p:nvPr/>
        </p:nvPicPr>
        <p:blipFill>
          <a:blip r:embed="rId3"/>
          <a:stretch>
            <a:fillRect/>
          </a:stretch>
        </p:blipFill>
        <p:spPr>
          <a:xfrm>
            <a:off x="3218180" y="2643505"/>
            <a:ext cx="4714875" cy="4658995"/>
          </a:xfrm>
          <a:prstGeom prst="rect">
            <a:avLst/>
          </a:prstGeom>
          <a:noFill/>
          <a:ln>
            <a:noFill/>
          </a:ln>
          <a:effectLst/>
        </p:spPr>
      </p:pic>
      <p:pic>
        <p:nvPicPr>
          <p:cNvPr id="6" name="Capture.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DAAC0CgAA9RUAANweAAAQAAAAJgAAAAgAAAD//////////w=="/>
              </a:ext>
            </a:extLst>
          </p:cNvPicPr>
          <p:nvPr/>
        </p:nvPicPr>
        <p:blipFill>
          <a:blip r:embed="rId4"/>
          <a:stretch>
            <a:fillRect/>
          </a:stretch>
        </p:blipFill>
        <p:spPr>
          <a:xfrm>
            <a:off x="556895" y="1739900"/>
            <a:ext cx="3012440" cy="32766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3hwAABAgAAAmAAAACAAAAP//////////"/>
              </a:ext>
            </a:extLst>
          </p:cNvSpPr>
          <p:nvPr/>
        </p:nvSpPr>
        <p:spPr>
          <a:xfrm>
            <a:off x="990600" y="4064000"/>
            <a:ext cx="856805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Like the JC69 model, all relative rates</a:t>
            </a:r>
            <a:r>
              <a:rPr i="1" cap="none"/>
              <a:t> </a:t>
            </a:r>
            <a:r>
              <a:t>are assumed to be equal,</a:t>
            </a:r>
            <a:br/>
            <a:r>
              <a:t>    therefore: </a:t>
            </a:r>
            <a:r>
              <a:rPr i="1" cap="none">
                <a:latin typeface="Times New Roman" pitchFamily="1" charset="0"/>
                <a:ea typeface="Times New Roman" pitchFamily="1" charset="0"/>
                <a:cs typeface="Times New Roman" pitchFamily="1" charset="0"/>
              </a:rPr>
              <a:t>a </a:t>
            </a:r>
            <a:r>
              <a:rPr cap="none">
                <a:latin typeface="Times New Roman" pitchFamily="1" charset="0"/>
                <a:ea typeface="Times New Roman" pitchFamily="1" charset="0"/>
                <a:cs typeface="Times New Roman" pitchFamily="1" charset="0"/>
              </a:rPr>
              <a:t>= </a:t>
            </a:r>
            <a:r>
              <a:rPr i="1" cap="none">
                <a:latin typeface="Times New Roman" pitchFamily="1" charset="0"/>
                <a:ea typeface="Times New Roman" pitchFamily="1" charset="0"/>
                <a:cs typeface="Times New Roman" pitchFamily="1" charset="0"/>
              </a:rPr>
              <a:t>b</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c</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d</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e</a:t>
            </a:r>
            <a:r>
              <a:rPr cap="none">
                <a:latin typeface="Times New Roman" pitchFamily="1" charset="0"/>
                <a:ea typeface="Times New Roman" pitchFamily="1" charset="0"/>
                <a:cs typeface="Times New Roman" pitchFamily="1" charset="0"/>
              </a:rPr>
              <a:t> = </a:t>
            </a:r>
            <a:r>
              <a:rPr i="1" cap="none">
                <a:latin typeface="Times New Roman" pitchFamily="1" charset="0"/>
                <a:ea typeface="Times New Roman" pitchFamily="1" charset="0"/>
                <a:cs typeface="Times New Roman" pitchFamily="1" charset="0"/>
              </a:rPr>
              <a:t>f</a:t>
            </a:r>
            <a:endParaRPr i="1" cap="none">
              <a:latin typeface="Times New Roman" pitchFamily="1" charset="0"/>
              <a:ea typeface="Times New Roman" pitchFamily="1" charset="0"/>
              <a:cs typeface="Times New Roman" pitchFamily="1" charset="0"/>
            </a:endParaRPr>
          </a:p>
        </p:txBody>
      </p:sp>
      <p:sp>
        <p:nvSpPr>
          <p:cNvPr id="3" name="Shape 17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Felsenstein, 1981 (F81) substitution model</a:t>
            </a:r>
          </a:p>
        </p:txBody>
      </p:sp>
      <p:sp>
        <p:nvSpPr>
          <p:cNvPr id="4" name="Shape 17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gcAABiPAAAxCAAABAgAAAmAAAACAAAAP//////////"/>
              </a:ext>
            </a:extLst>
          </p:cNvSpPr>
          <p:nvPr/>
        </p:nvSpPr>
        <p:spPr>
          <a:xfrm>
            <a:off x="990600" y="4699000"/>
            <a:ext cx="882523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allowed to be unequal by adding </a:t>
            </a:r>
            <a:br/>
            <a:r>
              <a:rPr cap="none">
                <a:solidFill>
                  <a:srgbClr val="424242"/>
                </a:solidFill>
              </a:rPr>
              <a:t>    a parameter for each state: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lPS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8ZAABjHwAAaSEAAFMgAAAQAAAAJgAAAAgAAAD//////////w=="/>
              </a:ext>
            </a:extLst>
          </p:cNvPicPr>
          <p:nvPr/>
        </p:nvPicPr>
        <p:blipFill>
          <a:blip r:embed="rId2"/>
          <a:stretch>
            <a:fillRect/>
          </a:stretch>
        </p:blipFill>
        <p:spPr>
          <a:xfrm>
            <a:off x="4083685" y="5102225"/>
            <a:ext cx="1347470" cy="152400"/>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zp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zTAAAOQWAAAQAAAAJgAAAAgAAAD//////////w=="/>
              </a:ext>
            </a:extLst>
          </p:cNvPicPr>
          <p:nvPr/>
        </p:nvPicPr>
        <p:blipFill>
          <a:blip r:embed="rId3"/>
          <a:stretch>
            <a:fillRect/>
          </a:stretch>
        </p:blipFill>
        <p:spPr>
          <a:xfrm>
            <a:off x="1447800" y="1816100"/>
            <a:ext cx="6485255" cy="1905000"/>
          </a:xfrm>
          <a:prstGeom prst="rect">
            <a:avLst/>
          </a:prstGeom>
          <a:noFill/>
          <a:ln>
            <a:noFill/>
          </a:ln>
          <a:effectLst/>
        </p:spPr>
      </p:pic>
      <p:sp>
        <p:nvSpPr>
          <p:cNvPr id="8" name="Shape 17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CCMAABAgAAAmAAAACAAAAP//////////"/>
              </a:ext>
            </a:extLst>
          </p:cNvSpPr>
          <p:nvPr/>
        </p:nvSpPr>
        <p:spPr>
          <a:xfrm>
            <a:off x="990600" y="5334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F81 substitution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z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rR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xzd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l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2"/>
          <a:stretch>
            <a:fillRect/>
          </a:stretch>
        </p:blipFill>
        <p:spPr>
          <a:xfrm>
            <a:off x="1447800" y="1816100"/>
            <a:ext cx="6915150" cy="1905000"/>
          </a:xfrm>
          <a:prstGeom prst="rect">
            <a:avLst/>
          </a:prstGeom>
          <a:noFill/>
          <a:ln>
            <a:noFill/>
          </a:ln>
          <a:effectLst/>
        </p:spPr>
      </p:pic>
      <p:sp>
        <p:nvSpPr>
          <p:cNvPr id="4" name="Shape 17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i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5" name="Shape 17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76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TfG7/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3"/>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0a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hd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7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xMzk5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Q2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7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7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7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7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1lcy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MP84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V7i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8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8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ADkAAOAWAAAQAAAAJgAAAAgAAAD//////////w=="/>
              </a:ext>
            </a:extLst>
          </p:cNvPicPr>
          <p:nvPr/>
        </p:nvPicPr>
        <p:blipFill>
          <a:blip r:embed="rId3"/>
          <a:stretch>
            <a:fillRect/>
          </a:stretch>
        </p:blipFill>
        <p:spPr>
          <a:xfrm>
            <a:off x="1447800" y="1813560"/>
            <a:ext cx="7818120" cy="1905000"/>
          </a:xfrm>
          <a:prstGeom prst="rect">
            <a:avLst/>
          </a:prstGeom>
          <a:noFill/>
          <a:ln>
            <a:noFill/>
          </a:ln>
          <a:effectLst/>
        </p:spPr>
      </p:pic>
      <p:sp>
        <p:nvSpPr>
          <p:cNvPr id="8" name="Shape 178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78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78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79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7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4"/>
          <a:stretch>
            <a:fillRect/>
          </a:stretch>
        </p:blipFill>
        <p:spPr>
          <a:xfrm>
            <a:off x="4058285" y="5737225"/>
            <a:ext cx="1347470" cy="1524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7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7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K9Q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7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imHX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79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7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0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xgAADwLAAABHAAAzBYAABAAAAAmAAAACAAAAP//////////"/>
              </a:ext>
            </a:extLst>
          </p:cNvSpPr>
          <p:nvPr/>
        </p:nvSpPr>
        <p:spPr>
          <a:xfrm>
            <a:off x="39541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0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0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V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1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Jd5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yAAADwLAACFJAAAzBYAABAAAAAmAAAACAAAAP//////////"/>
              </a:ext>
            </a:extLst>
          </p:cNvSpPr>
          <p:nvPr/>
        </p:nvSpPr>
        <p:spPr>
          <a:xfrm>
            <a:off x="53384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1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1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iNTQ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oG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QS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2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tJM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ykAADwLAADNLAAAzBYAABAAAAAmAAAACAAAAP//////////"/>
              </a:ext>
            </a:extLst>
          </p:cNvSpPr>
          <p:nvPr/>
        </p:nvSpPr>
        <p:spPr>
          <a:xfrm>
            <a:off x="66846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2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8L3A6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Yk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G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zEAADwLAAAVNQAAzBYAABAAAAAmAAAACAAAAP//////////"/>
              </a:ext>
            </a:extLst>
          </p:cNvSpPr>
          <p:nvPr/>
        </p:nvSpPr>
        <p:spPr>
          <a:xfrm>
            <a:off x="8030845" y="1826260"/>
            <a:ext cx="59817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5" name="Shape 18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3" name="Shape 18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gmxA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3"/>
          <a:stretch>
            <a:fillRect/>
          </a:stretch>
        </p:blipFill>
        <p:spPr>
          <a:xfrm>
            <a:off x="1447800" y="1813560"/>
            <a:ext cx="7388225" cy="1905000"/>
          </a:xfrm>
          <a:prstGeom prst="rect">
            <a:avLst/>
          </a:prstGeom>
          <a:noFill/>
          <a:ln>
            <a:noFill/>
          </a:ln>
          <a:effectLst/>
        </p:spPr>
      </p:pic>
      <p:sp>
        <p:nvSpPr>
          <p:cNvPr id="6" name="Shape 18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7" name="Shape 184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sp>
        <p:nvSpPr>
          <p:cNvPr id="8" name="Shape 18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d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sp>
        <p:nvSpPr>
          <p:cNvPr id="9" name="Shape 18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0Y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4MU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Q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DNOgAAOBsAABAgAAAmAAAACAAAAP//////////"/>
              </a:ext>
            </a:extLst>
          </p:cNvSpPr>
          <p:nvPr/>
        </p:nvSpPr>
        <p:spPr>
          <a:xfrm>
            <a:off x="990600" y="4064000"/>
            <a:ext cx="856805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Combines features of the K80 and F81 substitution models</a:t>
            </a:r>
            <a:endParaRPr cap="none">
              <a:solidFill>
                <a:srgbClr val="424242"/>
              </a:solidFill>
            </a:endParaRPr>
          </a:p>
        </p:txBody>
      </p:sp>
      <p:sp>
        <p:nvSpPr>
          <p:cNvPr id="3" name="Shape 18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hx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Hasegawa, Kishino, Yano, 1985 (HKY85) substitution model</a:t>
            </a:r>
          </a:p>
        </p:txBody>
      </p:sp>
      <p:sp>
        <p:nvSpPr>
          <p:cNvPr id="4" name="Shape 18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5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wbAADuOAAAIyMAABAAAAAmAAAACAAAAP//////////"/>
              </a:ext>
            </a:extLst>
          </p:cNvSpPr>
          <p:nvPr/>
        </p:nvSpPr>
        <p:spPr>
          <a:xfrm>
            <a:off x="990600" y="4427220"/>
            <a:ext cx="8263890"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K80 model, all </a:t>
            </a:r>
            <a:r>
              <a:rPr cap="none">
                <a:solidFill>
                  <a:srgbClr val="FF9300"/>
                </a:solidFill>
              </a:rPr>
              <a:t>transitions</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all </a:t>
            </a:r>
            <a:r>
              <a:rPr cap="none">
                <a:solidFill>
                  <a:srgbClr val="76D6FF"/>
                </a:solidFill>
              </a:rPr>
              <a:t>transversion</a:t>
            </a:r>
            <a:r>
              <a:rPr cap="none">
                <a:solidFill>
                  <a:srgbClr val="424242"/>
                </a:solidFill>
              </a:rPr>
              <a:t> are assumed to have the same rate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br/>
            <a:r>
              <a:rPr cap="none">
                <a:solidFill>
                  <a:srgbClr val="424242"/>
                </a:solidFill>
              </a:rPr>
              <a:t>     and accommodates a possible bias in the transition/transversion rate ratio,  </a:t>
            </a:r>
            <a:br/>
            <a:r>
              <a:rPr cap="none">
                <a:solidFill>
                  <a:srgbClr val="424242"/>
                </a:solidFill>
              </a:rPr>
              <a:t>  </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I2AABEHwAA3zcAADQgAAAQAAAAJgAAAAgAAAD//////////w=="/>
              </a:ext>
            </a:extLst>
          </p:cNvPicPr>
          <p:nvPr/>
        </p:nvPicPr>
        <p:blipFill>
          <a:blip r:embed="rId2"/>
          <a:stretch>
            <a:fillRect/>
          </a:stretch>
        </p:blipFill>
        <p:spPr>
          <a:xfrm>
            <a:off x="8921750" y="5082540"/>
            <a:ext cx="160655" cy="152400"/>
          </a:xfrm>
          <a:prstGeom prst="rect">
            <a:avLst/>
          </a:prstGeom>
          <a:noFill/>
          <a:ln>
            <a:noFill/>
          </a:ln>
          <a:effectLst>
            <a:outerShdw blurRad="63500" dist="51187" dir="2700000">
              <a:srgbClr val="000000">
                <a:alpha val="4000"/>
              </a:srgbClr>
            </a:outerShdw>
          </a:effectLst>
        </p:spPr>
      </p:pic>
      <p:sp>
        <p:nvSpPr>
          <p:cNvPr id="7" name="Shape 18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5NgAArCQAABAgAAAmAAAACAAAAP//////////"/>
              </a:ext>
            </a:extLst>
          </p:cNvSpPr>
          <p:nvPr/>
        </p:nvSpPr>
        <p:spPr>
          <a:xfrm>
            <a:off x="990600" y="5334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model, stationary frequencies are free to vary by including </a:t>
            </a:r>
            <a:br/>
            <a:r>
              <a:rPr cap="none">
                <a:solidFill>
                  <a:srgbClr val="424242"/>
                </a:solidFill>
              </a:rPr>
              <a:t>    a parameter for each state: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cYAABLIwAAQSEAADskAAAQAAAAJgAAAAgAAAD//////////w=="/>
              </a:ext>
            </a:extLst>
          </p:cNvPicPr>
          <p:nvPr/>
        </p:nvPicPr>
        <p:blipFill>
          <a:blip r:embed="rId3"/>
          <a:stretch>
            <a:fillRect/>
          </a:stretch>
        </p:blipFill>
        <p:spPr>
          <a:xfrm>
            <a:off x="4058285" y="5737225"/>
            <a:ext cx="1347470" cy="1524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WzYAAOAWAAAQAAAAJgAAAAgAAAD//////////w=="/>
              </a:ext>
            </a:extLst>
          </p:cNvPicPr>
          <p:nvPr/>
        </p:nvPicPr>
        <p:blipFill>
          <a:blip r:embed="rId4"/>
          <a:stretch>
            <a:fillRect/>
          </a:stretch>
        </p:blipFill>
        <p:spPr>
          <a:xfrm>
            <a:off x="1447800" y="1813560"/>
            <a:ext cx="7388225" cy="1905000"/>
          </a:xfrm>
          <a:prstGeom prst="rect">
            <a:avLst/>
          </a:prstGeom>
          <a:noFill/>
          <a:ln>
            <a:noFill/>
          </a:ln>
          <a:effectLst/>
        </p:spPr>
      </p:pic>
      <p:sp>
        <p:nvSpPr>
          <p:cNvPr id="10" name="Shape 18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kAAA5NgAA8CYAABAgAAAmAAAACAAAAP//////////"/>
              </a:ext>
            </a:extLst>
          </p:cNvSpPr>
          <p:nvPr/>
        </p:nvSpPr>
        <p:spPr>
          <a:xfrm>
            <a:off x="990600" y="5969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HKY85 substitution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5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g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Q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Av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AM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Olw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s5K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TxTu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6" name="Shape 18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f50e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
        <p:nvSpPr>
          <p:cNvPr id="7" name="Shape 18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S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Paparazzi time: Name that model!</a:t>
            </a:r>
          </a:p>
        </p:txBody>
      </p:sp>
      <p:pic>
        <p:nvPicPr>
          <p:cNvPr id="8"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Md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YIAAAYBgAA/joAAOAaAAAQAAAAJgAAAAgAAAD//////////w=="/>
              </a:ext>
            </a:extLst>
          </p:cNvPicPr>
          <p:nvPr/>
        </p:nvPicPr>
        <p:blipFill>
          <a:blip r:embed="rId3"/>
          <a:stretch>
            <a:fillRect/>
          </a:stretch>
        </p:blipFill>
        <p:spPr>
          <a:xfrm>
            <a:off x="1334770" y="990600"/>
            <a:ext cx="8255000" cy="33782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1+#ppt_w/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iterate type="lt">
                                    <p:tmAbs val="0"/>
                                  </p:iterate>
                                  <p:childTnLst>
                                    <p:anim calcmode="lin" valueType="num">
                                      <p:cBhvr>
                                        <p:cTn id="12" dur="1000" fill="hold"/>
                                        <p:tgtEl>
                                          <p:spTgt spid="8"/>
                                        </p:tgtEl>
                                        <p:attrNameLst>
                                          <p:attrName>ppt_x</p:attrName>
                                        </p:attrNameLst>
                                      </p:cBhvr>
                                      <p:tavLst>
                                        <p:tav tm="0">
                                          <p:val>
                                            <p:strVal val="#ppt_x"/>
                                          </p:val>
                                        </p:tav>
                                        <p:tav tm="100000">
                                          <p:val>
                                            <p:strVal val="0-#ppt_w/2"/>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Lst>
    <p:extLst>
      <p:ext uri="smNativeData">
        <pr:smNativeData xmlns:pr="smNativeData" xmlns="smNativeData" val="4KjWYgIAAAAFAAAA/f///wEAAAACAAAAAgAAAAAAAAAAAAAAAAAAAAsAAAD9////AgAAAAIAAAAIAAAAAAAAAAAAAAAAAAAA"/>
      </p:ext>
    </p:extLst>
  </p:timing>
</p:sld>
</file>

<file path=ppt/slides/slide1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7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an2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PgYAADuOAAAKBsAABAAAAAmAAAACAAAAP//////////"/>
              </a:ext>
            </a:extLst>
          </p:cNvSpPr>
          <p:nvPr/>
        </p:nvSpPr>
        <p:spPr>
          <a:xfrm>
            <a:off x="990600" y="4058920"/>
            <a:ext cx="826389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Allows all six relative substitution rates </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a</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r>
              <a:rPr cap="none">
                <a:solidFill>
                  <a:srgbClr val="424242"/>
                </a:solidFill>
                <a:latin typeface="Times New Roman" pitchFamily="1" charset="0"/>
                <a:ea typeface="Times New Roman" pitchFamily="1" charset="0"/>
                <a:cs typeface="Times New Roman" pitchFamily="1" charset="0"/>
              </a:rPr>
              <a:t>)</a:t>
            </a:r>
            <a:r>
              <a:rPr cap="none">
                <a:solidFill>
                  <a:srgbClr val="424242"/>
                </a:solidFill>
              </a:rPr>
              <a:t> to vary</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QT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4" name="Shape 18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General Time Reversible (GTR) substitution model</a:t>
            </a:r>
          </a:p>
        </p:txBody>
      </p:sp>
      <p:sp>
        <p:nvSpPr>
          <p:cNvPr id="5" name="Shape 18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8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YbAAA5NgAAbh0AABAgAAAmAAAACAAAAP//////////"/>
              </a:ext>
            </a:extLst>
          </p:cNvSpPr>
          <p:nvPr/>
        </p:nvSpPr>
        <p:spPr>
          <a:xfrm>
            <a:off x="990600" y="442341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Like the F81 and HKY85 models, stationary frequencies are free to vary</a:t>
            </a:r>
            <a:endParaRPr cap="none">
              <a:solidFill>
                <a:srgbClr val="424242"/>
              </a:solidFill>
            </a:endParaRPr>
          </a:p>
        </p:txBody>
      </p:sp>
      <p:sp>
        <p:nvSpPr>
          <p:cNvPr id="7" name="Shape 18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QdAAA5NgAArB8AABAgAAAmAAAACAAAAP//////////"/>
              </a:ext>
            </a:extLst>
          </p:cNvSpPr>
          <p:nvPr/>
        </p:nvSpPr>
        <p:spPr>
          <a:xfrm>
            <a:off x="990600" y="47879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GTR substitution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4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3" name="Shape 188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FY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4" name="Shape 18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72t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8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8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w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8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89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nA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7" name="Shape 18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8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9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Y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8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Zq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89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57c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0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BO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0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0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0" name="Shape 19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1" name="Shape 19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0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10"/>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Y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Y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1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1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1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1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1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n6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vs7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DzMwAAEhUAABAgAAAmAAAACAAAAP//////////"/>
              </a:ext>
            </a:extLst>
          </p:cNvSpPr>
          <p:nvPr/>
        </p:nvSpPr>
        <p:spPr>
          <a:xfrm>
            <a:off x="5569585" y="2922905"/>
            <a:ext cx="287528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1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4" name="Shape 19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19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nq7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2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3" name="Shape 192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V="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2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5" name="Shape 19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uZ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MZAAA1LAAAGhwAABAgAAAmAAAACAAAAP//////////"/>
              </a:ext>
            </a:extLst>
          </p:cNvSpPr>
          <p:nvPr/>
        </p:nvSpPr>
        <p:spPr>
          <a:xfrm>
            <a:off x="5569585" y="4065905"/>
            <a:ext cx="1616710"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stationary </a:t>
            </a:r>
            <a:br/>
            <a:r>
              <a:rPr cap="none">
                <a:solidFill>
                  <a:srgbClr val="424242"/>
                </a:solidFill>
              </a:rPr>
              <a:t>frequencies to vary</a:t>
            </a:r>
            <a:endParaRPr cap="none">
              <a:solidFill>
                <a:srgbClr val="424242"/>
              </a:solidFill>
            </a:endParaRPr>
          </a:p>
        </p:txBody>
      </p:sp>
      <p:sp>
        <p:nvSpPr>
          <p:cNvPr id="6" name="Shape 192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flipH="1" flipV="1">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2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UAAAMZAAB8HAAAGhwAABAgAAAmAAAACAAAAP//////////"/>
              </a:ext>
            </a:extLst>
          </p:cNvSpPr>
          <p:nvPr/>
        </p:nvSpPr>
        <p:spPr>
          <a:xfrm>
            <a:off x="3537585" y="4065905"/>
            <a:ext cx="1092835" cy="502285"/>
          </a:xfrm>
          <a:prstGeom prst="rect">
            <a:avLst/>
          </a:prstGeom>
          <a:noFill/>
          <a:ln>
            <a:noFill/>
          </a:ln>
          <a:effectLst/>
        </p:spPr>
        <p:txBody>
          <a:bodyPr vert="horz" wrap="non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allow ti &amp; tv </a:t>
            </a:r>
            <a:br/>
            <a:r>
              <a:rPr cap="none">
                <a:solidFill>
                  <a:srgbClr val="424242"/>
                </a:solidFill>
              </a:rPr>
              <a:t>rates to vary</a:t>
            </a:r>
            <a:endParaRPr cap="none">
              <a:solidFill>
                <a:srgbClr val="424242"/>
              </a:solidFill>
            </a:endParaRPr>
          </a:p>
        </p:txBody>
      </p:sp>
      <p:sp>
        <p:nvSpPr>
          <p:cNvPr id="9" name="Shape 19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g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V="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93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11" name="Shape 19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flipH="1" flipV="1">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9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vdF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pNAAAEhUAABAgAAAmAAAACAAAAP//////////"/>
              </a:ext>
            </a:extLst>
          </p:cNvSpPr>
          <p:nvPr/>
        </p:nvSpPr>
        <p:spPr>
          <a:xfrm>
            <a:off x="5569585" y="2922905"/>
            <a:ext cx="295021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both ti:tv rate bias and unequal stationary frequencies</a:t>
            </a:r>
            <a:endParaRPr cap="none">
              <a:solidFill>
                <a:srgbClr val="424242"/>
              </a:solidFill>
            </a:endParaRPr>
          </a:p>
        </p:txBody>
      </p:sp>
      <p:sp>
        <p:nvSpPr>
          <p:cNvPr id="13" name="Shape 19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flipV="1">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93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15" name="Shape 19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Fb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F8NAAAdLwAANg8AABAgAAAmAAAACAAAAP//////////"/>
              </a:ext>
            </a:extLst>
          </p:cNvSpPr>
          <p:nvPr/>
        </p:nvSpPr>
        <p:spPr>
          <a:xfrm>
            <a:off x="5188585" y="2173605"/>
            <a:ext cx="2470150" cy="2990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allow all relative rates to vary</a:t>
            </a:r>
            <a:endParaRPr cap="none">
              <a:solidFill>
                <a:srgbClr val="424242"/>
              </a:solidFill>
            </a:endParaRPr>
          </a:p>
        </p:txBody>
      </p:sp>
      <p:sp>
        <p:nvSpPr>
          <p:cNvPr id="16" name="Shape 193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BZOwAAaCEAABAAAAAmAAAACAAAAP//////////"/>
              </a:ext>
            </a:extLst>
          </p:cNvSpPr>
          <p:nvPr/>
        </p:nvSpPr>
        <p:spPr>
          <a:xfrm>
            <a:off x="990600" y="5074920"/>
            <a:ext cx="8656955"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simpler to a more general model by relaxing a constraint </a:t>
            </a:r>
            <a:endParaRPr cap="none">
              <a:solidFill>
                <a:srgbClr val="424242"/>
              </a:solidFill>
            </a:endParaRPr>
          </a:p>
        </p:txBody>
      </p:sp>
      <p:sp>
        <p:nvSpPr>
          <p:cNvPr id="17" name="Shape 19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8" name="Shape 19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3" name="Shape 19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4" name="Shape 194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5" name="Shape 19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E5N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4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4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4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c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6" name="Shape 1950"/>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7" name="Shape 195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8" name="Shape 19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vc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5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5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5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5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5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x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8" name="Shape 1960"/>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Mj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9" name="Shape 19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0" name="Shape 19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I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1" name="Shape 19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ya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6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6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QuY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6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6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6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70"/>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0a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7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x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0" name="Shape 197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1" name="Shape 19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lZm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2" name="Shape 197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3" name="Shape 19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s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4" name="Shape 19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7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8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tY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8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8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198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198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198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98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198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9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0C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2" name="Shape 198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kAAf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3" name="Shape 19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iT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4" name="Shape 199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HB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5" name="Shape 19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6" name="Shape 19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19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kBA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99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199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1ha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199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5z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199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Q6d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6" name="Shape 200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9I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00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J0c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8" name="Shape 200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0V2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00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0" name="Shape 200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00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3" name="Shape 200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R5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4" name="Shape 20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0vb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15" name="Shape 20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16" name="Shape 20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7" name="Shape 20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zMT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8" name="Shape 201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9" name="Shape 20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1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4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N8PAAAtIwAAXxIAABAAAAAmAAAACAAAAP//////////"/>
              </a:ext>
            </a:extLst>
          </p:cNvSpPr>
          <p:nvPr/>
        </p:nvSpPr>
        <p:spPr>
          <a:xfrm>
            <a:off x="4455795" y="2580005"/>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HKY85</a:t>
            </a:r>
            <a:endParaRPr cap="none">
              <a:solidFill>
                <a:srgbClr val="424242"/>
              </a:solidFill>
            </a:endParaRPr>
          </a:p>
        </p:txBody>
      </p:sp>
      <p:sp>
        <p:nvSpPr>
          <p:cNvPr id="3" name="Shape 201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x8AADQMAABLHwAAWRAAABAAAAAmAAAACAAAAP//////////"/>
              </a:ext>
            </a:extLst>
          </p:cNvSpPr>
          <p:nvPr/>
        </p:nvSpPr>
        <p:spPr>
          <a:xfrm>
            <a:off x="5086985" y="1983740"/>
            <a:ext cx="0" cy="673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01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17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RsAAM4JAAAtIwAATgwAABAAAAAmAAAACAAAAP//////////"/>
              </a:ext>
            </a:extLst>
          </p:cNvSpPr>
          <p:nvPr/>
        </p:nvSpPr>
        <p:spPr>
          <a:xfrm>
            <a:off x="4455795" y="1593850"/>
            <a:ext cx="126238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GTR</a:t>
            </a:r>
            <a:endParaRPr cap="none">
              <a:solidFill>
                <a:srgbClr val="424242"/>
              </a:solidFill>
            </a:endParaRPr>
          </a:p>
        </p:txBody>
      </p:sp>
      <p:sp>
        <p:nvSpPr>
          <p:cNvPr id="5" name="Shape 20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x8AAL8MAAAdLwAA1g8AABAgAAAmAAAACAAAAP//////////"/>
              </a:ext>
            </a:extLst>
          </p:cNvSpPr>
          <p:nvPr/>
        </p:nvSpPr>
        <p:spPr>
          <a:xfrm>
            <a:off x="5188585" y="2072005"/>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only the relative </a:t>
            </a:r>
            <a:br/>
            <a:r>
              <a:rPr cap="none">
                <a:solidFill>
                  <a:srgbClr val="424242"/>
                </a:solidFill>
              </a:rPr>
              <a:t>ti:tv rates to vary</a:t>
            </a:r>
            <a:endParaRPr cap="none">
              <a:solidFill>
                <a:srgbClr val="424242"/>
              </a:solidFill>
            </a:endParaRPr>
          </a:p>
        </p:txBody>
      </p:sp>
      <p:sp>
        <p:nvSpPr>
          <p:cNvPr id="6" name="Shape 201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SAAAPEVAABvJQAAcRgAABAAAAAmAAAACAAAAP//////////"/>
              </a:ext>
            </a:extLst>
          </p:cNvSpPr>
          <p:nvPr/>
        </p:nvSpPr>
        <p:spPr>
          <a:xfrm>
            <a:off x="53193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F81</a:t>
            </a:r>
            <a:endParaRPr cap="none">
              <a:solidFill>
                <a:srgbClr val="424242"/>
              </a:solidFill>
            </a:endParaRPr>
          </a:p>
        </p:txBody>
      </p:sp>
      <p:sp>
        <p:nvSpPr>
          <p:cNvPr id="7" name="Shape 202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8AACkSAAA4IwAAGRYAABAAAAAmAAAACAAAAP//////////"/>
              </a:ext>
            </a:extLst>
          </p:cNvSpPr>
          <p:nvPr/>
        </p:nvSpPr>
        <p:spPr>
          <a:xfrm>
            <a:off x="50850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02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RkAAPEVAADbHQAAcRgAABAAAAAmAAAACAAAAP//////////"/>
              </a:ext>
            </a:extLst>
          </p:cNvSpPr>
          <p:nvPr/>
        </p:nvSpPr>
        <p:spPr>
          <a:xfrm>
            <a:off x="4087495" y="3566795"/>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K80</a:t>
            </a:r>
            <a:endParaRPr cap="none">
              <a:solidFill>
                <a:srgbClr val="424242"/>
              </a:solidFill>
            </a:endParaRPr>
          </a:p>
        </p:txBody>
      </p:sp>
      <p:sp>
        <p:nvSpPr>
          <p:cNvPr id="9" name="Shape 202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dBsAACkSAABkHwAAGRYAABAAAAAmAAAACAAAAP//////////"/>
              </a:ext>
            </a:extLst>
          </p:cNvSpPr>
          <p:nvPr/>
        </p:nvSpPr>
        <p:spPr>
          <a:xfrm flipH="1">
            <a:off x="4462780" y="2952115"/>
            <a:ext cx="640080" cy="64008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02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g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5RwAAAIcAACbIQAAgh4AABAAAAAmAAAACAAAAP//////////"/>
              </a:ext>
            </a:extLst>
          </p:cNvSpPr>
          <p:nvPr/>
        </p:nvSpPr>
        <p:spPr>
          <a:xfrm>
            <a:off x="4697095" y="4552950"/>
            <a:ext cx="765810" cy="406400"/>
          </a:xfrm>
          <a:prstGeom prst="rect">
            <a:avLst/>
          </a:prstGeom>
          <a:noFill/>
          <a:ln>
            <a:noFill/>
          </a:ln>
          <a:effectLst>
            <a:outerShdw blurRad="63500" dist="63760" dir="2700000">
              <a:srgbClr val="000000">
                <a:alpha val="15000"/>
              </a:srgbClr>
            </a:outerShdw>
          </a:effectLst>
        </p:spPr>
        <p:txBody>
          <a:bodyPr vert="horz" wrap="square" lIns="50800" tIns="50800" rIns="50800" bIns="50800" numCol="1" spcCol="215900" anchor="t"/>
          <a:lstStyle>
            <a:lvl1pPr defTabSz="457200">
              <a:lnSpc>
                <a:spcPts val="2400"/>
              </a:lnSpc>
              <a:tabLst>
                <a:tab pos="838200" algn="l"/>
              </a:tabLst>
              <a:defRPr sz="2000" b="1" cap="none">
                <a:solidFill>
                  <a:srgbClr val="424242"/>
                </a:solidFill>
                <a:latin typeface="Times" pitchFamily="0" charset="0"/>
                <a:ea typeface="Gill Sans" pitchFamily="0" charset="0"/>
                <a:cs typeface="Gill Sans" pitchFamily="0" charset="0"/>
              </a:defRPr>
            </a:lvl1pPr>
          </a:lstStyle>
          <a:p>
            <a:pPr>
              <a:defRPr cap="none">
                <a:solidFill>
                  <a:srgbClr val="000000"/>
                </a:solidFill>
              </a:defRPr>
            </a:pPr>
            <a:r>
              <a:rPr cap="none">
                <a:solidFill>
                  <a:srgbClr val="424242"/>
                </a:solidFill>
              </a:rPr>
              <a:t>JC69</a:t>
            </a:r>
            <a:endParaRPr cap="none">
              <a:solidFill>
                <a:srgbClr val="424242"/>
              </a:solidFill>
            </a:endParaRPr>
          </a:p>
        </p:txBody>
      </p:sp>
      <p:sp>
        <p:nvSpPr>
          <p:cNvPr id="11" name="Shape 202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h8AAIAYAAA7IwAAbRwAABAAAAAmAAAACAAAAP//////////"/>
              </a:ext>
            </a:extLst>
          </p:cNvSpPr>
          <p:nvPr/>
        </p:nvSpPr>
        <p:spPr>
          <a:xfrm flipH="1">
            <a:off x="5088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0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A4ZAAC2MAAAJRwAABAgAAAmAAAACAAAAP//////////"/>
              </a:ext>
            </a:extLst>
          </p:cNvSpPr>
          <p:nvPr/>
        </p:nvSpPr>
        <p:spPr>
          <a:xfrm>
            <a:off x="5569585" y="4072890"/>
            <a:ext cx="2348865"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
        <p:nvSpPr>
          <p:cNvPr id="13" name="Shape 202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IAYAABTHwAAbRwAABAAAAAmAAAACAAAAP//////////"/>
              </a:ext>
            </a:extLst>
          </p:cNvSpPr>
          <p:nvPr/>
        </p:nvSpPr>
        <p:spPr>
          <a:xfrm>
            <a:off x="4453890" y="3982720"/>
            <a:ext cx="638175" cy="6381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0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xIAAA4ZAADFIQAAJRwAABAgAAAmAAAACAAAAP//////////"/>
              </a:ext>
            </a:extLst>
          </p:cNvSpPr>
          <p:nvPr/>
        </p:nvSpPr>
        <p:spPr>
          <a:xfrm>
            <a:off x="3019425" y="4072890"/>
            <a:ext cx="2470150" cy="502285"/>
          </a:xfrm>
          <a:prstGeom prst="rect">
            <a:avLst/>
          </a:prstGeom>
          <a:noFill/>
          <a:ln>
            <a:noFill/>
          </a:ln>
          <a:effectLst/>
        </p:spPr>
        <p:txBody>
          <a:bodyPr vert="horz" wrap="square" lIns="50800" tIns="50800" rIns="50800" bIns="50800" numCol="1" spcCol="215900" anchor="ctr"/>
          <a:lstStyle/>
          <a:p>
            <a:pPr algn="l"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rPr>
              <a:t>assume relative ti:tv</a:t>
            </a:r>
            <a:br/>
            <a:r>
              <a:rPr cap="none">
                <a:solidFill>
                  <a:srgbClr val="424242"/>
                </a:solidFill>
              </a:rPr>
              <a:t>rates rates are equal</a:t>
            </a:r>
            <a:endParaRPr cap="none">
              <a:solidFill>
                <a:srgbClr val="424242"/>
              </a:solidFill>
            </a:endParaRPr>
          </a:p>
        </p:txBody>
      </p:sp>
      <p:sp>
        <p:nvSpPr>
          <p:cNvPr id="15" name="Shape 202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hAAByPQAAwCMAABAAAAAmAAAACAAAAP//////////"/>
              </a:ext>
            </a:extLst>
          </p:cNvSpPr>
          <p:nvPr/>
        </p:nvSpPr>
        <p:spPr>
          <a:xfrm>
            <a:off x="990600" y="5455920"/>
            <a:ext cx="899795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differences between models allow us to test hypotheses (to learn) about our data</a:t>
            </a:r>
            <a:endParaRPr cap="none">
              <a:solidFill>
                <a:srgbClr val="424242"/>
              </a:solidFill>
            </a:endParaRPr>
          </a:p>
        </p:txBody>
      </p:sp>
      <p:sp>
        <p:nvSpPr>
          <p:cNvPr id="16" name="Shape 20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yIAAPsRAAB1MQAAEhUAABAgAAAmAAAACAAAAP//////////"/>
              </a:ext>
            </a:extLst>
          </p:cNvSpPr>
          <p:nvPr/>
        </p:nvSpPr>
        <p:spPr>
          <a:xfrm>
            <a:off x="5569585" y="2922905"/>
            <a:ext cx="247015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relative substitution rates are equal</a:t>
            </a:r>
            <a:endParaRPr cap="none">
              <a:solidFill>
                <a:srgbClr val="424242"/>
              </a:solidFill>
            </a:endParaRPr>
          </a:p>
        </p:txBody>
      </p:sp>
      <p:sp>
        <p:nvSpPr>
          <p:cNvPr id="17" name="Shape 20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Members of the GTR substitution model family are hierarchically related</a:t>
            </a:r>
          </a:p>
        </p:txBody>
      </p:sp>
      <p:sp>
        <p:nvSpPr>
          <p:cNvPr id="18" name="Shape 203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gfAACAPgAAaCEAABAAAAAmAAAACAAAAP//////////"/>
              </a:ext>
            </a:extLst>
          </p:cNvSpPr>
          <p:nvPr/>
        </p:nvSpPr>
        <p:spPr>
          <a:xfrm>
            <a:off x="990600" y="5074920"/>
            <a:ext cx="91694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We can move from a more general model to a simpler model by imposing a constraint </a:t>
            </a:r>
            <a:endParaRPr cap="none">
              <a:solidFill>
                <a:srgbClr val="424242"/>
              </a:solidFill>
            </a:endParaRPr>
          </a:p>
        </p:txBody>
      </p:sp>
      <p:sp>
        <p:nvSpPr>
          <p:cNvPr id="19" name="Shape 20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20" name="Shape 20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ExEAAPsRAABbHQAAEhUAABAgAAAmAAAACAAAAP//////////"/>
              </a:ext>
            </a:extLst>
          </p:cNvSpPr>
          <p:nvPr/>
        </p:nvSpPr>
        <p:spPr>
          <a:xfrm>
            <a:off x="2775585" y="2922905"/>
            <a:ext cx="1996440" cy="502285"/>
          </a:xfrm>
          <a:prstGeom prst="rect">
            <a:avLst/>
          </a:prstGeom>
          <a:noFill/>
          <a:ln>
            <a:noFill/>
          </a:ln>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assume all stationary frequencies are equal</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35"/>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2"/>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6" name="Shape 20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pic>
        <p:nvPicPr>
          <p:cNvPr id="3"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5" name="Shape 204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R+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7" name="Shape 20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8" name="Shape 20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2NjY2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3"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4" name="Shape 20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ggAAB8OAAAnSIAABAgAAAmAAAACAAAAP//////////"/>
              </a:ext>
            </a:extLst>
          </p:cNvSpPr>
          <p:nvPr/>
        </p:nvSpPr>
        <p:spPr>
          <a:xfrm>
            <a:off x="1003300" y="5207000"/>
            <a:ext cx="8178800" cy="4197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rPr sz="1800" cap="none">
                <a:latin typeface="Arial" pitchFamily="1" charset="0"/>
                <a:ea typeface="Arial" pitchFamily="1" charset="0"/>
                <a:cs typeface="Arial" pitchFamily="1" charset="0"/>
              </a:rPr>
              <a:t>For </a:t>
            </a:r>
            <a:r>
              <a:rPr sz="1800" i="1" cap="none">
                <a:latin typeface="Times New Roman" pitchFamily="1" charset="0"/>
                <a:ea typeface="Times New Roman" pitchFamily="1" charset="0"/>
                <a:cs typeface="Times New Roman" pitchFamily="1" charset="0"/>
              </a:rPr>
              <a:t>K</a:t>
            </a:r>
            <a:r>
              <a:rPr sz="1800" cap="none">
                <a:latin typeface="Times New Roman" pitchFamily="1" charset="0"/>
                <a:ea typeface="Times New Roman" pitchFamily="1" charset="0"/>
                <a:cs typeface="Times New Roman" pitchFamily="1" charset="0"/>
              </a:rPr>
              <a:t> = 6:</a:t>
            </a:r>
            <a:r>
              <a:rPr cap="none">
                <a:latin typeface="Times New Roman" pitchFamily="1" charset="0"/>
                <a:ea typeface="Times New Roman" pitchFamily="1" charset="0"/>
                <a:cs typeface="Times New Roman" pitchFamily="1" charset="0"/>
              </a:rPr>
              <a:t> </a:t>
            </a:r>
            <a:endParaRPr cap="none">
              <a:latin typeface="Times New Roman" pitchFamily="1" charset="0"/>
              <a:ea typeface="Times New Roman" pitchFamily="1" charset="0"/>
              <a:cs typeface="Times New Roman" pitchFamily="1" charset="0"/>
            </a:endParaRPr>
          </a:p>
        </p:txBody>
      </p:sp>
      <p:pic>
        <p:nvPicPr>
          <p:cNvPr id="5"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AZAAB0IgAAYCMAAJAkAAAQAAAAJgAAAAgAAAD//////////w=="/>
              </a:ext>
            </a:extLst>
          </p:cNvPicPr>
          <p:nvPr/>
        </p:nvPicPr>
        <p:blipFill>
          <a:blip r:embed="rId4"/>
          <a:stretch>
            <a:fillRect/>
          </a:stretch>
        </p:blipFill>
        <p:spPr>
          <a:xfrm>
            <a:off x="4165600" y="5600700"/>
            <a:ext cx="1584960" cy="342900"/>
          </a:xfrm>
          <a:prstGeom prst="rect">
            <a:avLst/>
          </a:prstGeom>
          <a:noFill/>
          <a:ln>
            <a:noFill/>
          </a:ln>
          <a:effectLst>
            <a:outerShdw blurRad="63500" dist="63760" dir="2700000">
              <a:srgbClr val="000000">
                <a:alpha val="4000"/>
              </a:srgbClr>
            </a:outerShdw>
          </a:effectLst>
        </p:spPr>
      </p:pic>
      <p:sp>
        <p:nvSpPr>
          <p:cNvPr id="6" name="Shape 20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which is the sum of the Sterling numbers of the second kind:</a:t>
            </a:r>
          </a:p>
        </p:txBody>
      </p:sp>
      <p:sp>
        <p:nvSpPr>
          <p:cNvPr id="7" name="Shape 205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4A8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LQFAADgOAAA1AgAABAAAAAmAAAACAAAAP//////////"/>
              </a:ext>
            </a:extLst>
          </p:cNvSpPr>
          <p:nvPr/>
        </p:nvSpPr>
        <p:spPr>
          <a:xfrm>
            <a:off x="685800" y="927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mA0AABAgAAAmAAAACAAAAP//////////"/>
              </a:ext>
            </a:extLst>
          </p:cNvSpPr>
          <p:nvPr/>
        </p:nvSpPr>
        <p:spPr>
          <a:xfrm>
            <a:off x="1003300" y="1524000"/>
            <a:ext cx="8178800" cy="685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total number of unique models for </a:t>
            </a:r>
            <a:r>
              <a:rPr i="1" cap="none">
                <a:latin typeface="Times New Roman" pitchFamily="1" charset="0"/>
                <a:ea typeface="Times New Roman" pitchFamily="1" charset="0"/>
                <a:cs typeface="Times New Roman" pitchFamily="1" charset="0"/>
              </a:rPr>
              <a:t>k</a:t>
            </a:r>
            <a:r>
              <a:t> relative-rate parameters is described </a:t>
            </a:r>
            <a:br/>
            <a:r>
              <a:t>     by Bell numbers:</a:t>
            </a:r>
          </a:p>
        </p:txBody>
      </p:sp>
      <p:sp>
        <p:nvSpPr>
          <p:cNvPr id="9" name="Shape 20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10" name="Shape 20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0"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3"/>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hk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YZM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0CQAA+y0AAGAsAAAQAAAAJgAAAAgAAAD//////////w=="/>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2"/>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Bhk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NwKAAA4EwAAHAwAABAAAAAmAAAACAAAAP//////////"/>
              </a:ext>
            </a:extLst>
          </p:cNvSpPr>
          <p:nvPr/>
        </p:nvSpPr>
        <p:spPr>
          <a:xfrm>
            <a:off x="2781300" y="1765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2063"/>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xCIAAFwNAADgJAAAnA4AABAAAAAmAAAACAAAAP//////////"/>
              </a:ext>
            </a:extLst>
          </p:cNvSpPr>
          <p:nvPr/>
        </p:nvSpPr>
        <p:spPr>
          <a:xfrm>
            <a:off x="5651500" y="21717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206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EAAOQqAAA4EwAAJCwAABAAAAAmAAAACAAAAP//////////"/>
              </a:ext>
            </a:extLst>
          </p:cNvSpPr>
          <p:nvPr/>
        </p:nvSpPr>
        <p:spPr>
          <a:xfrm>
            <a:off x="2781300" y="6972300"/>
            <a:ext cx="342900" cy="2032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20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9" name="Shape 20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499" fill="hold"/>
                                        <p:tgtEl>
                                          <p:spTgt spid="5"/>
                                        </p:tgtEl>
                                        <p:attrNameLst>
                                          <p:attrName>ppt_x</p:attrName>
                                        </p:attrNameLst>
                                      </p:cBhvr>
                                      <p:tavLst>
                                        <p:tav tm="0">
                                          <p:val>
                                            <p:strVal val="#ppt_x"/>
                                          </p:val>
                                        </p:tav>
                                        <p:tav tm="100000">
                                          <p:val>
                                            <p:strVal val="#ppt_x"/>
                                          </p:val>
                                        </p:tav>
                                      </p:tavLst>
                                    </p:anim>
                                    <p:anim calcmode="lin" valueType="num">
                                      <p:cBhvr>
                                        <p:cTn id="8" dur="499"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499"/>
                            </p:stCondLst>
                            <p:childTnLst>
                              <p:par>
                                <p:cTn id="10" presetID="2" presetClass="entr" presetSubtype="1" fill="hold" grpId="0" nodeType="afterEffect">
                                  <p:stCondLst>
                                    <p:cond delay="0"/>
                                  </p:stCondLst>
                                  <p:iterate type="lt">
                                    <p:tmAbs val="0"/>
                                  </p:iterate>
                                  <p:childTnLst>
                                    <p:set>
                                      <p:cBhvr>
                                        <p:cTn id="11" dur="1" fill="hold">
                                          <p:stCondLst>
                                            <p:cond delay="0"/>
                                          </p:stCondLst>
                                        </p:cTn>
                                        <p:tgtEl>
                                          <p:spTgt spid="6"/>
                                        </p:tgtEl>
                                        <p:attrNameLst>
                                          <p:attrName>style.visibility</p:attrName>
                                        </p:attrNameLst>
                                      </p:cBhvr>
                                      <p:to>
                                        <p:strVal val="visible"/>
                                      </p:to>
                                    </p:set>
                                    <p:anim calcmode="lin" valueType="num">
                                      <p:cBhvr>
                                        <p:cTn id="12" dur="499" fill="hold"/>
                                        <p:tgtEl>
                                          <p:spTgt spid="6"/>
                                        </p:tgtEl>
                                        <p:attrNameLst>
                                          <p:attrName>ppt_x</p:attrName>
                                        </p:attrNameLst>
                                      </p:cBhvr>
                                      <p:tavLst>
                                        <p:tav tm="0">
                                          <p:val>
                                            <p:strVal val="#ppt_x"/>
                                          </p:val>
                                        </p:tav>
                                        <p:tav tm="100000">
                                          <p:val>
                                            <p:strVal val="#ppt_x"/>
                                          </p:val>
                                        </p:tav>
                                      </p:tavLst>
                                    </p:anim>
                                    <p:anim calcmode="lin" valueType="num">
                                      <p:cBhvr>
                                        <p:cTn id="13" dur="499"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998"/>
                            </p:stCondLst>
                            <p:childTnLst>
                              <p:par>
                                <p:cTn id="15" presetID="2" presetClass="entr" presetSubtype="1" fill="hold" grpId="0" nodeType="afterEffect">
                                  <p:stCondLst>
                                    <p:cond delay="0"/>
                                  </p:stCondLst>
                                  <p:iterate type="lt">
                                    <p:tmAbs val="0"/>
                                  </p:iterate>
                                  <p:childTnLst>
                                    <p:set>
                                      <p:cBhvr>
                                        <p:cTn id="16" dur="1" fill="hold">
                                          <p:stCondLst>
                                            <p:cond delay="0"/>
                                          </p:stCondLst>
                                        </p:cTn>
                                        <p:tgtEl>
                                          <p:spTgt spid="7"/>
                                        </p:tgtEl>
                                        <p:attrNameLst>
                                          <p:attrName>style.visibility</p:attrName>
                                        </p:attrNameLst>
                                      </p:cBhvr>
                                      <p:to>
                                        <p:strVal val="visible"/>
                                      </p:to>
                                    </p:set>
                                    <p:anim calcmode="lin" valueType="num">
                                      <p:cBhvr>
                                        <p:cTn id="17" dur="499" fill="hold"/>
                                        <p:tgtEl>
                                          <p:spTgt spid="7"/>
                                        </p:tgtEl>
                                        <p:attrNameLst>
                                          <p:attrName>ppt_x</p:attrName>
                                        </p:attrNameLst>
                                      </p:cBhvr>
                                      <p:tavLst>
                                        <p:tav tm="0">
                                          <p:val>
                                            <p:strVal val="#ppt_x"/>
                                          </p:val>
                                        </p:tav>
                                        <p:tav tm="100000">
                                          <p:val>
                                            <p:strVal val="#ppt_x"/>
                                          </p:val>
                                        </p:tav>
                                      </p:tavLst>
                                    </p:anim>
                                    <p:anim calcmode="lin" valueType="num">
                                      <p:cBhvr>
                                        <p:cTn id="18" dur="499"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extLst>
      <p:ext uri="smNativeData">
        <pr:smNativeData xmlns:pr="smNativeData" xmlns="smNativeData" val="4KjWYgMAAAAFAAAA/f///wEAAAACAAAAAQAAAAAAAAAAAAAAAAAAAAoAAAD9////AQAAAAIAAAABAAAAAAAAAAAAAAAAAAAADwAAAP3///8BAAAAAgAAAAEAAAAAAAAAAAAAAAAAAAA="/>
      </p:ext>
    </p:extLst>
  </p:timing>
</p:sld>
</file>

<file path=ppt/slides/slide1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0"/>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lc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GAJAABENAAAQC4AABAAAAAmAAAACAAAAP//////////"/>
              </a:ext>
            </a:extLst>
          </p:cNvSpPr>
          <p:nvPr/>
        </p:nvSpPr>
        <p:spPr>
          <a:xfrm>
            <a:off x="1498600" y="1524000"/>
            <a:ext cx="6997700" cy="59944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4" name="model_tabl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0PAAB0CQAA+y0AAGAsAAAQAAAAJgAAAAgAAAD//////////w=="/>
              </a:ext>
            </a:extLst>
          </p:cNvPicPr>
          <p:nvPr/>
        </p:nvPicPr>
        <p:blipFill>
          <a:blip r:embed="rId2"/>
          <a:stretch>
            <a:fillRect/>
          </a:stretch>
        </p:blipFill>
        <p:spPr>
          <a:xfrm>
            <a:off x="2456815" y="1536700"/>
            <a:ext cx="5017770" cy="5676900"/>
          </a:xfrm>
          <a:prstGeom prst="rect">
            <a:avLst/>
          </a:prstGeom>
          <a:noFill/>
          <a:ln>
            <a:noFill/>
          </a:ln>
          <a:effectLst/>
        </p:spPr>
      </p:pic>
      <p:sp>
        <p:nvSpPr>
          <p:cNvPr id="5" name="Shape 20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How many members of the GTR model family are there?</a:t>
            </a:r>
          </a:p>
        </p:txBody>
      </p:sp>
      <p:sp>
        <p:nvSpPr>
          <p:cNvPr id="6" name="Shape 20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ef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o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defRPr cap="none"/>
            </a:pPr>
            <a:r>
              <a:t>Homogeneity along the sequence and along the tree</a:t>
            </a:r>
          </a:p>
        </p:txBody>
      </p:sp>
      <p:sp>
        <p:nvSpPr>
          <p:cNvPr id="4" name="Shape 20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P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4Kj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B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5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QAAHwGAADgOAAAnAkAABAAAAAmAAAACAAAAP//////////"/>
              </a:ext>
            </a:extLst>
          </p:cNvSpPr>
          <p:nvPr/>
        </p:nvSpPr>
        <p:spPr>
          <a:xfrm>
            <a:off x="685800" y="1054100"/>
            <a:ext cx="8559800" cy="508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20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oAoAABAgAAAmAAAACAAAAP//////////"/>
              </a:ext>
            </a:extLst>
          </p:cNvSpPr>
          <p:nvPr/>
        </p:nvSpPr>
        <p:spPr>
          <a:xfrm>
            <a:off x="635000" y="1016000"/>
            <a:ext cx="8692515" cy="7112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Limitations of the GTR model family: </a:t>
            </a:r>
          </a:p>
          <a:p>
            <a:pPr algn="l">
              <a:defRPr cap="none"/>
            </a:pPr>
            <a:r>
              <a:t>Homogeneity along the sequence and along the tree</a:t>
            </a:r>
          </a:p>
        </p:txBody>
      </p:sp>
      <p:sp>
        <p:nvSpPr>
          <p:cNvPr id="4" name="Shape 20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Textbox1"/>
          <p:cNvSpPr txBox="1">
            <a:extLst>
              <a:ext uri="smNativeData">
                <pr:smNativeData xmlns:pr="smNativeData" xmlns="smNativeData" val="SMDATA_15_4Kj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z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MAAHoLAABiOQAALg4AABAAAAAmAAAACAAAAP//////////"/>
              </a:ext>
            </a:extLst>
          </p:cNvSpPr>
          <p:nvPr/>
        </p:nvSpPr>
        <p:spPr>
          <a:xfrm>
            <a:off x="608965" y="1865630"/>
            <a:ext cx="8719185" cy="439420"/>
          </a:xfrm>
          <a:prstGeom prst="rect">
            <a:avLst/>
          </a:prstGeom>
          <a:noFill/>
          <a:ln>
            <a:noFill/>
          </a:ln>
          <a:effectLst/>
        </p:spPr>
        <p:txBody>
          <a:bodyPr vert="horz" wrap="square" numCol="1" spcCol="215900" anchor="t"/>
          <a:lstStyle/>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sequence: all sites would be similar in their ACGT composition, and in the number of substitutions they have undergone</a:t>
            </a:r>
          </a:p>
          <a:p>
            <a:pPr lvl="1" algn="l">
              <a:buFont typeface="Wingdings" pitchFamily="2" charset="2"/>
              <a:buChar char=""/>
              <a:defRPr sz="2000" cap="none">
                <a:latin typeface="Arial" pitchFamily="1" charset="0"/>
                <a:ea typeface="Arial" pitchFamily="1" charset="0"/>
                <a:cs typeface="Arial" pitchFamily="1" charset="0"/>
              </a:defRPr>
            </a:pPr>
          </a:p>
          <a:p>
            <a:pPr lvl="1" algn="l">
              <a:buFont typeface="Wingdings" pitchFamily="2" charset="2"/>
              <a:buChar char=""/>
              <a:defRPr sz="2000" cap="none">
                <a:latin typeface="Arial" pitchFamily="1" charset="0"/>
                <a:ea typeface="Arial" pitchFamily="1" charset="0"/>
                <a:cs typeface="Arial" pitchFamily="1" charset="0"/>
              </a:defRPr>
            </a:pPr>
            <a:r>
              <a:t>If the process were homogeneous along the tree, the sequences would all be similar in their ACGT composition</a:t>
            </a:r>
          </a:p>
          <a:p>
            <a:pPr algn="l">
              <a:defRPr sz="2000" cap="none">
                <a:latin typeface="Arial" pitchFamily="1" charset="0"/>
                <a:ea typeface="Arial" pitchFamily="1" charset="0"/>
                <a:cs typeface="Arial" pitchFamily="1" charset="0"/>
              </a:defRPr>
            </a:pPr>
          </a:p>
          <a:p>
            <a:pPr algn="l">
              <a:defRPr sz="2000" cap="none">
                <a:latin typeface="Arial" pitchFamily="1" charset="0"/>
                <a:ea typeface="Arial" pitchFamily="1" charset="0"/>
                <a:cs typeface="Arial" pitchFamily="1" charset="0"/>
              </a:defRPr>
            </a:pPr>
            <a:r>
              <a:t>Failure to account for heterogeneity along the tree and along the sequence can result in erroneous tree topologies, incorrect inferences of selection, etc.</a:t>
            </a:r>
          </a:p>
          <a:p>
            <a:pPr algn="l">
              <a:defRPr sz="2000" cap="none">
                <a:latin typeface="Arial" pitchFamily="1" charset="0"/>
                <a:ea typeface="Arial" pitchFamily="1" charset="0"/>
                <a:cs typeface="Arial" pitchFamily="1" charset="0"/>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0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0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0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0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0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0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0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2078"/>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VF9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NQNAAAGBgAALBAAABAAAAAmAAAACAAAAP//////////"/>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0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0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0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0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Cfp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0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0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j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0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0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2090"/>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5g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7gAAAAgRAAByAwAAYBMAABAAAAAmAAAACAAAAP//////////"/>
              </a:ext>
            </a:extLst>
          </p:cNvSpPr>
          <p:nvPr/>
        </p:nvSpPr>
        <p:spPr>
          <a:xfrm>
            <a:off x="151130" y="27686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0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sLz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0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0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0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0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L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0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21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21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21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21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21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jS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
        <p:nvSpPr>
          <p:cNvPr id="8" name="Shape 210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vAcAAOQKAAAvLwAA9AwAABAAAAAmAAAACAAAAP//////////"/>
              </a:ext>
            </a:extLst>
          </p:cNvSpPr>
          <p:nvPr/>
        </p:nvSpPr>
        <p:spPr>
          <a:xfrm>
            <a:off x="1257300" y="1770380"/>
            <a:ext cx="641286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IAADonAAAoIgAAXisAABAAAAAmAAAACAAAAP//////////"/>
              </a:ext>
            </a:extLst>
          </p:cNvSpPr>
          <p:nvPr/>
        </p:nvSpPr>
        <p:spPr>
          <a:xfrm flipV="1">
            <a:off x="55524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oAABQrAADBKQAA6ywAABAgAAAmAAAACAAAAP//////////"/>
              </a:ext>
            </a:extLst>
          </p:cNvSpPr>
          <p:nvPr/>
        </p:nvSpPr>
        <p:spPr>
          <a:xfrm>
            <a:off x="43180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QOe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1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IAADonAACgIgAAXisAABAAAAAmAAAACAAAAP//////////"/>
              </a:ext>
            </a:extLst>
          </p:cNvSpPr>
          <p:nvPr/>
        </p:nvSpPr>
        <p:spPr>
          <a:xfrm flipV="1">
            <a:off x="5628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1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Y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sAABQrAAA5KgAA6ywAABAgAAAmAAAACAAAAP//////////"/>
              </a:ext>
            </a:extLst>
          </p:cNvSpPr>
          <p:nvPr/>
        </p:nvSpPr>
        <p:spPr>
          <a:xfrm>
            <a:off x="4394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4RX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IdPn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iWl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IP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A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2"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G5P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CMAADonAAAEIwAAXisAABAAAAAmAAAACAAAAP//////////"/>
              </a:ext>
            </a:extLst>
          </p:cNvSpPr>
          <p:nvPr/>
        </p:nvSpPr>
        <p:spPr>
          <a:xfrm flipV="1">
            <a:off x="5692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Zv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BsAABQrAACdKgAA6ywAABAgAAAmAAAACAAAAP//////////"/>
              </a:ext>
            </a:extLst>
          </p:cNvSpPr>
          <p:nvPr/>
        </p:nvSpPr>
        <p:spPr>
          <a:xfrm>
            <a:off x="4457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Kl34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0N5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CMAADonAABoIwAAXisAABAAAAAmAAAACAAAAP//////////"/>
              </a:ext>
            </a:extLst>
          </p:cNvSpPr>
          <p:nvPr/>
        </p:nvSpPr>
        <p:spPr>
          <a:xfrm flipV="1">
            <a:off x="57556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BsAABQrAAABKwAA6ywAABAgAAAmAAAACAAAAP//////////"/>
              </a:ext>
            </a:extLst>
          </p:cNvSpPr>
          <p:nvPr/>
        </p:nvSpPr>
        <p:spPr>
          <a:xfrm>
            <a:off x="45212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CMAADonAADMIwAAXisAABAAAAAmAAAACAAAAP//////////"/>
              </a:ext>
            </a:extLst>
          </p:cNvSpPr>
          <p:nvPr/>
        </p:nvSpPr>
        <p:spPr>
          <a:xfrm flipV="1">
            <a:off x="58191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BwAABQrAABlKwAA6ywAABAgAAAmAAAACAAAAP//////////"/>
              </a:ext>
            </a:extLst>
          </p:cNvSpPr>
          <p:nvPr/>
        </p:nvSpPr>
        <p:spPr>
          <a:xfrm>
            <a:off x="45847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5" name="Shape 21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3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QAADonAABEJAAAXisAABAAAAAmAAAACAAAAP//////////"/>
              </a:ext>
            </a:extLst>
          </p:cNvSpPr>
          <p:nvPr/>
        </p:nvSpPr>
        <p:spPr>
          <a:xfrm flipV="1">
            <a:off x="5895340" y="6376670"/>
            <a:ext cx="0" cy="67310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21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BwAABQrAADdKwAA6ywAABAgAAAmAAAACAAAAP//////////"/>
              </a:ext>
            </a:extLst>
          </p:cNvSpPr>
          <p:nvPr/>
        </p:nvSpPr>
        <p:spPr>
          <a:xfrm>
            <a:off x="4660900" y="7002780"/>
            <a:ext cx="2469515"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5" name="Shape 21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4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52U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A_translation.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JbX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r+a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mPQAA+SwAABAgAAAmAAAACAAAAP//////////"/>
              </a:ext>
            </a:extLst>
          </p:cNvSpPr>
          <p:nvPr/>
        </p:nvSpPr>
        <p:spPr>
          <a:xfrm>
            <a:off x="639445" y="6987540"/>
            <a:ext cx="938212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sites at different codon positions of protein-coding genes</a:t>
            </a:r>
          </a:p>
        </p:txBody>
      </p:sp>
      <p:sp>
        <p:nvSpPr>
          <p:cNvPr id="4" name="Shape 21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wDEo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nE9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8S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zs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4" name="Shape 21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fEO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sp>
        <p:nvSpPr>
          <p:cNvPr id="5" name="Shape 21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20M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6" name="Shape 21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Xat9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yV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region</a:t>
            </a:r>
            <a:endParaRPr cap="none">
              <a:solidFill>
                <a:srgbClr val="424242"/>
              </a:solidFill>
            </a:endParaRPr>
          </a:p>
        </p:txBody>
      </p:sp>
      <p:pic>
        <p:nvPicPr>
          <p:cNvPr id="3"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region</a:t>
            </a:r>
            <a:endParaRPr cap="none">
              <a:solidFill>
                <a:srgbClr val="424242"/>
              </a:solidFill>
            </a:endParaRPr>
          </a:p>
        </p:txBody>
      </p:sp>
      <p:pic>
        <p:nvPicPr>
          <p:cNvPr id="6"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iwAABQrAACcOwAA6ywAABAgAAAmAAAACAAAAP//////////"/>
              </a:ext>
            </a:extLst>
          </p:cNvSpPr>
          <p:nvPr/>
        </p:nvSpPr>
        <p:spPr>
          <a:xfrm>
            <a:off x="7219950"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loop region</a:t>
            </a:r>
            <a:endParaRPr cap="none">
              <a:solidFill>
                <a:srgbClr val="424242"/>
              </a:solidFill>
            </a:endParaRPr>
          </a:p>
        </p:txBody>
      </p:sp>
      <p:pic>
        <p:nvPicPr>
          <p:cNvPr id="3"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ZH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pic>
        <p:nvPicPr>
          <p:cNvPr id="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kaXN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IKAACtKQAAwikAAHsqAAAQAAAAJgAAAAgAAAD//////////w=="/>
              </a:ext>
            </a:extLst>
          </p:cNvPicPr>
          <p:nvPr/>
        </p:nvPicPr>
        <p:blipFill>
          <a:blip r:embed="rId3"/>
          <a:stretch>
            <a:fillRect/>
          </a:stretch>
        </p:blipFill>
        <p:spPr>
          <a:xfrm>
            <a:off x="1708150" y="6774815"/>
            <a:ext cx="5080000" cy="130810"/>
          </a:xfrm>
          <a:prstGeom prst="rect">
            <a:avLst/>
          </a:prstGeom>
          <a:noFill/>
          <a:ln>
            <a:noFill/>
          </a:ln>
          <a:effectLst>
            <a:outerShdw blurRad="63500" dist="63760" dir="2700000">
              <a:srgbClr val="000000">
                <a:alpha val="4000"/>
              </a:srgbClr>
            </a:outerShdw>
          </a:effectLst>
        </p:spPr>
      </p:pic>
      <p:sp>
        <p:nvSpPr>
          <p:cNvPr id="5" name="Shape 21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RIAABQrAAC7IQAA6ywAABAgAAAmAAAACAAAAP//////////"/>
              </a:ext>
            </a:extLst>
          </p:cNvSpPr>
          <p:nvPr/>
        </p:nvSpPr>
        <p:spPr>
          <a:xfrm>
            <a:off x="3013075" y="7002780"/>
            <a:ext cx="247015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stem region</a:t>
            </a:r>
            <a:endParaRPr cap="none">
              <a:solidFill>
                <a:srgbClr val="424242"/>
              </a:solidFill>
            </a:endParaRPr>
          </a:p>
        </p:txBody>
      </p:sp>
      <p:pic>
        <p:nvPicPr>
          <p:cNvPr id="6"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jTG9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MsAACtKQAA0zsAAHsqAAAQAAAAJgAAAAgAAAD//////////w=="/>
              </a:ext>
            </a:extLst>
          </p:cNvPicPr>
          <p:nvPr/>
        </p:nvPicPr>
        <p:blipFill>
          <a:blip r:embed="rId3"/>
          <a:stretch>
            <a:fillRect/>
          </a:stretch>
        </p:blipFill>
        <p:spPr>
          <a:xfrm>
            <a:off x="7185025" y="6774815"/>
            <a:ext cx="2540000" cy="130810"/>
          </a:xfrm>
          <a:prstGeom prst="rect">
            <a:avLst/>
          </a:prstGeom>
          <a:noFill/>
          <a:ln>
            <a:noFill/>
          </a:ln>
          <a:effectLst>
            <a:outerShdw blurRad="63500" dist="63760" dir="2700000">
              <a:srgbClr val="000000">
                <a:alpha val="4000"/>
              </a:srgbClr>
            </a:outerShdw>
          </a:effectLst>
        </p:spPr>
      </p:pic>
      <p:sp>
        <p:nvSpPr>
          <p:cNvPr id="7" name="Shape 21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8" name="Shape 21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vd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1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GC0AAAAgAAAmAAAACAAAAP//////////"/>
              </a:ext>
            </a:extLst>
          </p:cNvSpPr>
          <p:nvPr/>
        </p:nvSpPr>
        <p:spPr>
          <a:xfrm>
            <a:off x="639445" y="69875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The substitution rates may differ between stem and loop regions of ribosomal RNA genes</a:t>
            </a:r>
          </a:p>
        </p:txBody>
      </p:sp>
      <p:sp>
        <p:nvSpPr>
          <p:cNvPr id="4" name="Shape 21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y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7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pud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3" name="Shape 21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4" name="Shape 21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D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yek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Cm6+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7dba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NB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sp>
        <p:nvSpPr>
          <p:cNvPr id="12" name="Shape 3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GUbAACMPAAAYx0AABAgAAAmAAAACAAAAP//////////"/>
              </a:ext>
            </a:extLst>
          </p:cNvSpPr>
          <p:nvPr/>
        </p:nvSpPr>
        <p:spPr>
          <a:xfrm>
            <a:off x="6555105" y="4453255"/>
            <a:ext cx="3287395" cy="3238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weighted sum of off-diagonal rates</a:t>
            </a:r>
          </a:p>
        </p:txBody>
      </p:sp>
      <p:sp>
        <p:nvSpPr>
          <p:cNvPr id="13" name="Shape 3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ygAAAEgAACMPAAAZyMAABAgAAAmAAAACAAAAP//////////"/>
              </a:ext>
            </a:extLst>
          </p:cNvSpPr>
          <p:nvPr/>
        </p:nvSpPr>
        <p:spPr>
          <a:xfrm>
            <a:off x="6555105" y="5202555"/>
            <a:ext cx="3287395" cy="552450"/>
          </a:xfrm>
          <a:prstGeom prst="rect">
            <a:avLst/>
          </a:prstGeom>
          <a:noFill/>
          <a:ln>
            <a:noFill/>
          </a:ln>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negative weighted sum of diagonal rates</a:t>
            </a:r>
          </a:p>
        </p:txBody>
      </p:sp>
      <p:pic>
        <p:nvPicPr>
          <p:cNvPr id="14"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4"/>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T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A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3" name="Shape 21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ZKQ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4" name="Shape 21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5" name="Shape 21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1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systematic bias in mutation rates</a:t>
            </a:r>
          </a:p>
          <a:p>
            <a:pPr/>
            <a:r>
              <a:t>biased Gene conversion</a:t>
            </a:r>
          </a:p>
        </p:txBody>
      </p:sp>
      <p:sp>
        <p:nvSpPr>
          <p:cNvPr id="7" name="Shape 21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differences in functional constraints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Lj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CPOwAAIBcAABAgAAAmAAAACAAAAP//////////"/>
              </a:ext>
            </a:extLst>
          </p:cNvSpPr>
          <p:nvPr/>
        </p:nvSpPr>
        <p:spPr>
          <a:xfrm>
            <a:off x="1003300" y="33782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Under simulation, failure to accommodate ASRV can cause biased estimates of:</a:t>
            </a:r>
          </a:p>
        </p:txBody>
      </p:sp>
      <p:sp>
        <p:nvSpPr>
          <p:cNvPr id="3" name="Shape 21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yZo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QWAACPOwAAABkAABAgAAAmAAAACAAAAP//////////"/>
              </a:ext>
            </a:extLst>
          </p:cNvSpPr>
          <p:nvPr/>
        </p:nvSpPr>
        <p:spPr>
          <a:xfrm>
            <a:off x="1003300" y="3721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a:t>
            </a:r>
          </a:p>
        </p:txBody>
      </p:sp>
      <p:sp>
        <p:nvSpPr>
          <p:cNvPr id="4" name="Shape 21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T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YAACPOwAA9BoAABAgAAAmAAAACAAAAP//////////"/>
              </a:ext>
            </a:extLst>
          </p:cNvSpPr>
          <p:nvPr/>
        </p:nvSpPr>
        <p:spPr>
          <a:xfrm>
            <a:off x="1003300" y="40386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5" name="Shape 21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CPOwAA6BwAAAAgAAAmAAAACAAAAP//////////"/>
              </a:ext>
            </a:extLst>
          </p:cNvSpPr>
          <p:nvPr/>
        </p:nvSpPr>
        <p:spPr>
          <a:xfrm>
            <a:off x="1003300" y="435610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other parameters of the substitution model </a:t>
            </a:r>
          </a:p>
        </p:txBody>
      </p:sp>
      <p:sp>
        <p:nvSpPr>
          <p:cNvPr id="6" name="Shape 21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CPOwAAJA4AAAAgAAAmAAAACAAAAP//////////"/>
              </a:ext>
            </a:extLst>
          </p:cNvSpPr>
          <p:nvPr/>
        </p:nvSpPr>
        <p:spPr>
          <a:xfrm>
            <a:off x="1003300" y="1917700"/>
            <a:ext cx="8678545"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may vary across sites because of:</a:t>
            </a:r>
          </a:p>
        </p:txBody>
      </p:sp>
      <p:sp>
        <p:nvSpPr>
          <p:cNvPr id="7" name="Shape 21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rates across sites is a prevalent feature of empirical datasets </a:t>
            </a:r>
          </a:p>
        </p:txBody>
      </p:sp>
      <p:sp>
        <p:nvSpPr>
          <p:cNvPr id="8" name="Shape 21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Standard models assume that the substitution rate is constant across sites</a:t>
            </a:r>
          </a:p>
        </p:txBody>
      </p:sp>
      <p:sp>
        <p:nvSpPr>
          <p:cNvPr id="9" name="Shape 21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0"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sZT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gNAACPOwAA0BEAABAgAAAmAAAACAAAAP//////////"/>
              </a:ext>
            </a:extLst>
          </p:cNvSpPr>
          <p:nvPr/>
        </p:nvSpPr>
        <p:spPr>
          <a:xfrm>
            <a:off x="1003300" y="2260600"/>
            <a:ext cx="8678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systematic bias in mutation rates</a:t>
            </a:r>
          </a:p>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biased Gene conversion</a:t>
            </a:r>
          </a:p>
        </p:txBody>
      </p:sp>
      <p:sp>
        <p:nvSpPr>
          <p:cNvPr id="11" name="Rectangle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RSa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4RAACPOwAAuhMAABAgAAAmAAAACAAAAP//////////"/>
              </a:ext>
            </a:extLst>
          </p:cNvSpPr>
          <p:nvPr/>
        </p:nvSpPr>
        <p:spPr>
          <a:xfrm>
            <a:off x="1003300" y="2863850"/>
            <a:ext cx="867854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differences in functional constraints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0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0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1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1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DS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19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APY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0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0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j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0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1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13"/>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vZ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k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1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h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1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1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M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1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1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2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24"/>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1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2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2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2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2Bk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2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bqx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2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wI1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2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7Z+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2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1Qp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Hrw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c4/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4PH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T9Id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tIv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LC1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r/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224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7" name="Group 224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2" name="Shape 223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23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p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24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JgrZY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24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lHH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24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6X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6" name="Shape 22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5" name="Shape 22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4" name="Shape 22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 name="Shape 22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3" name="Group 225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18" name="Group 2254"/>
            <p:cNvGrpSpPr>
              <a:extLst>
                <a:ext uri="smNativeData">
                  <pr:smNativeData xmlns:pr="smNativeData" xmlns="smNativeData" val="SMDATA_6_4KjWYhMAAAAlAAAAAQAAAA8BAAAAkAAAAEgAAACQAAAASAAAAAAAAAAAAAAAAAAAABcAAAAUAAAAAAAAAAAAAAD/fwAA/38AAAAAAAAJAAAABAAAAMcAAA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3" name="Shape 22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2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25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25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25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7" name="Shape 225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6" name="Shape 225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5" name="Shape 22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14" name="Shape 225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24" name="Group 2270"/>
          <p:cNvGrpSpPr>
            <a:extLst>
              <a:ext uri="smNativeData">
                <pr:smNativeData xmlns:pr="smNativeData" xmlns="smNativeData" val="SMDATA_6_4KjWYhMAAAAlAAAAAQAAAA8BAAAAkAAAAEgAAACQAAAASAAAAAAAAAAAAAAAAAAAABcAAAAUAAAAAAAAAAAAAAD/fwAA/38AAAAAAAAJAAAABAAAAEIAS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29" name="Group 226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34" name="Shape 226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26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26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226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226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8" name="Shape 226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7" name="Shape 226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6" name="Shape 226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5" name="Shape 226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35" name="Shape 22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z8T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36" name="Shape 22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W4LX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37" name="Shape 227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9Se5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38" name="Shape 22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5U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39" name="Shape 22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vz4f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0" name="Shape 22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RbV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1" name="Shape 22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1/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42" name="Shape 22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ISy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2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
        <p:nvSpPr>
          <p:cNvPr id="4" name="Shape 22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V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5" name="Shape 22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6" name="Shape 22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2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grpSp>
        <p:nvGrpSpPr>
          <p:cNvPr id="8" name="Group 2296"/>
          <p:cNvGrpSpPr>
            <a:extLst>
              <a:ext uri="smNativeData">
                <pr:smNativeData xmlns:pr="smNativeData" xmlns="smNativeData" val="SMDATA_6_4KjWYhMAAAAlAAAAAQAAAA8BAAAAkAAAAEgAAACQAAAASAAAAAAAAAAAAAAAAAAAABcAAAAUAAAAAAAAAAAAAAD/fwAA/38AAAAAAAAJAAAABAAAAAEIQ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291"/>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2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2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ka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28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U9I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28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diQ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29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2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1OS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2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2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2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07"/>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02"/>
            <p:cNvGrpSpPr>
              <a:extLst>
                <a:ext uri="smNativeData">
                  <pr:smNativeData xmlns:pr="smNativeData" xmlns="smNativeData" val="SMDATA_6_4KjWYhMAAAAlAAAAAQAAAA8BAAAAkAAAAEgAAACQAAAASAAAAAAAAAAAAAAAAAAAABcAAAAUAAAAAAAAAAAAAAD/fwAA/38AAAAAAAAJAAAABAAAAEIAaw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2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2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hb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29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j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0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U0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0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0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h0I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0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0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0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w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1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1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k5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Vj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1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1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EYNP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1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fMb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1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P+zm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P7O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1wu8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1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aB3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1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tOa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jOGZ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IQ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AUAAOQgAADHOgAAHCMAABAgAAAmAAAACAAAAP//////////"/>
              </a:ext>
            </a:extLst>
          </p:cNvSpPr>
          <p:nvPr/>
        </p:nvSpPr>
        <p:spPr>
          <a:xfrm>
            <a:off x="876300" y="5346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We can accommodate ASRV by incorporating relative substitution-rate multipliers</a:t>
            </a:r>
          </a:p>
        </p:txBody>
      </p:sp>
      <p:sp>
        <p:nvSpPr>
          <p:cNvPr id="3" name="Shape 23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Substitution rates are reflected in the branch lengths of the tree</a:t>
            </a:r>
          </a:p>
        </p:txBody>
      </p:sp>
      <p:sp>
        <p:nvSpPr>
          <p:cNvPr id="4" name="Shape 23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23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3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giAAA+PQAA1iQAABAgAAAmAAAACAAAAP//////////"/>
              </a:ext>
            </a:extLst>
          </p:cNvSpPr>
          <p:nvPr/>
        </p:nvSpPr>
        <p:spPr>
          <a:xfrm>
            <a:off x="1003300" y="5664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7" name="Shape 23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kAADHOgAAyiYAABAgAAAmAAAACAAAAP//////////"/>
              </a:ext>
            </a:extLst>
          </p:cNvSpPr>
          <p:nvPr/>
        </p:nvSpPr>
        <p:spPr>
          <a:xfrm>
            <a:off x="1003300" y="5981700"/>
            <a:ext cx="855154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of a site can be assigned deterministically or treated as a random variable</a:t>
            </a:r>
          </a:p>
        </p:txBody>
      </p:sp>
      <p:grpSp>
        <p:nvGrpSpPr>
          <p:cNvPr id="8" name="Group 2339"/>
          <p:cNvGrpSpPr>
            <a:extLst>
              <a:ext uri="smNativeData">
                <pr:smNativeData xmlns:pr="smNativeData" xmlns="smNativeData" val="SMDATA_6_4KjWYhMAAAAlAAAAAQAAAA8BAAAAkAAAAEgAAACQAAAASAAAAAAAAAAAAAAAAAAAABcAAAAUAAAAAAAAAAAAAAD/fwAA/38AAAAAAAAJAAAABAAAAAQAAAAfAAAAVAAAAAAAAAAAAAAAAAAAAAAAAAAAAAAAAAAAAAAAAAAAAAAAAAAAAAAAAAAAAAAAAAAAAAAAAAAAAAAAAAAAAAAAAAAAAAAAAAAAAAAAAAAAAAAAAAAAACEAAAAYAAAAFAAAAPQSAAAWEAAAfiIAAG4cAAAQAAAAJgAAAAgAAAD/////AAAAAA=="/>
              </a:ext>
            </a:extLst>
          </p:cNvGrpSpPr>
          <p:nvPr/>
        </p:nvGrpSpPr>
        <p:grpSpPr>
          <a:xfrm>
            <a:off x="3081020" y="2614930"/>
            <a:ext cx="2526030" cy="2006600"/>
            <a:chOff x="3081020" y="2614930"/>
            <a:chExt cx="2526030" cy="2006600"/>
          </a:xfrm>
        </p:grpSpPr>
        <p:grpSp>
          <p:nvGrpSpPr>
            <p:cNvPr id="13" name="Group 2334"/>
            <p:cNvGrpSpPr>
              <a:extLst>
                <a:ext uri="smNativeData">
                  <pr:smNativeData xmlns:pr="smNativeData" xmlns="smNativeData" val="SMDATA_6_4KjWYhMAAAAlAAAAAQAAAA8BAAAAkAAAAEgAAACQAAAASAAAAAAAAAAAAAAAAAAAABcAAAAUAAAAAAAAAAAAAAD/fwAA/38AAAAAAAAJAAAABAAAAEACAAAfAAAAVAAAAAAAAAAAAAAAAAAAAAAAAAAAAAAAAAAAAAAAAAAAAAAAAAAAAAAAAAAAAAAAAAAAAAAAAAAAAAAAAAAAAAAAAAAAAAAAAAAAAAAAAAAAAAAAAAAAACEAAAAYAAAAFAAAAO0TAACCEgAAJyEAADAaAAAAAAAAJgAAAAgAAAD/////AAAAAA=="/>
                </a:ext>
              </a:extLst>
            </p:cNvGrpSpPr>
            <p:nvPr/>
          </p:nvGrpSpPr>
          <p:grpSpPr>
            <a:xfrm>
              <a:off x="3239135" y="3008630"/>
              <a:ext cx="2150110" cy="1248410"/>
              <a:chOff x="3239135" y="3008630"/>
              <a:chExt cx="2150110" cy="1248410"/>
            </a:xfrm>
          </p:grpSpPr>
          <p:sp>
            <p:nvSpPr>
              <p:cNvPr id="18" name="Shape 232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IISAAAnIQAAXBYAAAAAAAAmAAAACAAAAP//////////"/>
                  </a:ext>
                </a:extLst>
              </p:cNvSpPr>
              <p:nvPr/>
            </p:nvSpPr>
            <p:spPr>
              <a:xfrm flipV="1">
                <a:off x="4763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3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FYWAADHFwAAMBoAAAAAAAAmAAAACAAAAP//////////"/>
                  </a:ext>
                </a:extLst>
              </p:cNvSpPr>
              <p:nvPr/>
            </p:nvSpPr>
            <p:spPr>
              <a:xfrm flipV="1">
                <a:off x="3239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33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7RMAAIISAADHFwAAXBYAAAAAAAAmAAAACAAAAP//////////"/>
                  </a:ext>
                </a:extLst>
              </p:cNvSpPr>
              <p:nvPr/>
            </p:nvSpPr>
            <p:spPr>
              <a:xfrm>
                <a:off x="3239135" y="30086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33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TR0AAFYWAAAnIQAAMBoAAAAAAAAmAAAACAAAAP//////////"/>
                  </a:ext>
                </a:extLst>
              </p:cNvSpPr>
              <p:nvPr/>
            </p:nvSpPr>
            <p:spPr>
              <a:xfrm>
                <a:off x="4763135" y="3630930"/>
                <a:ext cx="626110" cy="62611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33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rRcAAFYWAABkHQAAVhYAAAAAAAAmAAAACAAAAP//////////"/>
                  </a:ext>
                </a:extLst>
              </p:cNvSpPr>
              <p:nvPr/>
            </p:nvSpPr>
            <p:spPr>
              <a:xfrm>
                <a:off x="3848735" y="3630930"/>
                <a:ext cx="92900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12" name="Shape 23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BYQAADmFAAA5hIAAAAgAAAmAAAACAAAAP//////////"/>
                </a:ext>
              </a:extLst>
            </p:cNvSpPr>
            <p:nvPr/>
          </p:nvSpPr>
          <p:spPr>
            <a:xfrm>
              <a:off x="3081020" y="26149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11" name="Shape 23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BIAAJ4ZAADOFAAAbhwAAAAgAAAmAAAACAAAAP//////////"/>
                </a:ext>
              </a:extLst>
            </p:cNvSpPr>
            <p:nvPr/>
          </p:nvSpPr>
          <p:spPr>
            <a:xfrm>
              <a:off x="3081020" y="41643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10" name="Shape 233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BYQAABmIgAA5hIAAAAgAAAmAAAACAAAAP//////////"/>
                </a:ext>
              </a:extLst>
            </p:cNvSpPr>
            <p:nvPr/>
          </p:nvSpPr>
          <p:spPr>
            <a:xfrm>
              <a:off x="5290820" y="2614930"/>
              <a:ext cx="30099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9" name="Shape 23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U9I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jCAAAJ4ZAAB+IgAAbhwAAAAgAAAmAAAACAAAAP//////////"/>
                </a:ext>
              </a:extLst>
            </p:cNvSpPr>
            <p:nvPr/>
          </p:nvSpPr>
          <p:spPr>
            <a:xfrm>
              <a:off x="5290820" y="4164330"/>
              <a:ext cx="316230"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19" name="Group 2350"/>
          <p:cNvGrpSpPr>
            <a:extLst>
              <a:ext uri="smNativeData">
                <pr:smNativeData xmlns:pr="smNativeData" xmlns="smNativeData" val="SMDATA_6_4KjWYhMAAAAlAAAAAQAAAA8BAAAAkAAAAEgAAACQAAAASAAAAAAAAAAAAAAAAAAAABcAAAAUAAAAAAAAAAAAAAD/fwAA/38AAAAAAAAJAAAABAAAAAAUAAAfAAAAVAAAAAAAAAAAAAAAAAAAAAAAAAAAAAAAAAAAAAAAAAAAAAAAAAAAAAAAAAAAAAAAAAAAAAAAAAAAAAAAAAAAAAAAAAAAAAAAAAAAAAAAAAAAAAAAAAAAACEAAAAYAAAAFAAAAPQlAAAxDQAA4z0AAGgfAAAQAAAAJgAAAAgAAAD/////AAAAAA=="/>
              </a:ext>
            </a:extLst>
          </p:cNvGrpSpPr>
          <p:nvPr/>
        </p:nvGrpSpPr>
        <p:grpSpPr>
          <a:xfrm>
            <a:off x="6169660" y="2144395"/>
            <a:ext cx="3890645" cy="2961005"/>
            <a:chOff x="6169660" y="2144395"/>
            <a:chExt cx="3890645" cy="2961005"/>
          </a:xfrm>
        </p:grpSpPr>
        <p:grpSp>
          <p:nvGrpSpPr>
            <p:cNvPr id="24" name="Group 234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CUnAAB3EAAAlTsAAFUcAAAAAAAAJgAAAAgAAAD/////AAAAAA=="/>
                </a:ext>
              </a:extLst>
            </p:cNvGrpSpPr>
            <p:nvPr/>
          </p:nvGrpSpPr>
          <p:grpSpPr>
            <a:xfrm>
              <a:off x="6363335" y="2676525"/>
              <a:ext cx="3322320" cy="1929130"/>
              <a:chOff x="6363335" y="2676525"/>
              <a:chExt cx="3322320" cy="1929130"/>
            </a:xfrm>
          </p:grpSpPr>
          <p:sp>
            <p:nvSpPr>
              <p:cNvPr id="29" name="Shape 234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HcQAACVOwAAaxYAAAAAAAAmAAAACAAAAP//////////"/>
                  </a:ext>
                </a:extLst>
              </p:cNvSpPr>
              <p:nvPr/>
            </p:nvSpPr>
            <p:spPr>
              <a:xfrm flipV="1">
                <a:off x="8718550"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34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GEWAAAYLQAAVRwAAAAAAAAmAAAACAAAAP//////////"/>
                  </a:ext>
                </a:extLst>
              </p:cNvSpPr>
              <p:nvPr/>
            </p:nvSpPr>
            <p:spPr>
              <a:xfrm flipV="1">
                <a:off x="6363335"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34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lkR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JScAAHcQAAAYLQAAaxYAAAAAAAAmAAAACAAAAP//////////"/>
                  </a:ext>
                </a:extLst>
              </p:cNvSpPr>
              <p:nvPr/>
            </p:nvSpPr>
            <p:spPr>
              <a:xfrm>
                <a:off x="6363335" y="267652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34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x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ojUAAGEWAACVOwAAVRwAAAAAAAAmAAAACAAAAP//////////"/>
                  </a:ext>
                </a:extLst>
              </p:cNvSpPr>
              <p:nvPr/>
            </p:nvSpPr>
            <p:spPr>
              <a:xfrm>
                <a:off x="8718550" y="3637915"/>
                <a:ext cx="967105" cy="96774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34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8CwAAGEWAADFNQAAYRYAAAAAAAAmAAAACAAAAP//////////"/>
                  </a:ext>
                </a:extLst>
              </p:cNvSpPr>
              <p:nvPr/>
            </p:nvSpPr>
            <p:spPr>
              <a:xfrm>
                <a:off x="7305040" y="3637915"/>
                <a:ext cx="143573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3" name="Shape 234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DENAAD1KAAAihEAAAAAAAAmAAAACAAAAP//////////"/>
                </a:ext>
              </a:extLst>
            </p:cNvSpPr>
            <p:nvPr/>
          </p:nvSpPr>
          <p:spPr>
            <a:xfrm>
              <a:off x="6169660" y="214439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22" name="Shape 23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9CUAAA8bAADQKAAAaB8AAAAAAAAmAAAACAAAAP//////////"/>
                </a:ext>
              </a:extLst>
            </p:cNvSpPr>
            <p:nvPr/>
          </p:nvSpPr>
          <p:spPr>
            <a:xfrm>
              <a:off x="6169660" y="4398645"/>
              <a:ext cx="464820"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21" name="Shape 23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DENAAC9PQAAihEAAAAAAAAmAAAACAAAAP//////////"/>
                </a:ext>
              </a:extLst>
            </p:cNvSpPr>
            <p:nvPr/>
          </p:nvSpPr>
          <p:spPr>
            <a:xfrm>
              <a:off x="9571990" y="2144395"/>
              <a:ext cx="46418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20" name="Shape 234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joAAA8bAADjPQAAaB8AAAAAAAAmAAAACAAAAP//////////"/>
                </a:ext>
              </a:extLst>
            </p:cNvSpPr>
            <p:nvPr/>
          </p:nvSpPr>
          <p:spPr>
            <a:xfrm>
              <a:off x="9571990" y="4398645"/>
              <a:ext cx="488315" cy="7067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grpSp>
        <p:nvGrpSpPr>
          <p:cNvPr id="30" name="Group 236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0EAABCEQAANA8AABcbAAAQAAAAJgAAAAgAAAD/////AAAAAA=="/>
              </a:ext>
            </a:extLst>
          </p:cNvGrpSpPr>
          <p:nvPr/>
        </p:nvGrpSpPr>
        <p:grpSpPr>
          <a:xfrm>
            <a:off x="780415" y="2805430"/>
            <a:ext cx="1691005" cy="1598295"/>
            <a:chOff x="780415" y="2805430"/>
            <a:chExt cx="1691005" cy="1598295"/>
          </a:xfrm>
        </p:grpSpPr>
        <p:grpSp>
          <p:nvGrpSpPr>
            <p:cNvPr id="35" name="Group 2356"/>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MUFAAAHFAAApA0AAJkYAAAAAAAAJgAAAAgAAAD/////AAAAAA=="/>
                </a:ext>
              </a:extLst>
            </p:cNvGrpSpPr>
            <p:nvPr/>
          </p:nvGrpSpPr>
          <p:grpSpPr>
            <a:xfrm>
              <a:off x="937895" y="3255645"/>
              <a:ext cx="1279525" cy="742950"/>
              <a:chOff x="937895" y="3255645"/>
              <a:chExt cx="1279525" cy="742950"/>
            </a:xfrm>
          </p:grpSpPr>
          <p:sp>
            <p:nvSpPr>
              <p:cNvPr id="40" name="Shape 235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0+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AcUAACkDQAAUhYAAAAAAAAmAAAACAAAAP//////////"/>
                  </a:ext>
                </a:extLst>
              </p:cNvSpPr>
              <p:nvPr/>
            </p:nvSpPr>
            <p:spPr>
              <a:xfrm flipV="1">
                <a:off x="184467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35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pwc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E4WAAAQCAAAmRgAAAAAAAAmAAAACAAAAP//////////"/>
                  </a:ext>
                </a:extLst>
              </p:cNvSpPr>
              <p:nvPr/>
            </p:nvSpPr>
            <p:spPr>
              <a:xfrm flipV="1">
                <a:off x="93789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35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xQUAAAcUAAAQCAAAUhYAAAAAAAAmAAAACAAAAP//////////"/>
                  </a:ext>
                </a:extLst>
              </p:cNvSpPr>
              <p:nvPr/>
            </p:nvSpPr>
            <p:spPr>
              <a:xfrm>
                <a:off x="937895" y="3255645"/>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35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hb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WQsAAE4WAACkDQAAmRgAAAAAAAAmAAAACAAAAP//////////"/>
                  </a:ext>
                </a:extLst>
              </p:cNvSpPr>
              <p:nvPr/>
            </p:nvSpPr>
            <p:spPr>
              <a:xfrm>
                <a:off x="1844675" y="3625850"/>
                <a:ext cx="372745" cy="372745"/>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35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t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AAgAAE4WAABnCwAAThYAAAAAAAAmAAAACAAAAP//////////"/>
                  </a:ext>
                </a:extLst>
              </p:cNvSpPr>
              <p:nvPr/>
            </p:nvSpPr>
            <p:spPr>
              <a:xfrm>
                <a:off x="1300480" y="3625850"/>
                <a:ext cx="553085" cy="0"/>
              </a:xfrm>
              <a:prstGeom prst="line">
                <a:avLst/>
              </a:prstGeom>
              <a:noFill/>
              <a:ln w="25400" cap="flat" cmpd="sng" algn="ctr">
                <a:solidFill>
                  <a:srgbClr val="000000"/>
                </a:solidFill>
                <a:prstDash val="solid"/>
                <a:headEnd type="none"/>
                <a:tailEnd type="none"/>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4" name="Shape 23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EIRAAAABwAAmxQAAAAAAAAmAAAACAAAAP//////////"/>
                </a:ext>
              </a:extLst>
            </p:cNvSpPr>
            <p:nvPr/>
          </p:nvSpPr>
          <p:spPr>
            <a:xfrm>
              <a:off x="7804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A</a:t>
              </a:r>
            </a:p>
          </p:txBody>
        </p:sp>
        <p:sp>
          <p:nvSpPr>
            <p:cNvPr id="33" name="Shape 235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m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QQAAL4XAAAABwAAFxsAAAAAAAAmAAAACAAAAP//////////"/>
                </a:ext>
              </a:extLst>
            </p:cNvSpPr>
            <p:nvPr/>
          </p:nvSpPr>
          <p:spPr>
            <a:xfrm>
              <a:off x="7804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B</a:t>
              </a:r>
            </a:p>
          </p:txBody>
        </p:sp>
        <p:sp>
          <p:nvSpPr>
            <p:cNvPr id="32" name="Shape 235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EIRAAA0DwAAmxQAAAAAAAAmAAAACAAAAP//////////"/>
                </a:ext>
              </a:extLst>
            </p:cNvSpPr>
            <p:nvPr/>
          </p:nvSpPr>
          <p:spPr>
            <a:xfrm>
              <a:off x="2113915" y="28054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C</a:t>
              </a:r>
            </a:p>
          </p:txBody>
        </p:sp>
        <p:sp>
          <p:nvSpPr>
            <p:cNvPr id="31" name="Shape 236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Q0AAL4XAAA0DwAAFxsAAAAAAAAmAAAACAAAAP//////////"/>
                </a:ext>
              </a:extLst>
            </p:cNvSpPr>
            <p:nvPr/>
          </p:nvSpPr>
          <p:spPr>
            <a:xfrm>
              <a:off x="2113915" y="3859530"/>
              <a:ext cx="357505" cy="5441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2600"/>
                </a:lnSpc>
                <a:spcBef>
                  <a:spcPts val="400"/>
                </a:spcBef>
                <a:tabLst>
                  <a:tab pos="838200" algn="l"/>
                  <a:tab pos="914400" algn="l"/>
                  <a:tab pos="1828800" algn="l"/>
                  <a:tab pos="2387600" algn="l"/>
                </a:tabLst>
                <a:defRPr sz="2200" cap="none">
                  <a:solidFill>
                    <a:srgbClr val="424242"/>
                  </a:solidFill>
                  <a:latin typeface="Times" pitchFamily="0" charset="0"/>
                  <a:ea typeface="Gill Sans" pitchFamily="0" charset="0"/>
                  <a:cs typeface="Gill Sans" pitchFamily="0" charset="0"/>
                </a:defRPr>
              </a:lvl1pPr>
            </a:lstStyle>
            <a:p>
              <a:pPr/>
              <a:r>
                <a:t>D</a:t>
              </a:r>
            </a:p>
          </p:txBody>
        </p:sp>
      </p:grpSp>
      <p:sp>
        <p:nvSpPr>
          <p:cNvPr id="41" name="Shape 23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ioAAGYdAACEOQAAYx8AABAgAAAmAAAACAAAAP//////////"/>
              </a:ext>
            </a:extLst>
          </p:cNvSpPr>
          <p:nvPr/>
        </p:nvSpPr>
        <p:spPr>
          <a:xfrm>
            <a:off x="687959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high-rate site</a:t>
            </a:r>
            <a:endParaRPr cap="none">
              <a:solidFill>
                <a:srgbClr val="424242"/>
              </a:solidFill>
            </a:endParaRPr>
          </a:p>
        </p:txBody>
      </p:sp>
      <p:sp>
        <p:nvSpPr>
          <p:cNvPr id="42" name="Shape 23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MAAGYdAABSIgAAYx8AABAgAAAmAAAACAAAAP//////////"/>
              </a:ext>
            </a:extLst>
          </p:cNvSpPr>
          <p:nvPr/>
        </p:nvSpPr>
        <p:spPr>
          <a:xfrm>
            <a:off x="3108960" y="4779010"/>
            <a:ext cx="247015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intermediate-rate site</a:t>
            </a:r>
            <a:endParaRPr cap="none">
              <a:solidFill>
                <a:srgbClr val="424242"/>
              </a:solidFill>
            </a:endParaRPr>
          </a:p>
        </p:txBody>
      </p:sp>
      <p:sp>
        <p:nvSpPr>
          <p:cNvPr id="43" name="Shape 23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gc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AIAAGYdAACZEQAAYx8AABAgAAAmAAAACAAAAP//////////"/>
              </a:ext>
            </a:extLst>
          </p:cNvSpPr>
          <p:nvPr/>
        </p:nvSpPr>
        <p:spPr>
          <a:xfrm>
            <a:off x="391160" y="4779010"/>
            <a:ext cx="24695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low-rate site</a:t>
            </a:r>
            <a:endParaRPr cap="none">
              <a:solidFill>
                <a:srgbClr val="424242"/>
              </a:solidFill>
            </a:endParaRPr>
          </a:p>
        </p:txBody>
      </p:sp>
      <p:sp>
        <p:nvSpPr>
          <p:cNvPr id="44" name="Shape 23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relative rate at a site proportionately stretches or compresses the branch lengths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6c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
        <p:nvSpPr>
          <p:cNvPr id="3" name="Shape 23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vb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3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3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3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AvI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3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3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3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SR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3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i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protein-coding genes might have three rate categories, with sites in each codon </a:t>
            </a:r>
            <a:br/>
            <a:r>
              <a:t>    position assigned to each of the three relative-rate categories</a:t>
            </a:r>
          </a:p>
        </p:txBody>
      </p:sp>
      <p:grpSp>
        <p:nvGrpSpPr>
          <p:cNvPr id="4" name="Group 251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KAABiDQAA4zsAAH4nAAAQAAAAJgAAAAgAAAD/////AAAAAA=="/>
              </a:ext>
            </a:extLst>
          </p:cNvGrpSpPr>
          <p:nvPr/>
        </p:nvGrpSpPr>
        <p:grpSpPr>
          <a:xfrm>
            <a:off x="1663700" y="2175510"/>
            <a:ext cx="8071485" cy="4244340"/>
            <a:chOff x="1663700" y="2175510"/>
            <a:chExt cx="8071485" cy="4244340"/>
          </a:xfrm>
        </p:grpSpPr>
        <p:grpSp>
          <p:nvGrpSpPr>
            <p:cNvPr id="14" name="Group 250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KAABiDQAA4zsAAH4nAAAAAAAAJgAAAAgAAAD/////AAAAAA=="/>
                </a:ext>
              </a:extLst>
            </p:cNvGrpSpPr>
            <p:nvPr/>
          </p:nvGrpSpPr>
          <p:grpSpPr>
            <a:xfrm>
              <a:off x="1663700" y="2175510"/>
              <a:ext cx="8071485" cy="4244340"/>
              <a:chOff x="1663700" y="2175510"/>
              <a:chExt cx="8071485" cy="4244340"/>
            </a:xfrm>
          </p:grpSpPr>
          <p:grpSp>
            <p:nvGrpSpPr>
              <p:cNvPr id="105" name="Group 241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KAABiDQAAYBgAAH4nAAAAAAAAJgAAAAgAAAD/////AAAAAA=="/>
                  </a:ext>
                </a:extLst>
              </p:cNvGrpSpPr>
              <p:nvPr/>
            </p:nvGrpSpPr>
            <p:grpSpPr>
              <a:xfrm>
                <a:off x="1663700" y="2175510"/>
                <a:ext cx="2298700" cy="4244340"/>
                <a:chOff x="1663700" y="2175510"/>
                <a:chExt cx="2298700" cy="4244340"/>
              </a:xfrm>
            </p:grpSpPr>
            <p:sp>
              <p:nvSpPr>
                <p:cNvPr id="141" name="Shape 23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ficAAAAAAAAmAAAACAAAAP//////////"/>
                    </a:ext>
                  </a:extLst>
                </p:cNvSpPr>
                <p:nvPr/>
              </p:nvSpPr>
              <p:spPr>
                <a:xfrm flipV="1">
                  <a:off x="16637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238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ficAAAAAAAAmAAAACAAAAP//////////"/>
                    </a:ext>
                  </a:extLst>
                </p:cNvSpPr>
                <p:nvPr/>
              </p:nvSpPr>
              <p:spPr>
                <a:xfrm flipV="1">
                  <a:off x="17291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238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ficAAAAAAAAmAAAACAAAAP//////////"/>
                    </a:ext>
                  </a:extLst>
                </p:cNvSpPr>
                <p:nvPr/>
              </p:nvSpPr>
              <p:spPr>
                <a:xfrm flipV="1">
                  <a:off x="17951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238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ficAAAAAAAAmAAAACAAAAP//////////"/>
                    </a:ext>
                  </a:extLst>
                </p:cNvSpPr>
                <p:nvPr/>
              </p:nvSpPr>
              <p:spPr>
                <a:xfrm flipV="1">
                  <a:off x="1860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23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YA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ficAAAAAAAAmAAAACAAAAP//////////"/>
                    </a:ext>
                  </a:extLst>
                </p:cNvSpPr>
                <p:nvPr/>
              </p:nvSpPr>
              <p:spPr>
                <a:xfrm flipV="1">
                  <a:off x="19265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238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ficAAAAAAAAmAAAACAAAAP//////////"/>
                    </a:ext>
                  </a:extLst>
                </p:cNvSpPr>
                <p:nvPr/>
              </p:nvSpPr>
              <p:spPr>
                <a:xfrm flipV="1">
                  <a:off x="1991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238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ficAAAAAAAAmAAAACAAAAP//////////"/>
                    </a:ext>
                  </a:extLst>
                </p:cNvSpPr>
                <p:nvPr/>
              </p:nvSpPr>
              <p:spPr>
                <a:xfrm flipV="1">
                  <a:off x="20580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23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aX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ficAAAAAAAAmAAAACAAAAP//////////"/>
                    </a:ext>
                  </a:extLst>
                </p:cNvSpPr>
                <p:nvPr/>
              </p:nvSpPr>
              <p:spPr>
                <a:xfrm flipV="1">
                  <a:off x="2123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23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ficAAAAAAAAmAAAACAAAAP//////////"/>
                    </a:ext>
                  </a:extLst>
                </p:cNvSpPr>
                <p:nvPr/>
              </p:nvSpPr>
              <p:spPr>
                <a:xfrm flipV="1">
                  <a:off x="2188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238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U/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ficAAAAAAAAmAAAACAAAAP//////////"/>
                    </a:ext>
                  </a:extLst>
                </p:cNvSpPr>
                <p:nvPr/>
              </p:nvSpPr>
              <p:spPr>
                <a:xfrm flipV="1">
                  <a:off x="2254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238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7B0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ficAAAAAAAAmAAAACAAAAP//////////"/>
                    </a:ext>
                  </a:extLst>
                </p:cNvSpPr>
                <p:nvPr/>
              </p:nvSpPr>
              <p:spPr>
                <a:xfrm flipV="1">
                  <a:off x="2320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23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Cg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ficAAAAAAAAmAAAACAAAAP//////////"/>
                    </a:ext>
                  </a:extLst>
                </p:cNvSpPr>
                <p:nvPr/>
              </p:nvSpPr>
              <p:spPr>
                <a:xfrm flipV="1">
                  <a:off x="23863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23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Hf4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ficAAAAAAAAmAAAACAAAAP//////////"/>
                    </a:ext>
                  </a:extLst>
                </p:cNvSpPr>
                <p:nvPr/>
              </p:nvSpPr>
              <p:spPr>
                <a:xfrm flipV="1">
                  <a:off x="2451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239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ficAAAAAAAAmAAAACAAAAP//////////"/>
                    </a:ext>
                  </a:extLst>
                </p:cNvSpPr>
                <p:nvPr/>
              </p:nvSpPr>
              <p:spPr>
                <a:xfrm flipV="1">
                  <a:off x="25177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239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ficAAAAAAAAmAAAACAAAAP//////////"/>
                    </a:ext>
                  </a:extLst>
                </p:cNvSpPr>
                <p:nvPr/>
              </p:nvSpPr>
              <p:spPr>
                <a:xfrm flipV="1">
                  <a:off x="2583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239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ficAAAAAAAAmAAAACAAAAP//////////"/>
                    </a:ext>
                  </a:extLst>
                </p:cNvSpPr>
                <p:nvPr/>
              </p:nvSpPr>
              <p:spPr>
                <a:xfrm flipV="1">
                  <a:off x="2648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239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ficAAAAAAAAmAAAACAAAAP//////////"/>
                    </a:ext>
                  </a:extLst>
                </p:cNvSpPr>
                <p:nvPr/>
              </p:nvSpPr>
              <p:spPr>
                <a:xfrm flipV="1">
                  <a:off x="2714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23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ficAAAAAAAAmAAAACAAAAP//////////"/>
                    </a:ext>
                  </a:extLst>
                </p:cNvSpPr>
                <p:nvPr/>
              </p:nvSpPr>
              <p:spPr>
                <a:xfrm flipV="1">
                  <a:off x="2780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23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ficAAAAAAAAmAAAACAAAAP//////////"/>
                    </a:ext>
                  </a:extLst>
                </p:cNvSpPr>
                <p:nvPr/>
              </p:nvSpPr>
              <p:spPr>
                <a:xfrm flipV="1">
                  <a:off x="28460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23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ficAAAAAAAAmAAAACAAAAP//////////"/>
                    </a:ext>
                  </a:extLst>
                </p:cNvSpPr>
                <p:nvPr/>
              </p:nvSpPr>
              <p:spPr>
                <a:xfrm flipV="1">
                  <a:off x="2911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23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ficAAAAAAAAmAAAACAAAAP//////////"/>
                    </a:ext>
                  </a:extLst>
                </p:cNvSpPr>
                <p:nvPr/>
              </p:nvSpPr>
              <p:spPr>
                <a:xfrm flipV="1">
                  <a:off x="29775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240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ficAAAAAAAAmAAAACAAAAP//////////"/>
                    </a:ext>
                  </a:extLst>
                </p:cNvSpPr>
                <p:nvPr/>
              </p:nvSpPr>
              <p:spPr>
                <a:xfrm flipV="1">
                  <a:off x="3042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24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ficAAAAAAAAmAAAACAAAAP//////////"/>
                    </a:ext>
                  </a:extLst>
                </p:cNvSpPr>
                <p:nvPr/>
              </p:nvSpPr>
              <p:spPr>
                <a:xfrm flipV="1">
                  <a:off x="3108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240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1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ficAAAAAAAAmAAAACAAAAP//////////"/>
                    </a:ext>
                  </a:extLst>
                </p:cNvSpPr>
                <p:nvPr/>
              </p:nvSpPr>
              <p:spPr>
                <a:xfrm flipV="1">
                  <a:off x="3174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24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a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ficAAAAAAAAmAAAACAAAAP//////////"/>
                    </a:ext>
                  </a:extLst>
                </p:cNvSpPr>
                <p:nvPr/>
              </p:nvSpPr>
              <p:spPr>
                <a:xfrm flipV="1">
                  <a:off x="3239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24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ficAAAAAAAAmAAAACAAAAP//////////"/>
                    </a:ext>
                  </a:extLst>
                </p:cNvSpPr>
                <p:nvPr/>
              </p:nvSpPr>
              <p:spPr>
                <a:xfrm flipV="1">
                  <a:off x="33058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240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ficAAAAAAAAmAAAACAAAAP//////////"/>
                    </a:ext>
                  </a:extLst>
                </p:cNvSpPr>
                <p:nvPr/>
              </p:nvSpPr>
              <p:spPr>
                <a:xfrm flipV="1">
                  <a:off x="3371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240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RUAAGINAAAlFQAAficAAAAAAAAmAAAACAAAAP//////////"/>
                    </a:ext>
                  </a:extLst>
                </p:cNvSpPr>
                <p:nvPr/>
              </p:nvSpPr>
              <p:spPr>
                <a:xfrm flipV="1">
                  <a:off x="34372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240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k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ficAAAAAAAAmAAAACAAAAP//////////"/>
                    </a:ext>
                  </a:extLst>
                </p:cNvSpPr>
                <p:nvPr/>
              </p:nvSpPr>
              <p:spPr>
                <a:xfrm flipV="1">
                  <a:off x="3502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24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ficAAAAAAAAmAAAACAAAAP//////////"/>
                    </a:ext>
                  </a:extLst>
                </p:cNvSpPr>
                <p:nvPr/>
              </p:nvSpPr>
              <p:spPr>
                <a:xfrm flipV="1">
                  <a:off x="3568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24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ficAAAAAAAAmAAAACAAAAP//////////"/>
                    </a:ext>
                  </a:extLst>
                </p:cNvSpPr>
                <p:nvPr/>
              </p:nvSpPr>
              <p:spPr>
                <a:xfrm flipV="1">
                  <a:off x="3634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241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ficAAAAAAAAmAAAACAAAAP//////////"/>
                    </a:ext>
                  </a:extLst>
                </p:cNvSpPr>
                <p:nvPr/>
              </p:nvSpPr>
              <p:spPr>
                <a:xfrm flipV="1">
                  <a:off x="3699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241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jO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ficAAAAAAAAmAAAACAAAAP//////////"/>
                    </a:ext>
                  </a:extLst>
                </p:cNvSpPr>
                <p:nvPr/>
              </p:nvSpPr>
              <p:spPr>
                <a:xfrm flipV="1">
                  <a:off x="37655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241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zL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ficAAAAAAAAmAAAACAAAAP//////////"/>
                    </a:ext>
                  </a:extLst>
                </p:cNvSpPr>
                <p:nvPr/>
              </p:nvSpPr>
              <p:spPr>
                <a:xfrm flipV="1">
                  <a:off x="3830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241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cAAGINAAD5FwAAficAAAAAAAAmAAAACAAAAP//////////"/>
                    </a:ext>
                  </a:extLst>
                </p:cNvSpPr>
                <p:nvPr/>
              </p:nvSpPr>
              <p:spPr>
                <a:xfrm flipV="1">
                  <a:off x="38969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241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nZ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ficAAAAAAAAmAAAACAAAAP//////////"/>
                    </a:ext>
                  </a:extLst>
                </p:cNvSpPr>
                <p:nvPr/>
              </p:nvSpPr>
              <p:spPr>
                <a:xfrm flipV="1">
                  <a:off x="3962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68" name="Group 245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oYAABiDQAA3iYAAH4nAAAAAAAAJgAAAAgAAAD/////AAAAAA=="/>
                  </a:ext>
                </a:extLst>
              </p:cNvGrpSpPr>
              <p:nvPr/>
            </p:nvGrpSpPr>
            <p:grpSpPr>
              <a:xfrm>
                <a:off x="4019550" y="2175510"/>
                <a:ext cx="2298700" cy="4244340"/>
                <a:chOff x="4019550" y="2175510"/>
                <a:chExt cx="2298700" cy="4244340"/>
              </a:xfrm>
            </p:grpSpPr>
            <p:sp>
              <p:nvSpPr>
                <p:cNvPr id="104" name="Shape 241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ficAAAAAAAAmAAAACAAAAP//////////"/>
                    </a:ext>
                  </a:extLst>
                </p:cNvSpPr>
                <p:nvPr/>
              </p:nvSpPr>
              <p:spPr>
                <a:xfrm flipV="1">
                  <a:off x="40195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241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ficAAAAAAAAmAAAACAAAAP//////////"/>
                    </a:ext>
                  </a:extLst>
                </p:cNvSpPr>
                <p:nvPr/>
              </p:nvSpPr>
              <p:spPr>
                <a:xfrm flipV="1">
                  <a:off x="40849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241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ficAAAAAAAAmAAAACAAAAP//////////"/>
                    </a:ext>
                  </a:extLst>
                </p:cNvSpPr>
                <p:nvPr/>
              </p:nvSpPr>
              <p:spPr>
                <a:xfrm flipV="1">
                  <a:off x="41509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241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ficAAAAAAAAmAAAACAAAAP//////////"/>
                    </a:ext>
                  </a:extLst>
                </p:cNvSpPr>
                <p:nvPr/>
              </p:nvSpPr>
              <p:spPr>
                <a:xfrm flipV="1">
                  <a:off x="42164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24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ma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ficAAAAAAAAmAAAACAAAAP//////////"/>
                    </a:ext>
                  </a:extLst>
                </p:cNvSpPr>
                <p:nvPr/>
              </p:nvSpPr>
              <p:spPr>
                <a:xfrm flipV="1">
                  <a:off x="42824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242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ficAAAAAAAAmAAAACAAAAP//////////"/>
                    </a:ext>
                  </a:extLst>
                </p:cNvSpPr>
                <p:nvPr/>
              </p:nvSpPr>
              <p:spPr>
                <a:xfrm flipV="1">
                  <a:off x="43478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242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w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xsAAGINAAAnGwAAficAAAAAAAAmAAAACAAAAP//////////"/>
                    </a:ext>
                  </a:extLst>
                </p:cNvSpPr>
                <p:nvPr/>
              </p:nvSpPr>
              <p:spPr>
                <a:xfrm flipV="1">
                  <a:off x="44138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242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ficAAAAAAAAmAAAACAAAAP//////////"/>
                    </a:ext>
                  </a:extLst>
                </p:cNvSpPr>
                <p:nvPr/>
              </p:nvSpPr>
              <p:spPr>
                <a:xfrm flipV="1">
                  <a:off x="44792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242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b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ficAAAAAAAAmAAAACAAAAP//////////"/>
                    </a:ext>
                  </a:extLst>
                </p:cNvSpPr>
                <p:nvPr/>
              </p:nvSpPr>
              <p:spPr>
                <a:xfrm flipV="1">
                  <a:off x="45446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242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ficAAAAAAAAmAAAACAAAAP//////////"/>
                    </a:ext>
                  </a:extLst>
                </p:cNvSpPr>
                <p:nvPr/>
              </p:nvSpPr>
              <p:spPr>
                <a:xfrm flipV="1">
                  <a:off x="46107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24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ficAAAAAAAAmAAAACAAAAP//////////"/>
                    </a:ext>
                  </a:extLst>
                </p:cNvSpPr>
                <p:nvPr/>
              </p:nvSpPr>
              <p:spPr>
                <a:xfrm flipV="1">
                  <a:off x="46761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242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ficAAAAAAAAmAAAACAAAAP//////////"/>
                    </a:ext>
                  </a:extLst>
                </p:cNvSpPr>
                <p:nvPr/>
              </p:nvSpPr>
              <p:spPr>
                <a:xfrm flipV="1">
                  <a:off x="47421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242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ficAAAAAAAAmAAAACAAAAP//////////"/>
                    </a:ext>
                  </a:extLst>
                </p:cNvSpPr>
                <p:nvPr/>
              </p:nvSpPr>
              <p:spPr>
                <a:xfrm flipV="1">
                  <a:off x="48075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242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0AAGINAAD7HQAAficAAAAAAAAmAAAACAAAAP//////////"/>
                    </a:ext>
                  </a:extLst>
                </p:cNvSpPr>
                <p:nvPr/>
              </p:nvSpPr>
              <p:spPr>
                <a:xfrm flipV="1">
                  <a:off x="48736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24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ficAAAAAAAAmAAAACAAAAP//////////"/>
                    </a:ext>
                  </a:extLst>
                </p:cNvSpPr>
                <p:nvPr/>
              </p:nvSpPr>
              <p:spPr>
                <a:xfrm flipV="1">
                  <a:off x="49390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243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ficAAAAAAAAmAAAACAAAAP//////////"/>
                    </a:ext>
                  </a:extLst>
                </p:cNvSpPr>
                <p:nvPr/>
              </p:nvSpPr>
              <p:spPr>
                <a:xfrm flipV="1">
                  <a:off x="5004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24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ficAAAAAAAAmAAAACAAAAP//////////"/>
                    </a:ext>
                  </a:extLst>
                </p:cNvSpPr>
                <p:nvPr/>
              </p:nvSpPr>
              <p:spPr>
                <a:xfrm flipV="1">
                  <a:off x="50704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243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ficAAAAAAAAmAAAACAAAAP//////////"/>
                    </a:ext>
                  </a:extLst>
                </p:cNvSpPr>
                <p:nvPr/>
              </p:nvSpPr>
              <p:spPr>
                <a:xfrm flipV="1">
                  <a:off x="51358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24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ficAAAAAAAAmAAAACAAAAP//////////"/>
                    </a:ext>
                  </a:extLst>
                </p:cNvSpPr>
                <p:nvPr/>
              </p:nvSpPr>
              <p:spPr>
                <a:xfrm flipV="1">
                  <a:off x="52019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243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ficAAAAAAAAmAAAACAAAAP//////////"/>
                    </a:ext>
                  </a:extLst>
                </p:cNvSpPr>
                <p:nvPr/>
              </p:nvSpPr>
              <p:spPr>
                <a:xfrm flipV="1">
                  <a:off x="52673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243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yAAAGINAADPIAAAficAAAAAAAAmAAAACAAAAP//////////"/>
                    </a:ext>
                  </a:extLst>
                </p:cNvSpPr>
                <p:nvPr/>
              </p:nvSpPr>
              <p:spPr>
                <a:xfrm flipV="1">
                  <a:off x="53333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243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nb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ficAAAAAAAAmAAAACAAAAP//////////"/>
                    </a:ext>
                  </a:extLst>
                </p:cNvSpPr>
                <p:nvPr/>
              </p:nvSpPr>
              <p:spPr>
                <a:xfrm flipV="1">
                  <a:off x="53987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243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ficAAAAAAAAmAAAACAAAAP//////////"/>
                    </a:ext>
                  </a:extLst>
                </p:cNvSpPr>
                <p:nvPr/>
              </p:nvSpPr>
              <p:spPr>
                <a:xfrm flipV="1">
                  <a:off x="5464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243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ficAAAAAAAAmAAAACAAAAP//////////"/>
                    </a:ext>
                  </a:extLst>
                </p:cNvSpPr>
                <p:nvPr/>
              </p:nvSpPr>
              <p:spPr>
                <a:xfrm flipV="1">
                  <a:off x="55302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244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ficAAAAAAAAmAAAACAAAAP//////////"/>
                    </a:ext>
                  </a:extLst>
                </p:cNvSpPr>
                <p:nvPr/>
              </p:nvSpPr>
              <p:spPr>
                <a:xfrm flipV="1">
                  <a:off x="55956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244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ficAAAAAAAAmAAAACAAAAP//////////"/>
                    </a:ext>
                  </a:extLst>
                </p:cNvSpPr>
                <p:nvPr/>
              </p:nvSpPr>
              <p:spPr>
                <a:xfrm flipV="1">
                  <a:off x="56616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244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ficAAAAAAAAmAAAACAAAAP//////////"/>
                    </a:ext>
                  </a:extLst>
                </p:cNvSpPr>
                <p:nvPr/>
              </p:nvSpPr>
              <p:spPr>
                <a:xfrm flipV="1">
                  <a:off x="57270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244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yMAAGINAACjIwAAficAAAAAAAAmAAAACAAAAP//////////"/>
                    </a:ext>
                  </a:extLst>
                </p:cNvSpPr>
                <p:nvPr/>
              </p:nvSpPr>
              <p:spPr>
                <a:xfrm flipV="1">
                  <a:off x="57931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244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g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ficAAAAAAAAmAAAACAAAAP//////////"/>
                    </a:ext>
                  </a:extLst>
                </p:cNvSpPr>
                <p:nvPr/>
              </p:nvSpPr>
              <p:spPr>
                <a:xfrm flipV="1">
                  <a:off x="58585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244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ficAAAAAAAAmAAAACAAAAP//////////"/>
                    </a:ext>
                  </a:extLst>
                </p:cNvSpPr>
                <p:nvPr/>
              </p:nvSpPr>
              <p:spPr>
                <a:xfrm flipV="1">
                  <a:off x="5923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244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ficAAAAAAAAmAAAACAAAAP//////////"/>
                    </a:ext>
                  </a:extLst>
                </p:cNvSpPr>
                <p:nvPr/>
              </p:nvSpPr>
              <p:spPr>
                <a:xfrm flipV="1">
                  <a:off x="59899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244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iI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ficAAAAAAAAmAAAACAAAAP//////////"/>
                    </a:ext>
                  </a:extLst>
                </p:cNvSpPr>
                <p:nvPr/>
              </p:nvSpPr>
              <p:spPr>
                <a:xfrm flipV="1">
                  <a:off x="60553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244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yZ2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CUAAGINAACoJQAAficAAAAAAAAmAAAACAAAAP//////////"/>
                    </a:ext>
                  </a:extLst>
                </p:cNvSpPr>
                <p:nvPr/>
              </p:nvSpPr>
              <p:spPr>
                <a:xfrm flipV="1">
                  <a:off x="61214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24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ficAAAAAAAAmAAAACAAAAP//////////"/>
                    </a:ext>
                  </a:extLst>
                </p:cNvSpPr>
                <p:nvPr/>
              </p:nvSpPr>
              <p:spPr>
                <a:xfrm flipV="1">
                  <a:off x="61868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24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1ER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yYAAGINAAB3JgAAficAAAAAAAAmAAAACAAAAP//////////"/>
                    </a:ext>
                  </a:extLst>
                </p:cNvSpPr>
                <p:nvPr/>
              </p:nvSpPr>
              <p:spPr>
                <a:xfrm flipV="1">
                  <a:off x="625284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245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ficAAAAAAAAmAAAACAAAAP//////////"/>
                    </a:ext>
                  </a:extLst>
                </p:cNvSpPr>
                <p:nvPr/>
              </p:nvSpPr>
              <p:spPr>
                <a:xfrm flipV="1">
                  <a:off x="63182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31" name="Group 248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wnAABiDQAAcDUAAH4nAAAAAAAAJgAAAAgAAAD/////AAAAAA=="/>
                  </a:ext>
                </a:extLst>
              </p:cNvGrpSpPr>
              <p:nvPr/>
            </p:nvGrpSpPr>
            <p:grpSpPr>
              <a:xfrm>
                <a:off x="6388100" y="2175510"/>
                <a:ext cx="2298700" cy="4244340"/>
                <a:chOff x="6388100" y="2175510"/>
                <a:chExt cx="2298700" cy="4244340"/>
              </a:xfrm>
            </p:grpSpPr>
            <p:sp>
              <p:nvSpPr>
                <p:cNvPr id="67" name="Shape 245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ficAAAAAAAAmAAAACAAAAP//////////"/>
                    </a:ext>
                  </a:extLst>
                </p:cNvSpPr>
                <p:nvPr/>
              </p:nvSpPr>
              <p:spPr>
                <a:xfrm flipV="1">
                  <a:off x="63881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24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ficAAAAAAAAmAAAACAAAAP//////////"/>
                    </a:ext>
                  </a:extLst>
                </p:cNvSpPr>
                <p:nvPr/>
              </p:nvSpPr>
              <p:spPr>
                <a:xfrm flipV="1">
                  <a:off x="64535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245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ficAAAAAAAAmAAAACAAAAP//////////"/>
                    </a:ext>
                  </a:extLst>
                </p:cNvSpPr>
                <p:nvPr/>
              </p:nvSpPr>
              <p:spPr>
                <a:xfrm flipV="1">
                  <a:off x="65195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245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U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ficAAAAAAAAmAAAACAAAAP//////////"/>
                    </a:ext>
                  </a:extLst>
                </p:cNvSpPr>
                <p:nvPr/>
              </p:nvSpPr>
              <p:spPr>
                <a:xfrm flipV="1">
                  <a:off x="65849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245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0a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igAAGINAADqKAAAficAAAAAAAAmAAAACAAAAP//////////"/>
                    </a:ext>
                  </a:extLst>
                </p:cNvSpPr>
                <p:nvPr/>
              </p:nvSpPr>
              <p:spPr>
                <a:xfrm flipV="1">
                  <a:off x="66509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245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d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ficAAAAAAAAmAAAACAAAAP//////////"/>
                    </a:ext>
                  </a:extLst>
                </p:cNvSpPr>
                <p:nvPr/>
              </p:nvSpPr>
              <p:spPr>
                <a:xfrm flipV="1">
                  <a:off x="67163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245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ZF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SkAAGINAAC5KQAAficAAAAAAAAmAAAACAAAAP//////////"/>
                    </a:ext>
                  </a:extLst>
                </p:cNvSpPr>
                <p:nvPr/>
              </p:nvSpPr>
              <p:spPr>
                <a:xfrm flipV="1">
                  <a:off x="67824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246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WC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ficAAAAAAAAmAAAACAAAAP//////////"/>
                    </a:ext>
                  </a:extLst>
                </p:cNvSpPr>
                <p:nvPr/>
              </p:nvSpPr>
              <p:spPr>
                <a:xfrm flipV="1">
                  <a:off x="68478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246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XF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ficAAAAAAAAmAAAACAAAAP//////////"/>
                    </a:ext>
                  </a:extLst>
                </p:cNvSpPr>
                <p:nvPr/>
              </p:nvSpPr>
              <p:spPr>
                <a:xfrm flipV="1">
                  <a:off x="69132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246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iG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ficAAAAAAAAmAAAACAAAAP//////////"/>
                    </a:ext>
                  </a:extLst>
                </p:cNvSpPr>
                <p:nvPr/>
              </p:nvSpPr>
              <p:spPr>
                <a:xfrm flipV="1">
                  <a:off x="69792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24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fG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ficAAAAAAAAmAAAACAAAAP//////////"/>
                    </a:ext>
                  </a:extLst>
                </p:cNvSpPr>
                <p:nvPr/>
              </p:nvSpPr>
              <p:spPr>
                <a:xfrm flipV="1">
                  <a:off x="70446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246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aGh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sAAGINAAC+KwAAficAAAAAAAAmAAAACAAAAP//////////"/>
                    </a:ext>
                  </a:extLst>
                </p:cNvSpPr>
                <p:nvPr/>
              </p:nvSpPr>
              <p:spPr>
                <a:xfrm flipV="1">
                  <a:off x="71107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24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iH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ficAAAAAAAAmAAAACAAAAP//////////"/>
                    </a:ext>
                  </a:extLst>
                </p:cNvSpPr>
                <p:nvPr/>
              </p:nvSpPr>
              <p:spPr>
                <a:xfrm flipV="1">
                  <a:off x="71761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24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SwAAGINAACNLAAAficAAAAAAAAmAAAACAAAAP//////////"/>
                    </a:ext>
                  </a:extLst>
                </p:cNvSpPr>
                <p:nvPr/>
              </p:nvSpPr>
              <p:spPr>
                <a:xfrm flipV="1">
                  <a:off x="72421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246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ficAAAAAAAAmAAAACAAAAP//////////"/>
                    </a:ext>
                  </a:extLst>
                </p:cNvSpPr>
                <p:nvPr/>
              </p:nvSpPr>
              <p:spPr>
                <a:xfrm flipV="1">
                  <a:off x="73075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246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SE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ficAAAAAAAAmAAAACAAAAP//////////"/>
                    </a:ext>
                  </a:extLst>
                </p:cNvSpPr>
                <p:nvPr/>
              </p:nvSpPr>
              <p:spPr>
                <a:xfrm flipV="1">
                  <a:off x="73729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24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gJ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ficAAAAAAAAmAAAACAAAAP//////////"/>
                    </a:ext>
                  </a:extLst>
                </p:cNvSpPr>
                <p:nvPr/>
              </p:nvSpPr>
              <p:spPr>
                <a:xfrm flipV="1">
                  <a:off x="74390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24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7O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ficAAAAAAAAmAAAACAAAAP//////////"/>
                    </a:ext>
                  </a:extLst>
                </p:cNvSpPr>
                <p:nvPr/>
              </p:nvSpPr>
              <p:spPr>
                <a:xfrm flipV="1">
                  <a:off x="750443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24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iL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i4AAGINAACSLgAAficAAAAAAAAmAAAACAAAAP//////////"/>
                    </a:ext>
                  </a:extLst>
                </p:cNvSpPr>
                <p:nvPr/>
              </p:nvSpPr>
              <p:spPr>
                <a:xfrm flipV="1">
                  <a:off x="75704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247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tIj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ficAAAAAAAAmAAAACAAAAP//////////"/>
                    </a:ext>
                  </a:extLst>
                </p:cNvSpPr>
                <p:nvPr/>
              </p:nvSpPr>
              <p:spPr>
                <a:xfrm flipV="1">
                  <a:off x="763587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247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pE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S8AAGINAABhLwAAficAAAAAAAAmAAAACAAAAP//////////"/>
                    </a:ext>
                  </a:extLst>
                </p:cNvSpPr>
                <p:nvPr/>
              </p:nvSpPr>
              <p:spPr>
                <a:xfrm flipV="1">
                  <a:off x="77019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247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qHS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ficAAAAAAAAmAAAACAAAAP//////////"/>
                    </a:ext>
                  </a:extLst>
                </p:cNvSpPr>
                <p:nvPr/>
              </p:nvSpPr>
              <p:spPr>
                <a:xfrm flipV="1">
                  <a:off x="776732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247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5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ficAAAAAAAAmAAAACAAAAP//////////"/>
                    </a:ext>
                  </a:extLst>
                </p:cNvSpPr>
                <p:nvPr/>
              </p:nvSpPr>
              <p:spPr>
                <a:xfrm flipV="1">
                  <a:off x="783272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247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RT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ficAAAAAAAAmAAAACAAAAP//////////"/>
                    </a:ext>
                  </a:extLst>
                </p:cNvSpPr>
                <p:nvPr/>
              </p:nvSpPr>
              <p:spPr>
                <a:xfrm flipV="1">
                  <a:off x="78987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247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4qMi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ficAAAAAAAAmAAAACAAAAP//////////"/>
                    </a:ext>
                  </a:extLst>
                </p:cNvSpPr>
                <p:nvPr/>
              </p:nvSpPr>
              <p:spPr>
                <a:xfrm flipV="1">
                  <a:off x="796417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247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cJ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jEAAGINAABmMQAAficAAAAAAAAmAAAACAAAAP//////////"/>
                    </a:ext>
                  </a:extLst>
                </p:cNvSpPr>
                <p:nvPr/>
              </p:nvSpPr>
              <p:spPr>
                <a:xfrm flipV="1">
                  <a:off x="80302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24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4Tj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ficAAAAAAAAmAAAACAAAAP//////////"/>
                    </a:ext>
                  </a:extLst>
                </p:cNvSpPr>
                <p:nvPr/>
              </p:nvSpPr>
              <p:spPr>
                <a:xfrm flipV="1">
                  <a:off x="809561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248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WF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TIAAGINAAA1MgAAficAAAAAAAAmAAAACAAAAP//////////"/>
                    </a:ext>
                  </a:extLst>
                </p:cNvSpPr>
                <p:nvPr/>
              </p:nvSpPr>
              <p:spPr>
                <a:xfrm flipV="1">
                  <a:off x="81616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248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0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ficAAAAAAAAmAAAACAAAAP//////////"/>
                    </a:ext>
                  </a:extLst>
                </p:cNvSpPr>
                <p:nvPr/>
              </p:nvSpPr>
              <p:spPr>
                <a:xfrm flipV="1">
                  <a:off x="822706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248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ficAAAAAAAAmAAAACAAAAP//////////"/>
                    </a:ext>
                  </a:extLst>
                </p:cNvSpPr>
                <p:nvPr/>
              </p:nvSpPr>
              <p:spPr>
                <a:xfrm flipV="1">
                  <a:off x="829246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24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T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ficAAAAAAAAmAAAACAAAAP//////////"/>
                    </a:ext>
                  </a:extLst>
                </p:cNvSpPr>
                <p:nvPr/>
              </p:nvSpPr>
              <p:spPr>
                <a:xfrm flipV="1">
                  <a:off x="835850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248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lZ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ficAAAAAAAAmAAAACAAAAP//////////"/>
                    </a:ext>
                  </a:extLst>
                </p:cNvSpPr>
                <p:nvPr/>
              </p:nvSpPr>
              <p:spPr>
                <a:xfrm flipV="1">
                  <a:off x="842391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248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hd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QAAGINAAA6NAAAficAAAAAAAAmAAAACAAAAP//////////"/>
                    </a:ext>
                  </a:extLst>
                </p:cNvSpPr>
                <p:nvPr/>
              </p:nvSpPr>
              <p:spPr>
                <a:xfrm flipV="1">
                  <a:off x="848995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24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9I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ficAAAAAAAAmAAAACAAAAP//////////"/>
                    </a:ext>
                  </a:extLst>
                </p:cNvSpPr>
                <p:nvPr/>
              </p:nvSpPr>
              <p:spPr>
                <a:xfrm flipV="1">
                  <a:off x="855535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24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GINAAAJNQAAficAAAAAAAAmAAAACAAAAP//////////"/>
                    </a:ext>
                  </a:extLst>
                </p:cNvSpPr>
                <p:nvPr/>
              </p:nvSpPr>
              <p:spPr>
                <a:xfrm flipV="1">
                  <a:off x="862139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248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ficAAAAAAAAmAAAACAAAAP//////////"/>
                    </a:ext>
                  </a:extLst>
                </p:cNvSpPr>
                <p:nvPr/>
              </p:nvSpPr>
              <p:spPr>
                <a:xfrm flipV="1">
                  <a:off x="868680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30" name="Shape 24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ficAAAAAAAAmAAAACAAAAP//////////"/>
                  </a:ext>
                </a:extLst>
              </p:cNvSpPr>
              <p:nvPr/>
            </p:nvSpPr>
            <p:spPr>
              <a:xfrm flipV="1">
                <a:off x="87503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24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ficAAAAAAAAmAAAACAAAAP//////////"/>
                  </a:ext>
                </a:extLst>
              </p:cNvSpPr>
              <p:nvPr/>
            </p:nvSpPr>
            <p:spPr>
              <a:xfrm flipV="1">
                <a:off x="881570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249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ficAAAAAAAAmAAAACAAAAP//////////"/>
                  </a:ext>
                </a:extLst>
              </p:cNvSpPr>
              <p:nvPr/>
            </p:nvSpPr>
            <p:spPr>
              <a:xfrm flipV="1">
                <a:off x="888111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249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ficAAAAAAAAmAAAACAAAAP//////////"/>
                  </a:ext>
                </a:extLst>
              </p:cNvSpPr>
              <p:nvPr/>
            </p:nvSpPr>
            <p:spPr>
              <a:xfrm flipV="1">
                <a:off x="89471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249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ficAAAAAAAAmAAAACAAAAP//////////"/>
                  </a:ext>
                </a:extLst>
              </p:cNvSpPr>
              <p:nvPr/>
            </p:nvSpPr>
            <p:spPr>
              <a:xfrm flipV="1">
                <a:off x="9012555"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249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0cD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ficAAAAAAAAmAAAACAAAAP//////////"/>
                  </a:ext>
                </a:extLst>
              </p:cNvSpPr>
              <p:nvPr/>
            </p:nvSpPr>
            <p:spPr>
              <a:xfrm flipV="1">
                <a:off x="90785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24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c2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ficAAAAAAAAmAAAACAAAAP//////////"/>
                  </a:ext>
                </a:extLst>
              </p:cNvSpPr>
              <p:nvPr/>
            </p:nvSpPr>
            <p:spPr>
              <a:xfrm flipV="1">
                <a:off x="914400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24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yY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ficAAAAAAAAmAAAACAAAAP//////////"/>
                  </a:ext>
                </a:extLst>
              </p:cNvSpPr>
              <p:nvPr/>
            </p:nvSpPr>
            <p:spPr>
              <a:xfrm flipV="1">
                <a:off x="92100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24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ficAAAAAAAAmAAAACAAAAP//////////"/>
                  </a:ext>
                </a:extLst>
              </p:cNvSpPr>
              <p:nvPr/>
            </p:nvSpPr>
            <p:spPr>
              <a:xfrm flipV="1">
                <a:off x="927544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24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ficAAAAAAAAmAAAACAAAAP//////////"/>
                  </a:ext>
                </a:extLst>
              </p:cNvSpPr>
              <p:nvPr/>
            </p:nvSpPr>
            <p:spPr>
              <a:xfrm flipV="1">
                <a:off x="9340850"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250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ficAAAAAAAAmAAAACAAAAP//////////"/>
                  </a:ext>
                </a:extLst>
              </p:cNvSpPr>
              <p:nvPr/>
            </p:nvSpPr>
            <p:spPr>
              <a:xfrm flipV="1">
                <a:off x="940689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25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ficAAAAAAAAmAAAACAAAAP//////////"/>
                  </a:ext>
                </a:extLst>
              </p:cNvSpPr>
              <p:nvPr/>
            </p:nvSpPr>
            <p:spPr>
              <a:xfrm flipV="1">
                <a:off x="9472295"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250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v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ficAAAAAAAAmAAAACAAAAP//////////"/>
                  </a:ext>
                </a:extLst>
              </p:cNvSpPr>
              <p:nvPr/>
            </p:nvSpPr>
            <p:spPr>
              <a:xfrm flipV="1">
                <a:off x="953833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25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ficAAAAAAAAmAAAACAAAAP//////////"/>
                  </a:ext>
                </a:extLst>
              </p:cNvSpPr>
              <p:nvPr/>
            </p:nvSpPr>
            <p:spPr>
              <a:xfrm flipV="1">
                <a:off x="9603740" y="2175510"/>
                <a:ext cx="0" cy="42443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25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ficAAAAAAAAmAAAACAAAAP//////////"/>
                  </a:ext>
                </a:extLst>
              </p:cNvSpPr>
              <p:nvPr/>
            </p:nvSpPr>
            <p:spPr>
              <a:xfrm flipV="1">
                <a:off x="9669780" y="2175510"/>
                <a:ext cx="0" cy="42443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250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jT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ficAAAAAAAAmAAAACAAAAP//////////"/>
                  </a:ext>
                </a:extLst>
              </p:cNvSpPr>
              <p:nvPr/>
            </p:nvSpPr>
            <p:spPr>
              <a:xfrm flipV="1">
                <a:off x="9735185" y="2175510"/>
                <a:ext cx="0" cy="42443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grpSp>
          <p:nvGrpSpPr>
            <p:cNvPr id="11" name="Group 250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oeAACfGAAAxScAAJwbAAAAAAAAJgAAAAgAAAD/////AAAAAA=="/>
                </a:ext>
              </a:extLst>
            </p:cNvGrpSpPr>
            <p:nvPr/>
          </p:nvGrpSpPr>
          <p:grpSpPr>
            <a:xfrm>
              <a:off x="4903470" y="4002405"/>
              <a:ext cx="1561465" cy="485775"/>
              <a:chOff x="4903470" y="4002405"/>
              <a:chExt cx="1561465" cy="485775"/>
            </a:xfrm>
          </p:grpSpPr>
          <p:sp>
            <p:nvSpPr>
              <p:cNvPr id="13" name="Shape 250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J8YAACpJwAAnBsAAAAAAAAmAAAACAAAAP//////////"/>
                  </a:ext>
                </a:extLst>
              </p:cNvSpPr>
              <p:nvPr/>
            </p:nvSpPr>
            <p:spPr>
              <a:xfrm>
                <a:off x="4921250" y="4002405"/>
                <a:ext cx="1525905" cy="48577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5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KwYAADFJwAAPxsAAAAgAAAmAAAACAAAAP//////////"/>
                  </a:ext>
                </a:extLst>
              </p:cNvSpPr>
              <p:nvPr/>
            </p:nvSpPr>
            <p:spPr>
              <a:xfrm>
                <a:off x="4903470" y="4010660"/>
                <a:ext cx="156146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grpSp>
        <p:grpSp>
          <p:nvGrpSpPr>
            <p:cNvPr id="8" name="Group 2512"/>
            <p:cNvGrpSpPr>
              <a:extLst>
                <a:ext uri="smNativeData">
                  <pr:smNativeData xmlns:pr="smNativeData" xmlns="smNativeData" val="SMDATA_6_4KjWYhMAAAAlAAAAAQAAAA8BAAAAkAAAAEgAAACQAAAASAAAAAAAAAAAAAAAAAAAABcAAAAUAAAAAAAAAAAAAAD/fwAA/38AAAAAAAAJAAAABAAAAAAmAAAfAAAAVAAAAAAAAAAAAAAAAAAAAAAAAAAAAAAAAAAAAAAAAAAAAAAAAAAAAAAAAAAAAAAAAAAAAAAAAAAAAAAAAAAAAAAAAAAAAAAAAAAAAAAAAAAAAAAAAAAAACEAAAAYAAAAFAAAACwPAACfGAAAjxgAAJwbAAAAAAAAJgAAAAgAAAD/////AAAAAA=="/>
                </a:ext>
              </a:extLst>
            </p:cNvGrpSpPr>
            <p:nvPr/>
          </p:nvGrpSpPr>
          <p:grpSpPr>
            <a:xfrm>
              <a:off x="2466340" y="4002405"/>
              <a:ext cx="1525905" cy="485775"/>
              <a:chOff x="2466340" y="4002405"/>
              <a:chExt cx="1525905" cy="485775"/>
            </a:xfrm>
          </p:grpSpPr>
          <p:sp>
            <p:nvSpPr>
              <p:cNvPr id="10" name="Shape 251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Vy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J8YAACPGAAAnBsAAAAAAAAmAAAACAAAAP//////////"/>
                  </a:ext>
                </a:extLst>
              </p:cNvSpPr>
              <p:nvPr/>
            </p:nvSpPr>
            <p:spPr>
              <a:xfrm>
                <a:off x="2466340" y="4002405"/>
                <a:ext cx="152590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5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KwYAABuGAAAPxsAAAAgAAAmAAAACAAAAP//////////"/>
                  </a:ext>
                </a:extLst>
              </p:cNvSpPr>
              <p:nvPr/>
            </p:nvSpPr>
            <p:spPr>
              <a:xfrm>
                <a:off x="2487295" y="4010660"/>
                <a:ext cx="148399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grpSp>
        <p:grpSp>
          <p:nvGrpSpPr>
            <p:cNvPr id="5" name="Group 2515"/>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F0tAACfGAAAxjYAAJwbAAAAAAAAJgAAAAgAAAD/////AAAAAA=="/>
                </a:ext>
              </a:extLst>
            </p:cNvGrpSpPr>
            <p:nvPr/>
          </p:nvGrpSpPr>
          <p:grpSpPr>
            <a:xfrm>
              <a:off x="7374255" y="4002405"/>
              <a:ext cx="1529715" cy="485775"/>
              <a:chOff x="7374255" y="4002405"/>
              <a:chExt cx="1529715" cy="485775"/>
            </a:xfrm>
          </p:grpSpPr>
          <p:sp>
            <p:nvSpPr>
              <p:cNvPr id="7" name="Shape 251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ps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J8YAADDNgAAnBsAAAAAAAAmAAAACAAAAP//////////"/>
                  </a:ext>
                </a:extLst>
              </p:cNvSpPr>
              <p:nvPr/>
            </p:nvSpPr>
            <p:spPr>
              <a:xfrm>
                <a:off x="7376160" y="4002405"/>
                <a:ext cx="152590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l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KwYAADGNgAAPxsAAAAgAAAmAAAACAAAAP//////////"/>
                  </a:ext>
                </a:extLst>
              </p:cNvSpPr>
              <p:nvPr/>
            </p:nvSpPr>
            <p:spPr>
              <a:xfrm>
                <a:off x="7374255" y="4010660"/>
                <a:ext cx="1529715" cy="418465"/>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42" name="Shape 25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43"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extLst>
      <p:ext uri="smNativeData">
        <pr:smNativeData xmlns:pr="smNativeData" xmlns="smNativeData" val="4KjWYgEAAAAFAAAA/f///wEAAAACAAAAAQAAAAAAAAAAAAAAAAAAAA=="/>
      </p:ext>
    </p:extLst>
  </p:timing>
</p:sld>
</file>

<file path=ppt/slides/slide1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3" name="Shape 25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4" name="Shape 25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5" name="Shape 25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6" name="Shape 25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7"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3" name="Shape 3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4" name="Shape 3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5" name="Shape 3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M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6" name="Shape 3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5R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7" name="Shape 3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o49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9" name="Shape 3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0"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1" name="Shape 3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4"/>
          <a:stretch>
            <a:fillRect/>
          </a:stretch>
        </p:blipFill>
        <p:spPr>
          <a:xfrm>
            <a:off x="6698615" y="6028690"/>
            <a:ext cx="220345" cy="169545"/>
          </a:xfrm>
          <a:prstGeom prst="rect">
            <a:avLst/>
          </a:prstGeom>
          <a:noFill/>
          <a:ln>
            <a:noFill/>
          </a:ln>
          <a:effectLst/>
        </p:spPr>
      </p:pic>
      <p:sp>
        <p:nvSpPr>
          <p:cNvPr id="13" name="Shape 3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4"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hXg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5"/>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5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DUPQAAcS0AABAgAAAmAAAACAAAAP//////////"/>
              </a:ext>
            </a:extLst>
          </p:cNvSpPr>
          <p:nvPr/>
        </p:nvSpPr>
        <p:spPr>
          <a:xfrm>
            <a:off x="639445" y="6835140"/>
            <a:ext cx="941133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A site-specific model for ribosomal genes might have two rate categories, with stem sites in one and </a:t>
            </a:r>
            <a:br/>
            <a:r>
              <a:t>     loop sites in the other relative-rate category</a:t>
            </a:r>
          </a:p>
        </p:txBody>
      </p:sp>
      <p:grpSp>
        <p:nvGrpSpPr>
          <p:cNvPr id="4" name="Group 253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252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253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OIWAACZGAAAsh4AAJYbAAAAAAAAJgAAAAgAAAD/////AAAAAA=="/>
                </a:ext>
              </a:extLst>
            </p:cNvGrpSpPr>
            <p:nvPr/>
          </p:nvGrpSpPr>
          <p:grpSpPr>
            <a:xfrm>
              <a:off x="3719830" y="3998595"/>
              <a:ext cx="1270000" cy="485775"/>
              <a:chOff x="3719830" y="3998595"/>
              <a:chExt cx="1270000" cy="485775"/>
            </a:xfrm>
          </p:grpSpPr>
          <p:sp>
            <p:nvSpPr>
              <p:cNvPr id="7" name="Shape 253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hsAAAAAAAAmAAAACAAAAP//////////"/>
                  </a:ext>
                </a:extLst>
              </p:cNvSpPr>
              <p:nvPr/>
            </p:nvSpPr>
            <p:spPr>
              <a:xfrm>
                <a:off x="3719830" y="3998595"/>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25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LxsAAAAgAAAmAAAACAAAAP//////////"/>
                  </a:ext>
                </a:extLst>
              </p:cNvSpPr>
              <p:nvPr/>
            </p:nvSpPr>
            <p:spPr>
              <a:xfrm>
                <a:off x="3776345" y="4013200"/>
                <a:ext cx="115697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2538"/>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25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9Ik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253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kvAACZGAAAyTcAAJYbAAAAAAAAJgAAAAgAAAD/////AAAAAA=="/>
                </a:ext>
              </a:extLst>
            </p:cNvGrpSpPr>
            <p:nvPr/>
          </p:nvGrpSpPr>
          <p:grpSpPr>
            <a:xfrm>
              <a:off x="7798435" y="3998595"/>
              <a:ext cx="1270000" cy="485775"/>
              <a:chOff x="7798435" y="3998595"/>
              <a:chExt cx="1270000" cy="485775"/>
            </a:xfrm>
          </p:grpSpPr>
          <p:sp>
            <p:nvSpPr>
              <p:cNvPr id="12" name="Shape 253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Nvb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lhsAAAAAAAAmAAAACAAAAP//////////"/>
                  </a:ext>
                </a:extLst>
              </p:cNvSpPr>
              <p:nvPr/>
            </p:nvSpPr>
            <p:spPr>
              <a:xfrm>
                <a:off x="7798435" y="3998595"/>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5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LxsAAAAgAAAmAAAACAAAAP//////////"/>
                  </a:ext>
                </a:extLst>
              </p:cNvSpPr>
              <p:nvPr/>
            </p:nvSpPr>
            <p:spPr>
              <a:xfrm>
                <a:off x="7865745" y="4013200"/>
                <a:ext cx="113538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sp>
        <p:nvSpPr>
          <p:cNvPr id="14" name="Shape 25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6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15"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100000">
                                          <p:val>
                                            <p:strVal val="#ppt_x"/>
                                          </p:val>
                                        </p:tav>
                                      </p:tavLst>
                                    </p:anim>
                                    <p:anim calcmode="lin" valueType="num">
                                      <p:cBhvr>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9" grpId="0" animBg="1" advAuto="0"/>
    </p:bldLst>
    <p:extLst>
      <p:ext uri="smNativeData">
        <pr:smNativeData xmlns:pr="smNativeData" xmlns="smNativeData" val="4KjWYgIAAAAFAAAA/f///wEAAAACAAAAAQAAAAAAAAAAAAAAAAAAAAsAAAD9////AQAAAAIAAAABAAAAAAAAAAAAAAAAAAAA"/>
      </p:ext>
    </p:extLst>
  </p:timing>
</p:sld>
</file>

<file path=ppt/slides/slide1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w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tLS0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5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fKaX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5" name="Shape 25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XT0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6" name="Shape 25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7" name="Shape 25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8" name="Shape 25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9"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All </a:t>
            </a:r>
            <a:r>
              <a:rPr i="1" cap="none">
                <a:latin typeface="Times New Roman" pitchFamily="1" charset="0"/>
                <a:ea typeface="Gill Sans" pitchFamily="0" charset="0"/>
                <a:cs typeface="Gill Sans" pitchFamily="0" charset="0"/>
              </a:rPr>
              <a:t>n</a:t>
            </a:r>
            <a:r>
              <a:rPr i="1" cap="none" baseline="-4000">
                <a:latin typeface="Times New Roman" pitchFamily="1" charset="0"/>
                <a:ea typeface="Gill Sans" pitchFamily="0" charset="0"/>
                <a:cs typeface="Gill Sans" pitchFamily="0" charset="0"/>
              </a:rPr>
              <a:t>i</a:t>
            </a:r>
            <a:r>
              <a:rPr i="1" cap="none"/>
              <a:t> </a:t>
            </a:r>
            <a:r>
              <a:t>sites within a given rate category are subject to the same rate multiplier, </a:t>
            </a:r>
            <a:r>
              <a:rPr i="1" cap="none">
                <a:latin typeface="Times New Roman" pitchFamily="1" charset="0"/>
                <a:ea typeface="Gill Sans" pitchFamily="0" charset="0"/>
                <a:cs typeface="Gill Sans" pitchFamily="0" charset="0"/>
              </a:rPr>
              <a:t>r</a:t>
            </a:r>
            <a:r>
              <a:rPr i="1" cap="none" baseline="-4000">
                <a:latin typeface="Times New Roman" pitchFamily="1" charset="0"/>
                <a:ea typeface="Gill Sans" pitchFamily="0" charset="0"/>
                <a:cs typeface="Gill Sans" pitchFamily="0" charset="0"/>
              </a:rPr>
              <a:t>i</a:t>
            </a:r>
            <a:endParaRPr i="1" cap="none" baseline="-4000">
              <a:latin typeface="Times New Roman" pitchFamily="1" charset="0"/>
              <a:ea typeface="Gill Sans" pitchFamily="0" charset="0"/>
              <a:cs typeface="Gill Sans" pitchFamily="0" charset="0"/>
            </a:endParaRPr>
          </a:p>
        </p:txBody>
      </p:sp>
      <p:sp>
        <p:nvSpPr>
          <p:cNvPr id="3" name="Shape 25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Rate Variation</a:t>
            </a:r>
          </a:p>
        </p:txBody>
      </p:sp>
      <p:sp>
        <p:nvSpPr>
          <p:cNvPr id="4" name="Shape 25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'base' substitution model (a member of the GTR family) is extended to </a:t>
            </a:r>
            <a:br/>
            <a:r>
              <a:t>    accommodate ASRV (</a:t>
            </a:r>
            <a:r>
              <a:rPr i="1" cap="none"/>
              <a:t>e.g.</a:t>
            </a:r>
            <a:r>
              <a:t>, </a:t>
            </a:r>
            <a:r>
              <a:rPr sz="1900" cap="none">
                <a:latin typeface="Times" pitchFamily="0" charset="0"/>
                <a:ea typeface="Gill Sans" pitchFamily="0" charset="0"/>
                <a:cs typeface="Gill Sans" pitchFamily="0" charset="0"/>
              </a:rPr>
              <a:t>HKY+SS</a:t>
            </a:r>
            <a:r>
              <a:t>)</a:t>
            </a:r>
          </a:p>
        </p:txBody>
      </p:sp>
      <p:sp>
        <p:nvSpPr>
          <p:cNvPr id="5" name="Shape 25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The number of rate categories is assumed to be known, </a:t>
            </a:r>
            <a:r>
              <a:rPr i="1" cap="none"/>
              <a:t>e.g</a:t>
            </a:r>
            <a:r>
              <a:t>.:</a:t>
            </a:r>
          </a:p>
        </p:txBody>
      </p:sp>
      <p:sp>
        <p:nvSpPr>
          <p:cNvPr id="6" name="Shape 25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three rate categories for protein-coding genes (one for each codon position)</a:t>
            </a:r>
          </a:p>
        </p:txBody>
      </p:sp>
      <p:sp>
        <p:nvSpPr>
          <p:cNvPr id="7" name="Shape 25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two rate categories for ribosomal genes (one each for stem and loop regions)</a:t>
            </a:r>
          </a:p>
        </p:txBody>
      </p:sp>
      <p:sp>
        <p:nvSpPr>
          <p:cNvPr id="8" name="Shape 25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For a model with </a:t>
            </a:r>
            <a:r>
              <a:rPr sz="1900" i="1" cap="none">
                <a:latin typeface="Times" pitchFamily="0" charset="0"/>
                <a:ea typeface="Gill Sans" pitchFamily="0" charset="0"/>
                <a:cs typeface="Gill Sans" pitchFamily="0" charset="0"/>
              </a:rPr>
              <a:t>k</a:t>
            </a:r>
            <a:r>
              <a:t> rate categories, we estimate </a:t>
            </a:r>
            <a:r>
              <a:rPr sz="1900" cap="none">
                <a:latin typeface="Times" pitchFamily="0" charset="0"/>
                <a:ea typeface="Gill Sans" pitchFamily="0" charset="0"/>
                <a:cs typeface="Gill Sans" pitchFamily="0" charset="0"/>
              </a:rPr>
              <a:t>(</a:t>
            </a:r>
            <a:r>
              <a:rPr sz="1900" i="1" cap="none">
                <a:latin typeface="Times" pitchFamily="0" charset="0"/>
                <a:ea typeface="Gill Sans" pitchFamily="0" charset="0"/>
                <a:cs typeface="Gill Sans" pitchFamily="0" charset="0"/>
              </a:rPr>
              <a:t>k</a:t>
            </a:r>
            <a:r>
              <a:rPr sz="1900" cap="none">
                <a:latin typeface="Times" pitchFamily="0" charset="0"/>
                <a:ea typeface="Gill Sans" pitchFamily="0" charset="0"/>
                <a:cs typeface="Gill Sans" pitchFamily="0" charset="0"/>
              </a:rPr>
              <a:t> –1)</a:t>
            </a:r>
            <a:r>
              <a:t> relative-rate multipliers</a:t>
            </a:r>
          </a:p>
        </p:txBody>
      </p:sp>
      <p:sp>
        <p:nvSpPr>
          <p:cNvPr id="9" name="Shape 25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UBkAAAAgAAAmAAAACAAAAP//////////"/>
              </a:ext>
            </a:extLst>
          </p:cNvSpPr>
          <p:nvPr/>
        </p:nvSpPr>
        <p:spPr>
          <a:xfrm>
            <a:off x="1003300" y="3733800"/>
            <a:ext cx="8952230" cy="3810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The relative-rate multipliers are constrained to have a mean rate of 1.0.</a:t>
            </a:r>
          </a:p>
        </p:txBody>
      </p:sp>
      <p:sp>
        <p:nvSpPr>
          <p:cNvPr id="10"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A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or free rate model of ASRV</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5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F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3" name="Shape 25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4" name="Shape 25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5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g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6" name="Shape 25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7" name="Shape 25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8" name="Shape 25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9" name="Shape 25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0" name="Shape 25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7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I3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I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8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CBXL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Bgq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5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5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5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E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5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f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5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5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5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5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59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7A8AAAUbAADsDwAAXB4AABAAAAAmAAAACAAAAP//////////"/>
              </a:ext>
            </a:extLst>
          </p:cNvSpPr>
          <p:nvPr/>
        </p:nvSpPr>
        <p:spPr>
          <a:xfrm>
            <a:off x="25882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5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g0AABQZAAC1KwAAEhsAABAgAAAmAAAACAAAAP//////////"/>
              </a:ext>
            </a:extLst>
          </p:cNvSpPr>
          <p:nvPr/>
        </p:nvSpPr>
        <p:spPr>
          <a:xfrm>
            <a:off x="22694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
        <p:nvSpPr>
          <p:cNvPr id="14" name="Shape 259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fs//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MAAKkcAACsEwAAcB4AABAAAAAmAAAACAAAAP//////////"/>
              </a:ext>
            </a:extLst>
          </p:cNvSpPr>
          <p:nvPr/>
        </p:nvSpPr>
        <p:spPr>
          <a:xfrm>
            <a:off x="31978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5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P/PC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hEAALgaAADRJwAAthwAABAgAAAmAAAACAAAAP//////////"/>
              </a:ext>
            </a:extLst>
          </p:cNvSpPr>
          <p:nvPr/>
        </p:nvSpPr>
        <p:spPr>
          <a:xfrm>
            <a:off x="28790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1</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5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y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p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0iM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Dp0Pl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0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VTe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BkAAAUbAAAkGQAAXB4AABAAAAAmAAAACAAAAP//////////"/>
              </a:ext>
            </a:extLst>
          </p:cNvSpPr>
          <p:nvPr/>
        </p:nvSpPr>
        <p:spPr>
          <a:xfrm>
            <a:off x="4086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9md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hcAABQZAADtNAAAEhsAABAgAAAmAAAACAAAAP//////////"/>
              </a:ext>
            </a:extLst>
          </p:cNvSpPr>
          <p:nvPr/>
        </p:nvSpPr>
        <p:spPr>
          <a:xfrm>
            <a:off x="3768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
        <p:nvSpPr>
          <p:cNvPr id="14" name="Shape 261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BwAAKkcAADkHAAAcB4AABAAAAAmAAAACAAAAP//////////"/>
              </a:ext>
            </a:extLst>
          </p:cNvSpPr>
          <p:nvPr/>
        </p:nvSpPr>
        <p:spPr>
          <a:xfrm>
            <a:off x="4696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hoAALgaAAAJMQAAthwAABAgAAAmAAAACAAAAP//////////"/>
              </a:ext>
            </a:extLst>
          </p:cNvSpPr>
          <p:nvPr/>
        </p:nvSpPr>
        <p:spPr>
          <a:xfrm>
            <a:off x="4377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2</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Af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JE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o3K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1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gYGB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mJU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WF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kLi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REI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BxIMk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6RF8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2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6Fw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IAAAUbAACEIgAAXB4AABAAAAAmAAAACAAAAP//////////"/>
              </a:ext>
            </a:extLst>
          </p:cNvSpPr>
          <p:nvPr/>
        </p:nvSpPr>
        <p:spPr>
          <a:xfrm>
            <a:off x="5610860" y="4392295"/>
            <a:ext cx="0" cy="542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262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FBrL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jiAAABQZAABNPgAAEhsAABAgAAAmAAAACAAAAP//////////"/>
              </a:ext>
            </a:extLst>
          </p:cNvSpPr>
          <p:nvPr/>
        </p:nvSpPr>
        <p:spPr>
          <a:xfrm>
            <a:off x="5292090" y="4076700"/>
            <a:ext cx="483552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rate multiplier applied to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
        <p:nvSpPr>
          <p:cNvPr id="14" name="Shape 262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CYAAKkcAABEJgAAcB4AABAAAAAmAAAACAAAAP//////////"/>
              </a:ext>
            </a:extLst>
          </p:cNvSpPr>
          <p:nvPr/>
        </p:nvSpPr>
        <p:spPr>
          <a:xfrm>
            <a:off x="6220460" y="4658995"/>
            <a:ext cx="0" cy="288925"/>
          </a:xfrm>
          <a:prstGeom prst="line">
            <a:avLst/>
          </a:prstGeom>
          <a:noFill/>
          <a:ln w="25400" cap="flat" cmpd="sng" algn="ctr">
            <a:solidFill>
              <a:srgbClr val="FF9300"/>
            </a:solidFill>
            <a:prstDash val="solid"/>
            <a:headEnd type="none"/>
            <a:tailEnd type="triangle" w="med" len="med"/>
          </a:ln>
          <a:effectLst>
            <a:outerShdw blurRad="63500" dist="50800" dir="5400000">
              <a:srgbClr val="000000">
                <a:alpha val="15000"/>
              </a:srgbClr>
            </a:outerShdw>
          </a:effectLst>
        </p:spPr>
        <p:txBody>
          <a:bodyPr vert="horz" wrap="square" lIns="50800" tIns="50800" rIns="50800" bIns="508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26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iQAALgaAABpOgAAthwAABAgAAAmAAAACAAAAP//////////"/>
              </a:ext>
            </a:extLst>
          </p:cNvSpPr>
          <p:nvPr/>
        </p:nvSpPr>
        <p:spPr>
          <a:xfrm>
            <a:off x="5901690" y="4343400"/>
            <a:ext cx="359346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number of sites assigned to category </a:t>
            </a:r>
            <a:r>
              <a:rPr cap="none">
                <a:latin typeface="Times New Roman" pitchFamily="1" charset="0"/>
                <a:ea typeface="Times New Roman" pitchFamily="1" charset="0"/>
                <a:cs typeface="Times New Roman" pitchFamily="1" charset="0"/>
              </a:rPr>
              <a:t>3</a:t>
            </a:r>
            <a:endParaRPr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AAAAABkAAAAZAAAAGQAAAAAAAAAy8vLAF8AAAAAAAAAZAAAAGQAAABkAAAAAAAAAAcAAAA4AAAAAAAAAAAAAAAAAAAA////AAAAAAAAAAAAAAAAAAAAAAAAAAAAAAAAAAAAAABkAAAAZAAAAAAAAAAjAAAABAAAAGQAAAAXAAAAFAAAAAAAAAAAAAAA/38AAP9/AAAAAAAACQAAAAQAAAC4B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EOAAA3HgAAfysAAGkiAAAQAAAAJgAAAAgAAAD//////////w=="/>
              </a:ext>
            </a:extLst>
          </p:cNvPicPr>
          <p:nvPr/>
        </p:nvPicPr>
        <p:blipFill>
          <a:blip r:embed="rId2"/>
          <a:stretch>
            <a:fillRect/>
          </a:stretch>
        </p:blipFill>
        <p:spPr>
          <a:xfrm>
            <a:off x="2327275" y="4911725"/>
            <a:ext cx="4743450" cy="681990"/>
          </a:xfrm>
          <a:prstGeom prst="rect">
            <a:avLst/>
          </a:prstGeom>
          <a:noFill/>
          <a:ln>
            <a:noFill/>
          </a:ln>
          <a:effectLst>
            <a:outerShdw blurRad="63500" dist="63500" dir="5400000">
              <a:srgbClr val="000000">
                <a:alpha val="5000"/>
              </a:srgbClr>
            </a:outerShdw>
          </a:effectLst>
        </p:spPr>
      </p:pic>
      <p:sp>
        <p:nvSpPr>
          <p:cNvPr id="3" name="Shape 26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PLlR1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SAAA+PQAAghQAABAgAAAmAAAACAAAAP//////////"/>
              </a:ext>
            </a:extLst>
          </p:cNvSpPr>
          <p:nvPr/>
        </p:nvSpPr>
        <p:spPr>
          <a:xfrm>
            <a:off x="1003300" y="2971800"/>
            <a:ext cx="8952230" cy="3619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All </a:t>
            </a:r>
            <a:r>
              <a:rPr i="1" cap="none">
                <a:latin typeface="Times New Roman" pitchFamily="1" charset="0"/>
                <a:ea typeface="Times New Roman" pitchFamily="1" charset="0"/>
                <a:cs typeface="Times New Roman" pitchFamily="1" charset="0"/>
              </a:rPr>
              <a:t>n</a:t>
            </a:r>
            <a:r>
              <a:rPr i="1" cap="none" baseline="-4000">
                <a:latin typeface="Times New Roman" pitchFamily="1" charset="0"/>
                <a:ea typeface="Times New Roman" pitchFamily="1" charset="0"/>
                <a:cs typeface="Times New Roman" pitchFamily="1" charset="0"/>
              </a:rPr>
              <a:t>i</a:t>
            </a:r>
            <a:r>
              <a:rPr i="1" cap="none"/>
              <a:t> </a:t>
            </a:r>
            <a:r>
              <a:t>sites within a given rate category are subject to the same rate multiplier, </a:t>
            </a:r>
            <a:r>
              <a:rPr i="1" cap="none">
                <a:latin typeface="Times New Roman" pitchFamily="1" charset="0"/>
                <a:ea typeface="Times New Roman" pitchFamily="1" charset="0"/>
                <a:cs typeface="Times New Roman" pitchFamily="1" charset="0"/>
              </a:rPr>
              <a:t>r</a:t>
            </a:r>
            <a:r>
              <a:rPr i="1" cap="none" baseline="-4000">
                <a:latin typeface="Times New Roman" pitchFamily="1" charset="0"/>
                <a:ea typeface="Times New Roman" pitchFamily="1" charset="0"/>
                <a:cs typeface="Times New Roman" pitchFamily="1" charset="0"/>
              </a:rPr>
              <a:t>i</a:t>
            </a:r>
            <a:endParaRPr i="1" cap="none" baseline="-4000">
              <a:latin typeface="Times New Roman" pitchFamily="1" charset="0"/>
              <a:ea typeface="Times New Roman" pitchFamily="1" charset="0"/>
              <a:cs typeface="Times New Roman" pitchFamily="1" charset="0"/>
            </a:endParaRPr>
          </a:p>
        </p:txBody>
      </p:sp>
      <p:sp>
        <p:nvSpPr>
          <p:cNvPr id="4" name="Shape 26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V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Site-Specific </a:t>
            </a:r>
            <a:r>
              <a:rPr sz="2100" cap="none">
                <a:latin typeface="Times" pitchFamily="0" charset="0"/>
                <a:ea typeface="Times" pitchFamily="0" charset="0"/>
                <a:cs typeface="Times" pitchFamily="0" charset="0"/>
              </a:rPr>
              <a:t>(+SS)</a:t>
            </a:r>
            <a:r>
              <a:t> model of ASRV</a:t>
            </a:r>
          </a:p>
        </p:txBody>
      </p:sp>
      <p:sp>
        <p:nvSpPr>
          <p:cNvPr id="5" name="Shape 26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eB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6" name="Shape 26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HKY+SS</a:t>
            </a:r>
            <a:r>
              <a:t>)</a:t>
            </a:r>
          </a:p>
        </p:txBody>
      </p:sp>
      <p:sp>
        <p:nvSpPr>
          <p:cNvPr id="7" name="Shape 26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CPOwAACA8AABAgAAAmAAAACAAAAP//////////"/>
              </a:ext>
            </a:extLst>
          </p:cNvSpPr>
          <p:nvPr/>
        </p:nvSpPr>
        <p:spPr>
          <a:xfrm>
            <a:off x="1003300" y="20828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number of rate categories is assumed to be known, </a:t>
            </a:r>
            <a:r>
              <a:rPr i="1" cap="none"/>
              <a:t>e.g</a:t>
            </a:r>
            <a:r>
              <a:t>.:</a:t>
            </a:r>
          </a:p>
        </p:txBody>
      </p:sp>
      <p:sp>
        <p:nvSpPr>
          <p:cNvPr id="8" name="Shape 26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three rate categories for protein-coding genes (one for each codon position)</a:t>
            </a:r>
          </a:p>
        </p:txBody>
      </p:sp>
      <p:sp>
        <p:nvSpPr>
          <p:cNvPr id="9" name="Shape 26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QQAAA+PQAAUhIAABAgAAAmAAAACAAAAP//////////"/>
              </a:ext>
            </a:extLst>
          </p:cNvSpPr>
          <p:nvPr/>
        </p:nvSpPr>
        <p:spPr>
          <a:xfrm>
            <a:off x="1003300" y="2654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two rate categories for ribosomal genes (one each for stem and loop regions)</a:t>
            </a:r>
          </a:p>
        </p:txBody>
      </p:sp>
      <p:sp>
        <p:nvSpPr>
          <p:cNvPr id="10" name="Shape 26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KAUAAA+PQAADBcAABAgAAAmAAAACAAAAP//////////"/>
              </a:ext>
            </a:extLst>
          </p:cNvSpPr>
          <p:nvPr/>
        </p:nvSpPr>
        <p:spPr>
          <a:xfrm>
            <a:off x="1003300" y="3352800"/>
            <a:ext cx="8952230" cy="3937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For a model with </a:t>
            </a:r>
            <a:r>
              <a:rPr sz="1900" i="1" cap="none">
                <a:latin typeface="Times" pitchFamily="0" charset="0"/>
                <a:ea typeface="Times" pitchFamily="0" charset="0"/>
                <a:cs typeface="Times" pitchFamily="0" charset="0"/>
              </a:rPr>
              <a:t>k</a:t>
            </a:r>
            <a:r>
              <a:t> rate categories, we estimate </a:t>
            </a:r>
            <a:r>
              <a:rPr sz="1900" cap="none">
                <a:latin typeface="Times" pitchFamily="0" charset="0"/>
                <a:ea typeface="Times" pitchFamily="0" charset="0"/>
                <a:cs typeface="Times" pitchFamily="0" charset="0"/>
              </a:rPr>
              <a:t>(</a:t>
            </a:r>
            <a:r>
              <a:rPr sz="1900" i="1" cap="none">
                <a:latin typeface="Times" pitchFamily="0" charset="0"/>
                <a:ea typeface="Times" pitchFamily="0" charset="0"/>
                <a:cs typeface="Times" pitchFamily="0" charset="0"/>
              </a:rPr>
              <a:t>k</a:t>
            </a:r>
            <a:r>
              <a:rPr sz="1900" cap="none">
                <a:latin typeface="Times" pitchFamily="0" charset="0"/>
                <a:ea typeface="Times" pitchFamily="0" charset="0"/>
                <a:cs typeface="Times" pitchFamily="0" charset="0"/>
              </a:rPr>
              <a:t> –1)</a:t>
            </a:r>
            <a:r>
              <a:t> relative-rate multipliers</a:t>
            </a:r>
          </a:p>
        </p:txBody>
      </p:sp>
      <p:sp>
        <p:nvSpPr>
          <p:cNvPr id="11" name="Shape 26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wB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gWAAA+PQAAMBkAABAgAAAmAAAACAAAAP//////////"/>
              </a:ext>
            </a:extLst>
          </p:cNvSpPr>
          <p:nvPr/>
        </p:nvSpPr>
        <p:spPr>
          <a:xfrm>
            <a:off x="1003300" y="3733800"/>
            <a:ext cx="895223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relative-rate multipliers are constrained to have a mean rate of one:</a:t>
            </a:r>
          </a:p>
        </p:txBody>
      </p:sp>
      <p:sp>
        <p:nvSpPr>
          <p:cNvPr id="12" name="Shape 26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AAAAAAoAAAAZAAAAGQAAAAAAAAAy8vLAF8AAAAAAAAAKA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hUAALQjAACTIQAAsiUAABAgAAAmAAAACAAAAP//////////"/>
              </a:ext>
            </a:extLst>
          </p:cNvSpPr>
          <p:nvPr/>
        </p:nvSpPr>
        <p:spPr>
          <a:xfrm>
            <a:off x="3514090" y="5803900"/>
            <a:ext cx="1943735" cy="323850"/>
          </a:xfrm>
          <a:prstGeom prst="rect">
            <a:avLst/>
          </a:prstGeom>
          <a:noFill/>
          <a:ln>
            <a:noFill/>
          </a:ln>
          <a:effectLst>
            <a:outerShdw blurRad="63500" dist="25400" dir="5400000">
              <a:srgbClr val="000000">
                <a:alpha val="5000"/>
              </a:srgbClr>
            </a:outerShdw>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total number of sites</a:t>
            </a:r>
          </a:p>
        </p:txBody>
      </p:sp>
      <p:sp>
        <p:nvSpPr>
          <p:cNvPr id="13" name="Shape 263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BAFB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RUAAKIgAADnIAAAZyMAABAAAAAmAAAACAAAAP//////////"/>
              </a:ext>
            </a:extLst>
          </p:cNvSpPr>
          <p:nvPr/>
        </p:nvSpPr>
        <p:spPr>
          <a:xfrm>
            <a:off x="3543935" y="5304790"/>
            <a:ext cx="1804670" cy="450215"/>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iAADaOgAAkyYAABAgAAAmAAAACAAAAP//////////"/>
              </a:ext>
            </a:extLst>
          </p:cNvSpPr>
          <p:nvPr/>
        </p:nvSpPr>
        <p:spPr>
          <a:xfrm>
            <a:off x="990600" y="56388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rate of change from state </a:t>
            </a:r>
            <a:r>
              <a:rPr i="1" cap="none">
                <a:latin typeface="Times New Roman" pitchFamily="1" charset="0"/>
                <a:ea typeface="Times New Roman" pitchFamily="1" charset="0"/>
                <a:cs typeface="Times New Roman" pitchFamily="1" charset="0"/>
              </a:rPr>
              <a:t>i</a:t>
            </a:r>
            <a:r>
              <a:t> to state </a:t>
            </a:r>
            <a:r>
              <a:rPr i="1" cap="none">
                <a:latin typeface="Times New Roman" pitchFamily="1" charset="0"/>
                <a:ea typeface="Times New Roman" pitchFamily="1" charset="0"/>
                <a:cs typeface="Times New Roman" pitchFamily="1" charset="0"/>
              </a:rPr>
              <a:t>j</a:t>
            </a:r>
            <a:r>
              <a:t> is weighted by the probability of starting </a:t>
            </a:r>
            <a:br/>
            <a:r>
              <a:t>     in state </a:t>
            </a:r>
            <a:r>
              <a:rPr i="1" cap="none">
                <a:latin typeface="Times New Roman" pitchFamily="1" charset="0"/>
                <a:ea typeface="Times New Roman" pitchFamily="1" charset="0"/>
                <a:cs typeface="Times New Roman" pitchFamily="1" charset="0"/>
              </a:rPr>
              <a:t>i</a:t>
            </a:r>
            <a:r>
              <a:t>, which is the stationary frequency of state </a:t>
            </a:r>
            <a:r>
              <a:rPr i="1" cap="none">
                <a:latin typeface="Times New Roman" pitchFamily="1" charset="0"/>
                <a:ea typeface="Times New Roman" pitchFamily="1" charset="0"/>
                <a:cs typeface="Times New Roman" pitchFamily="1" charset="0"/>
              </a:rPr>
              <a:t>i</a:t>
            </a:r>
            <a:r>
              <a:t>,  </a:t>
            </a:r>
          </a:p>
        </p:txBody>
      </p:sp>
      <p:sp>
        <p:nvSpPr>
          <p:cNvPr id="3" name="Shape 3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kL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What is the scale of the instantaneous rates? </a:t>
            </a:r>
          </a:p>
        </p:txBody>
      </p:sp>
      <p:sp>
        <p:nvSpPr>
          <p:cNvPr id="4" name="Shape 3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Substitution rate and time are confounded in most CTMC models</a:t>
            </a:r>
          </a:p>
        </p:txBody>
      </p:sp>
      <p:sp>
        <p:nvSpPr>
          <p:cNvPr id="5" name="Shape 3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6" name="Shape 3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zg4AABAgAAAmAAAACAAAAP//////////"/>
              </a:ext>
            </a:extLst>
          </p:cNvSpPr>
          <p:nvPr/>
        </p:nvSpPr>
        <p:spPr>
          <a:xfrm>
            <a:off x="990600" y="1778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expected (mean) number of substitutions along a branch is a function of the </a:t>
            </a:r>
            <a:br/>
            <a:r>
              <a:t>     duration of that branch, </a:t>
            </a:r>
            <a:r>
              <a:rPr i="1" cap="none">
                <a:latin typeface="Times New Roman" pitchFamily="1" charset="0"/>
                <a:ea typeface="Times New Roman" pitchFamily="1" charset="0"/>
                <a:cs typeface="Times New Roman" pitchFamily="1" charset="0"/>
              </a:rPr>
              <a:t>t</a:t>
            </a:r>
            <a:r>
              <a:t>, and the substitution rate, </a:t>
            </a:r>
            <a:r>
              <a:rPr i="1" cap="none">
                <a:latin typeface="Times New Roman" pitchFamily="1" charset="0"/>
                <a:ea typeface="Times New Roman" pitchFamily="1" charset="0"/>
                <a:cs typeface="Times New Roman" pitchFamily="1" charset="0"/>
              </a:rPr>
              <a:t>u</a:t>
            </a:r>
            <a:endParaRPr i="1" cap="none">
              <a:latin typeface="Times New Roman" pitchFamily="1" charset="0"/>
              <a:ea typeface="Times New Roman" pitchFamily="1" charset="0"/>
              <a:cs typeface="Times New Roman" pitchFamily="1" charset="0"/>
            </a:endParaRPr>
          </a:p>
        </p:txBody>
      </p:sp>
      <p:sp>
        <p:nvSpPr>
          <p:cNvPr id="7" name="Shape 3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gOAADaOgAAuxIAABAgAAAmAAAACAAAAP//////////"/>
              </a:ext>
            </a:extLst>
          </p:cNvSpPr>
          <p:nvPr/>
        </p:nvSpPr>
        <p:spPr>
          <a:xfrm>
            <a:off x="990600" y="2413000"/>
            <a:ext cx="8576310" cy="63182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However, the timescale of the tree is typically unknown, so the time, </a:t>
            </a:r>
            <a:r>
              <a:rPr i="1" cap="none">
                <a:latin typeface="Times New Roman" pitchFamily="1" charset="0"/>
                <a:ea typeface="Times New Roman" pitchFamily="1" charset="0"/>
                <a:cs typeface="Times New Roman" pitchFamily="1" charset="0"/>
              </a:rPr>
              <a:t>t</a:t>
            </a:r>
            <a:r>
              <a:t>, and rate, </a:t>
            </a:r>
            <a:r>
              <a:rPr i="1" cap="none">
                <a:latin typeface="Times New Roman" pitchFamily="1" charset="0"/>
                <a:ea typeface="Times New Roman" pitchFamily="1" charset="0"/>
                <a:cs typeface="Times New Roman" pitchFamily="1" charset="0"/>
              </a:rPr>
              <a:t>u</a:t>
            </a:r>
            <a:r>
              <a:t>, </a:t>
            </a:r>
            <a:br/>
            <a:r>
              <a:t>     cannot be estimated separately, but only as their product: </a:t>
            </a:r>
            <a:r>
              <a:rPr i="1" cap="none">
                <a:latin typeface="Times New Roman" pitchFamily="1" charset="0"/>
                <a:ea typeface="Times New Roman" pitchFamily="1" charset="0"/>
                <a:cs typeface="Times New Roman" pitchFamily="1" charset="0"/>
              </a:rPr>
              <a:t>v = ut</a:t>
            </a:r>
            <a:endParaRPr i="1" cap="none">
              <a:latin typeface="Times New Roman" pitchFamily="1" charset="0"/>
              <a:ea typeface="Times New Roman" pitchFamily="1" charset="0"/>
              <a:cs typeface="Times New Roman" pitchFamily="1" charset="0"/>
            </a:endParaRPr>
          </a:p>
        </p:txBody>
      </p:sp>
      <p:sp>
        <p:nvSpPr>
          <p:cNvPr id="8" name="Shape 3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wWAADaOgAAmBoAABAgAAAmAAAACAAAAP//////////"/>
              </a:ext>
            </a:extLst>
          </p:cNvSpPr>
          <p:nvPr/>
        </p:nvSpPr>
        <p:spPr>
          <a:xfrm>
            <a:off x="990600" y="3695700"/>
            <a:ext cx="8576310" cy="6273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This is achieved by scaling the instantaneous-rate matrix by the weighted average</a:t>
            </a:r>
            <a:br/>
            <a:r>
              <a:t>     of substitution rates:</a:t>
            </a: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sYAADgGgAA5SUAAJ4dAAAQAAAAJgAAAAgAAAD//////////w=="/>
              </a:ext>
            </a:extLst>
          </p:cNvPicPr>
          <p:nvPr/>
        </p:nvPicPr>
        <p:blipFill>
          <a:blip r:embed="rId2"/>
          <a:stretch>
            <a:fillRect/>
          </a:stretch>
        </p:blipFill>
        <p:spPr>
          <a:xfrm>
            <a:off x="3999865" y="4368800"/>
            <a:ext cx="2160270" cy="445770"/>
          </a:xfrm>
          <a:prstGeom prst="rect">
            <a:avLst/>
          </a:prstGeom>
          <a:noFill/>
          <a:ln>
            <a:noFill/>
          </a:ln>
          <a:effectLst/>
        </p:spPr>
      </p:pic>
      <p:sp>
        <p:nvSpPr>
          <p:cNvPr id="10" name="Shape 3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LAdAADaOgAA6B8AABAgAAAmAAAACAAAAP//////////"/>
              </a:ext>
            </a:extLst>
          </p:cNvSpPr>
          <p:nvPr/>
        </p:nvSpPr>
        <p:spPr>
          <a:xfrm>
            <a:off x="990600" y="4826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or equivalently:</a:t>
            </a:r>
          </a:p>
        </p:txBody>
      </p:sp>
      <p:pic>
        <p:nvPicPr>
          <p:cNvPr id="11" name="Imag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MYAADoHwAA7SUAAKkiAAAQAAAAJgAAAAgAAAD//////////w=="/>
              </a:ext>
            </a:extLst>
          </p:cNvPicPr>
          <p:nvPr/>
        </p:nvPicPr>
        <p:blipFill>
          <a:blip r:embed="rId3"/>
          <a:stretch>
            <a:fillRect/>
          </a:stretch>
        </p:blipFill>
        <p:spPr>
          <a:xfrm>
            <a:off x="3994785" y="5186680"/>
            <a:ext cx="2170430" cy="447675"/>
          </a:xfrm>
          <a:prstGeom prst="rect">
            <a:avLst/>
          </a:prstGeom>
          <a:noFill/>
          <a:ln>
            <a:noFill/>
          </a:ln>
          <a:effectLst/>
        </p:spPr>
      </p:pic>
      <p:sp>
        <p:nvSpPr>
          <p:cNvPr id="12" name="Shape 3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mAADaOgAA0CgAABAgAAAmAAAACAAAAP//////////"/>
              </a:ext>
            </a:extLst>
          </p:cNvSpPr>
          <p:nvPr/>
        </p:nvSpPr>
        <p:spPr>
          <a:xfrm>
            <a:off x="990600" y="62738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then multiply each element in the instantaneous-rate matrix by the scalar  </a:t>
            </a: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lXjV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2AAANJwAAvjgAAJcoAAAQAAAAJgAAAAgAAAD//////////w=="/>
              </a:ext>
            </a:extLst>
          </p:cNvPicPr>
          <p:nvPr/>
        </p:nvPicPr>
        <p:blipFill>
          <a:blip r:embed="rId4"/>
          <a:stretch>
            <a:fillRect/>
          </a:stretch>
        </p:blipFill>
        <p:spPr>
          <a:xfrm>
            <a:off x="8862695" y="6348095"/>
            <a:ext cx="361315" cy="250190"/>
          </a:xfrm>
          <a:prstGeom prst="rect">
            <a:avLst/>
          </a:prstGeom>
          <a:noFill/>
          <a:ln>
            <a:noFill/>
          </a:ln>
          <a:effectLst/>
        </p:spPr>
      </p:pic>
      <p:sp>
        <p:nvSpPr>
          <p:cNvPr id="14" name="Shape 3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Dul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NQSAADaOgAAtRYAABAgAAAmAAAACAAAAP//////////"/>
              </a:ext>
            </a:extLst>
          </p:cNvSpPr>
          <p:nvPr/>
        </p:nvSpPr>
        <p:spPr>
          <a:xfrm>
            <a:off x="990600" y="3060700"/>
            <a:ext cx="8576310" cy="630555"/>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In order for us to be able to interpret the branch length, </a:t>
            </a:r>
            <a:r>
              <a:rPr i="1" cap="none">
                <a:latin typeface="Times New Roman" pitchFamily="1" charset="0"/>
                <a:ea typeface="Times New Roman" pitchFamily="1" charset="0"/>
                <a:cs typeface="Times New Roman" pitchFamily="1" charset="0"/>
              </a:rPr>
              <a:t>v</a:t>
            </a:r>
            <a:r>
              <a:t>, as the expected number</a:t>
            </a:r>
            <a:br/>
            <a:r>
              <a:t>     of substitutions per site, the average substitution rate must be one</a:t>
            </a:r>
          </a:p>
        </p:txBody>
      </p:sp>
      <p:pic>
        <p:nvPicPr>
          <p:cNvPr id="15"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UpAAAWJQAAkCoAACEmAAAQAAAAJgAAAAgAAAD//////////w=="/>
              </a:ext>
            </a:extLst>
          </p:cNvPicPr>
          <p:nvPr/>
        </p:nvPicPr>
        <p:blipFill>
          <a:blip r:embed="rId5"/>
          <a:stretch>
            <a:fillRect/>
          </a:stretch>
        </p:blipFill>
        <p:spPr>
          <a:xfrm>
            <a:off x="6698615" y="6028690"/>
            <a:ext cx="220345" cy="169545"/>
          </a:xfrm>
          <a:prstGeom prst="rect">
            <a:avLst/>
          </a:prstGeom>
          <a:noFill/>
          <a:ln>
            <a:noFill/>
          </a:ln>
          <a:effectLst/>
        </p:spPr>
      </p:pic>
      <p:pic>
        <p:nvPicPr>
          <p:cNvPr id="16"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jR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kSAABKGwAA4hUAABUdAAAAAAAAJgAAAAgAAAD//////////w=="/>
              </a:ext>
            </a:extLst>
          </p:cNvPicPr>
          <p:nvPr/>
        </p:nvPicPr>
        <p:blipFill>
          <a:blip r:embed="rId6"/>
          <a:stretch>
            <a:fillRect/>
          </a:stretch>
        </p:blipFill>
        <p:spPr>
          <a:xfrm>
            <a:off x="2941955" y="4436110"/>
            <a:ext cx="615315" cy="29146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26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PwqAACyOwAA+SwAABAgAAAmAAAACAAAAP//////////"/>
              </a:ext>
            </a:extLst>
          </p:cNvSpPr>
          <p:nvPr/>
        </p:nvSpPr>
        <p:spPr>
          <a:xfrm>
            <a:off x="639445" y="69875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substitution process may be 'off' at some sites (but note that an </a:t>
            </a:r>
            <a:r>
              <a:rPr u="sng"/>
              <a:t>invariant</a:t>
            </a:r>
            <a:r>
              <a:t> site ≠ </a:t>
            </a:r>
            <a:r>
              <a:rPr u="sng"/>
              <a:t>invariable</a:t>
            </a:r>
            <a:r>
              <a:t> site)</a:t>
            </a:r>
          </a:p>
        </p:txBody>
      </p:sp>
      <p:sp>
        <p:nvSpPr>
          <p:cNvPr id="4" name="Shape 26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5" name="Shape 26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CZ5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3CZ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iP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G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sJ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4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ZQ0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UmDO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1X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Q7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4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gS6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TH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69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6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VF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6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7LC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6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iN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6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MyMk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6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6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A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6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6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C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F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nv/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DUE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hFiE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8gH0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1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Proportion of Invariable Sites </a:t>
            </a:r>
            <a:r>
              <a:rPr sz="2100" cap="none">
                <a:latin typeface="Times" pitchFamily="0" charset="0"/>
                <a:ea typeface="Times" pitchFamily="0" charset="0"/>
                <a:cs typeface="Times" pitchFamily="0" charset="0"/>
              </a:rPr>
              <a:t>(+I)</a:t>
            </a:r>
            <a:r>
              <a:t> model of ASRV</a:t>
            </a:r>
          </a:p>
        </p:txBody>
      </p:sp>
      <p:sp>
        <p:nvSpPr>
          <p:cNvPr id="3" name="Shape 27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qD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HKY+I</a:t>
            </a:r>
            <a:r>
              <a:t>)</a:t>
            </a:r>
          </a:p>
        </p:txBody>
      </p:sp>
      <p:sp>
        <p:nvSpPr>
          <p:cNvPr id="5" name="Shape 27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assumed to be a random variable drawn from a discrete distribution:</a:t>
            </a:r>
          </a:p>
        </p:txBody>
      </p:sp>
      <p:sp>
        <p:nvSpPr>
          <p:cNvPr id="6" name="Shape 27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whAAABAgAAAmAAAACAAAAP//////////"/>
              </a:ext>
            </a:extLst>
          </p:cNvSpPr>
          <p:nvPr/>
        </p:nvSpPr>
        <p:spPr>
          <a:xfrm>
            <a:off x="1003300" y="2400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discrete probability distribution has two states; the process is either 'off' or 'on'</a:t>
            </a:r>
          </a:p>
        </p:txBody>
      </p:sp>
      <p:sp>
        <p:nvSpPr>
          <p:cNvPr id="7" name="Shape 27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NN40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A+PQAAmBIAABAgAAAmAAAACAAAAP//////////"/>
              </a:ext>
            </a:extLst>
          </p:cNvSpPr>
          <p:nvPr/>
        </p:nvSpPr>
        <p:spPr>
          <a:xfrm>
            <a:off x="1003300" y="26670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'off' with probability </a:t>
            </a:r>
            <a:r>
              <a:rPr sz="1700" i="1" cap="none">
                <a:latin typeface="Times" pitchFamily="0" charset="0"/>
                <a:ea typeface="Times" pitchFamily="0" charset="0"/>
                <a:cs typeface="Times" pitchFamily="0" charset="0"/>
              </a:rPr>
              <a:t>p</a:t>
            </a:r>
            <a:endParaRPr sz="1700" i="1" cap="none">
              <a:latin typeface="Times" pitchFamily="0" charset="0"/>
              <a:ea typeface="Times" pitchFamily="0" charset="0"/>
              <a:cs typeface="Times" pitchFamily="0" charset="0"/>
            </a:endParaRPr>
          </a:p>
        </p:txBody>
      </p:sp>
      <p:sp>
        <p:nvSpPr>
          <p:cNvPr id="8" name="Shape 27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RAAA+PQAAfRQAABAgAAAmAAAACAAAAP//////////"/>
              </a:ext>
            </a:extLst>
          </p:cNvSpPr>
          <p:nvPr/>
        </p:nvSpPr>
        <p:spPr>
          <a:xfrm>
            <a:off x="1003300" y="2921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'off',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a:t>
            </a:r>
            <a:r>
              <a:rPr sz="1700" cap="none">
                <a:latin typeface="Times" pitchFamily="0" charset="0"/>
                <a:ea typeface="Times" pitchFamily="0" charset="0"/>
                <a:cs typeface="Times" pitchFamily="0" charset="0"/>
              </a:rPr>
              <a:t>= 0</a:t>
            </a:r>
            <a:endParaRPr sz="1700" cap="none">
              <a:latin typeface="Times" pitchFamily="0" charset="0"/>
              <a:ea typeface="Times" pitchFamily="0" charset="0"/>
              <a:cs typeface="Times" pitchFamily="0" charset="0"/>
            </a:endParaRPr>
          </a:p>
        </p:txBody>
      </p:sp>
      <p:sp>
        <p:nvSpPr>
          <p:cNvPr id="9" name="Shape 27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MBYAABAgAAAmAAAACAAAAP//////////"/>
              </a:ext>
            </a:extLst>
          </p:cNvSpPr>
          <p:nvPr/>
        </p:nvSpPr>
        <p:spPr>
          <a:xfrm>
            <a:off x="1003300" y="3251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process is 'on' with probability </a:t>
            </a:r>
            <a:r>
              <a:rPr sz="1700" cap="none">
                <a:latin typeface="Times" pitchFamily="0" charset="0"/>
                <a:ea typeface="Times" pitchFamily="0" charset="0"/>
                <a:cs typeface="Times" pitchFamily="0" charset="0"/>
              </a:rPr>
              <a:t>(1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0" name="Shape 27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HxgAABAgAAAmAAAACAAAAP//////////"/>
              </a:ext>
            </a:extLst>
          </p:cNvSpPr>
          <p:nvPr/>
        </p:nvSpPr>
        <p:spPr>
          <a:xfrm>
            <a:off x="1003300" y="3543300"/>
            <a:ext cx="8952230" cy="37782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the process is 'on', the relative-rate multiplier </a:t>
            </a:r>
            <a:r>
              <a:rPr sz="17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on</a:t>
            </a:r>
            <a:r>
              <a:rPr sz="1700" cap="none">
                <a:latin typeface="Times" pitchFamily="0" charset="0"/>
                <a:ea typeface="Times" pitchFamily="0" charset="0"/>
                <a:cs typeface="Times" pitchFamily="0" charset="0"/>
              </a:rPr>
              <a:t> = 1/(1 – </a:t>
            </a:r>
            <a:r>
              <a:rPr sz="1700" i="1" cap="none">
                <a:latin typeface="Times" pitchFamily="0" charset="0"/>
                <a:ea typeface="Times" pitchFamily="0" charset="0"/>
                <a:cs typeface="Times" pitchFamily="0" charset="0"/>
              </a:rPr>
              <a:t>p</a:t>
            </a:r>
            <a:r>
              <a:rPr sz="1700" cap="none">
                <a:latin typeface="Times" pitchFamily="0" charset="0"/>
                <a:ea typeface="Times" pitchFamily="0" charset="0"/>
                <a:cs typeface="Times" pitchFamily="0" charset="0"/>
              </a:rPr>
              <a:t>)</a:t>
            </a:r>
            <a:endParaRPr sz="1700" cap="none">
              <a:latin typeface="Times" pitchFamily="0" charset="0"/>
              <a:ea typeface="Times" pitchFamily="0" charset="0"/>
              <a:cs typeface="Times" pitchFamily="0" charset="0"/>
            </a:endParaRPr>
          </a:p>
        </p:txBody>
      </p:sp>
      <p:sp>
        <p:nvSpPr>
          <p:cNvPr id="11" name="Shape 27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OgXAAA+PQAAMBoAABAgAAAmAAAACAAAAP//////////"/>
              </a:ext>
            </a:extLst>
          </p:cNvSpPr>
          <p:nvPr/>
        </p:nvSpPr>
        <p:spPr>
          <a:xfrm>
            <a:off x="1003300" y="3886200"/>
            <a:ext cx="8952230" cy="37084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two possible rate multipliers:</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AcAAAA4AAAAAAAAAAAAAAAAAAAA////AAAAAAAAAAAAAAAAAAAAAAAAAAAAAAAAAAAAAABkAAAAZAAAAAAAAAAjAAAABAAAAGQAAAAXAAAAFAAAAAAAAAAAAAAA/38AAP9/AAAAAAAACQAAAAQAAAAJ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EJCQgDLy8sAwMD/AH9/fwAAAAAAAAAAAAAAAAD///8AAAAAACEAAAAYAAAAFAAAAAENAAC8GgAAXjUAAJwcAAAQAAAAJgAAAAgAAAD//////////w=="/>
              </a:ext>
            </a:extLst>
          </p:cNvPicPr>
          <p:nvPr/>
        </p:nvPicPr>
        <p:blipFill>
          <a:blip r:embed="rId2"/>
          <a:stretch>
            <a:fillRect/>
          </a:stretch>
        </p:blipFill>
        <p:spPr>
          <a:xfrm>
            <a:off x="2113915" y="4345940"/>
            <a:ext cx="6561455" cy="304800"/>
          </a:xfrm>
          <a:prstGeom prst="rect">
            <a:avLst/>
          </a:prstGeom>
          <a:noFill/>
          <a:ln>
            <a:noFill/>
          </a:ln>
          <a:effectLst>
            <a:outerShdw blurRad="63500" dist="63760" dir="2700000">
              <a:srgbClr val="424242">
                <a:alpha val="4000"/>
              </a:srgbClr>
            </a:outerShdw>
          </a:effectLst>
        </p:spPr>
      </p:pic>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j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UXAAAVHQAA7iMAAOMdAAAQAAAAJgAAAAgAAAD//////////w=="/>
              </a:ext>
            </a:extLst>
          </p:cNvPicPr>
          <p:nvPr/>
        </p:nvPicPr>
        <p:blipFill>
          <a:blip r:embed="rId3"/>
          <a:stretch>
            <a:fillRect/>
          </a:stretch>
        </p:blipFill>
        <p:spPr>
          <a:xfrm>
            <a:off x="3752215" y="4727575"/>
            <a:ext cx="2088515" cy="130810"/>
          </a:xfrm>
          <a:prstGeom prst="rect">
            <a:avLst/>
          </a:prstGeom>
          <a:noFill/>
          <a:ln>
            <a:noFill/>
          </a:ln>
          <a:effectLst>
            <a:outerShdw blurRad="63500" dist="63760" dir="2700000">
              <a:srgbClr val="000000">
                <a:alpha val="4000"/>
              </a:srgbClr>
            </a:outerShdw>
          </a:effectLst>
        </p:spPr>
      </p:pic>
      <p:pic>
        <p:nvPicPr>
          <p:cNvPr id="1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BQ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UmAAAVHQAAJzUAAOMdAAAQAAAAJgAAAAgAAAD//////////w=="/>
              </a:ext>
            </a:extLst>
          </p:cNvPicPr>
          <p:nvPr/>
        </p:nvPicPr>
        <p:blipFill>
          <a:blip r:embed="rId3"/>
          <a:stretch>
            <a:fillRect/>
          </a:stretch>
        </p:blipFill>
        <p:spPr>
          <a:xfrm>
            <a:off x="6292215" y="4727575"/>
            <a:ext cx="2348230" cy="130810"/>
          </a:xfrm>
          <a:prstGeom prst="rect">
            <a:avLst/>
          </a:prstGeom>
          <a:noFill/>
          <a:ln>
            <a:noFill/>
          </a:ln>
          <a:effectLst>
            <a:outerShdw blurRad="63500" dist="63760" dir="2700000">
              <a:srgbClr val="000000">
                <a:alpha val="4000"/>
              </a:srgbClr>
            </a:outerShdw>
          </a:effectLst>
        </p:spPr>
      </p:pic>
      <p:sp>
        <p:nvSpPr>
          <p:cNvPr id="15" name="Shape 27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N/+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kAAOcdAADuIQAACiEAABAgAAAmAAAACAAAAP//////////"/>
              </a:ext>
            </a:extLst>
          </p:cNvSpPr>
          <p:nvPr/>
        </p:nvSpPr>
        <p:spPr>
          <a:xfrm>
            <a:off x="4185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'off'</a:t>
            </a:r>
          </a:p>
        </p:txBody>
      </p:sp>
      <p:sp>
        <p:nvSpPr>
          <p:cNvPr id="16" name="Shape 27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Cv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CoAAOcdAABWMgAACiEAABAgAAAmAAAACAAAAP//////////"/>
              </a:ext>
            </a:extLst>
          </p:cNvSpPr>
          <p:nvPr/>
        </p:nvSpPr>
        <p:spPr>
          <a:xfrm>
            <a:off x="6852920" y="4860925"/>
            <a:ext cx="1329690" cy="509905"/>
          </a:xfrm>
          <a:prstGeom prst="rect">
            <a:avLst/>
          </a:prstGeom>
          <a:noFill/>
          <a:ln>
            <a:noFill/>
          </a:ln>
          <a:effectLst/>
        </p:spPr>
        <p:txBody>
          <a:bodyPr vert="horz" wrap="none" lIns="50800" tIns="50800" rIns="50800" bIns="50800" numCol="1" spcCol="215900" anchor="ctr"/>
          <a:lstStyle/>
          <a:p>
            <a:pPr defTabSz="457200">
              <a:lnSpc>
                <a:spcPts val="1700"/>
              </a:lnSpc>
              <a:spcBef>
                <a:spcPts val="400"/>
              </a:spcBef>
              <a:tabLst>
                <a:tab pos="838200" algn="l"/>
                <a:tab pos="914400" algn="l"/>
                <a:tab pos="1828800" algn="l"/>
                <a:tab pos="2387600" algn="l"/>
              </a:tabLst>
              <a:defRPr sz="1400" cap="none">
                <a:solidFill>
                  <a:srgbClr val="424242"/>
                </a:solidFill>
                <a:latin typeface="Arial" pitchFamily="1" charset="0"/>
                <a:ea typeface="Arial" pitchFamily="1" charset="0"/>
                <a:cs typeface="Arial" pitchFamily="1" charset="0"/>
              </a:defRPr>
            </a:pPr>
            <a:r>
              <a:t>likelihood when</a:t>
            </a:r>
            <a:br/>
            <a:r>
              <a:t>process is 'on'</a:t>
            </a:r>
          </a:p>
        </p:txBody>
      </p:sp>
      <p:sp>
        <p:nvSpPr>
          <p:cNvPr id="17" name="Shape 27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9A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DuPQAAgCMAABAgAAAmAAAACAAAAP//////////"/>
              </a:ext>
            </a:extLst>
          </p:cNvSpPr>
          <p:nvPr/>
        </p:nvSpPr>
        <p:spPr>
          <a:xfrm>
            <a:off x="1003300" y="54102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Therefore, the pruning algorithm is iterated twice for each site:</a:t>
            </a:r>
          </a:p>
        </p:txBody>
      </p:sp>
      <p:sp>
        <p:nvSpPr>
          <p:cNvPr id="18" name="Shape 27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wiAAA+PQAAcSUAABAgAAAmAAAACAAAAP//////////"/>
              </a:ext>
            </a:extLst>
          </p:cNvSpPr>
          <p:nvPr/>
        </p:nvSpPr>
        <p:spPr>
          <a:xfrm>
            <a:off x="1003300" y="56769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'off',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0</a:t>
            </a:r>
            <a:endParaRPr sz="1900" cap="none">
              <a:latin typeface="Times" pitchFamily="0" charset="0"/>
              <a:ea typeface="Times" pitchFamily="0" charset="0"/>
              <a:cs typeface="Times" pitchFamily="0" charset="0"/>
            </a:endParaRPr>
          </a:p>
        </p:txBody>
      </p:sp>
      <p:sp>
        <p:nvSpPr>
          <p:cNvPr id="19" name="Shape 27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kC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A+PQAAPScAABAgAAAmAAAACAAAAP//////////"/>
              </a:ext>
            </a:extLst>
          </p:cNvSpPr>
          <p:nvPr/>
        </p:nvSpPr>
        <p:spPr>
          <a:xfrm>
            <a:off x="1003300" y="59690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once under the condition where the process is 'on', and the relative rate is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off</a:t>
            </a:r>
            <a:r>
              <a:rPr sz="1900" cap="none">
                <a:latin typeface="Times" pitchFamily="0" charset="0"/>
                <a:ea typeface="Times" pitchFamily="0" charset="0"/>
                <a:cs typeface="Times" pitchFamily="0" charset="0"/>
              </a:rPr>
              <a:t> = 1/(1 – </a:t>
            </a:r>
            <a:r>
              <a:rPr sz="1900" i="1" cap="none">
                <a:latin typeface="Times" pitchFamily="0" charset="0"/>
                <a:ea typeface="Times" pitchFamily="0" charset="0"/>
                <a:cs typeface="Times" pitchFamily="0" charset="0"/>
              </a:rPr>
              <a:t>p</a:t>
            </a:r>
            <a:r>
              <a:rPr sz="1900" cap="none">
                <a:latin typeface="Times" pitchFamily="0" charset="0"/>
                <a:ea typeface="Times" pitchFamily="0" charset="0"/>
                <a:cs typeface="Times" pitchFamily="0" charset="0"/>
              </a:rPr>
              <a:t>)</a:t>
            </a:r>
            <a:endParaRPr sz="19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2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2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2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5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2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2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2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2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2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2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kxM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235"/>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t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2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2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23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8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g8AABoTAABKGgAAZhcAABAAAAAmAAAACAAAAP//////////"/>
              </a:ext>
            </a:extLst>
          </p:cNvSpPr>
          <p:nvPr/>
        </p:nvSpPr>
        <p:spPr>
          <a:xfrm>
            <a:off x="2457450" y="3105150"/>
            <a:ext cx="1816100" cy="698500"/>
          </a:xfrm>
          <a:prstGeom prst="rect">
            <a:avLst/>
          </a:prstGeom>
          <a:noFill/>
          <a:ln w="25400" cap="flat" cmpd="sng" algn="ctr">
            <a:solidFill>
              <a:srgbClr val="FF9300"/>
            </a:solidFill>
            <a:prstDash val="solid"/>
            <a:headEnd type="none"/>
            <a:tailEnd type="none"/>
          </a:ln>
          <a:effectLst>
            <a:outerShdw blurRad="127000" dist="51187"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4" name="Shape 3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JK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7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kF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qY7r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5Mds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7"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8"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8"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5" name="Shape 27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6" name="Shape 27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7" name="Shape 27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A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constrain the mean of the gamma distribution to have a mean of one: </a:t>
            </a:r>
          </a:p>
        </p:txBody>
      </p:sp>
      <p:sp>
        <p:nvSpPr>
          <p:cNvPr id="8" name="Shape 27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Sw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Jdf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mZC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VAAA+PQAAyhcAABAgAAAmAAAACAAAAP//////////"/>
              </a:ext>
            </a:extLst>
          </p:cNvSpPr>
          <p:nvPr/>
        </p:nvSpPr>
        <p:spPr>
          <a:xfrm>
            <a:off x="1003300" y="35433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 operationally, the gamma distribution involves the single shape parameter,    </a:t>
            </a:r>
          </a:p>
        </p:txBody>
      </p:sp>
      <p:sp>
        <p:nvSpPr>
          <p:cNvPr id="3" name="Shape 27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7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7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yAwAABAgAAAmAAAACAAAAP//////////"/>
              </a:ext>
            </a:extLst>
          </p:cNvSpPr>
          <p:nvPr/>
        </p:nvSpPr>
        <p:spPr>
          <a:xfrm>
            <a:off x="1003300" y="1409700"/>
            <a:ext cx="8678545"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'base' substitution model (a member of the GTR family) is extended to </a:t>
            </a:r>
            <a:br/>
            <a:r>
              <a:t>    accommodate ASRV (</a:t>
            </a:r>
            <a:r>
              <a:rPr i="1" cap="none"/>
              <a:t>e.g.</a:t>
            </a:r>
            <a:r>
              <a:t>, </a:t>
            </a:r>
            <a:r>
              <a:rPr sz="1900" cap="none">
                <a:latin typeface="Times" pitchFamily="0" charset="0"/>
                <a:ea typeface="Times" pitchFamily="0" charset="0"/>
                <a:cs typeface="Times" pitchFamily="0" charset="0"/>
              </a:rPr>
              <a:t>HKY+G</a:t>
            </a:r>
            <a:r>
              <a:t>)</a:t>
            </a:r>
          </a:p>
        </p:txBody>
      </p:sp>
      <p:sp>
        <p:nvSpPr>
          <p:cNvPr id="6" name="Shape 27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MAADuPQAACA8AABAgAAAmAAAACAAAAP//////////"/>
              </a:ext>
            </a:extLst>
          </p:cNvSpPr>
          <p:nvPr/>
        </p:nvSpPr>
        <p:spPr>
          <a:xfrm>
            <a:off x="1003300" y="2082800"/>
            <a:ext cx="906399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rate of a site is a random variable drawn from a discrete gamma distribution:</a:t>
            </a:r>
          </a:p>
        </p:txBody>
      </p:sp>
      <p:sp>
        <p:nvSpPr>
          <p:cNvPr id="7" name="Shape 27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wSAAA+PQAAChQAABAgAAAmAAAACAAAAP//////////"/>
              </a:ext>
            </a:extLst>
          </p:cNvSpPr>
          <p:nvPr/>
        </p:nvSpPr>
        <p:spPr>
          <a:xfrm>
            <a:off x="1003300" y="29337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mean of the gamma distribution is </a:t>
            </a:r>
          </a:p>
        </p:txBody>
      </p:sp>
      <p:sp>
        <p:nvSpPr>
          <p:cNvPr id="8" name="Shape 27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QOAAA+PQAANhIAABAgAAAmAAAACAAAAP//////////"/>
              </a:ext>
            </a:extLst>
          </p:cNvSpPr>
          <p:nvPr/>
        </p:nvSpPr>
        <p:spPr>
          <a:xfrm>
            <a:off x="1003300" y="24003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gamma distribution has two parameters: the shape parameter,  </a:t>
            </a:r>
            <a:br/>
            <a:r>
              <a:t>and the scale parameter,  </a:t>
            </a:r>
          </a:p>
        </p:txBody>
      </p:sp>
      <p:pic>
        <p:nvPicPr>
          <p:cNvPr id="9"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4sAAB+DwAAly0AADIQAAAQAAAAJgAAAAgAAAD//////////w=="/>
              </a:ext>
            </a:extLst>
          </p:cNvPicPr>
          <p:nvPr/>
        </p:nvPicPr>
        <p:blipFill>
          <a:blip r:embed="rId2"/>
          <a:stretch>
            <a:fillRect/>
          </a:stretch>
        </p:blipFill>
        <p:spPr>
          <a:xfrm>
            <a:off x="7263130" y="2518410"/>
            <a:ext cx="147955" cy="114300"/>
          </a:xfrm>
          <a:prstGeom prst="rect">
            <a:avLst/>
          </a:prstGeom>
          <a:noFill/>
          <a:ln>
            <a:noFill/>
          </a:ln>
          <a:effectLst>
            <a:outerShdw blurRad="63500" dist="63760" dir="2700000">
              <a:srgbClr val="000000">
                <a:alpha val="4000"/>
              </a:srgbClr>
            </a:outerShdw>
          </a:effectLst>
        </p:spPr>
      </p:pic>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wVAACeEAAAqBYAAPgRAAAQAAAAJgAAAAgAAAD//////////w=="/>
              </a:ext>
            </a:extLst>
          </p:cNvPicPr>
          <p:nvPr/>
        </p:nvPicPr>
        <p:blipFill>
          <a:blip r:embed="rId3"/>
          <a:stretch>
            <a:fillRect/>
          </a:stretch>
        </p:blipFill>
        <p:spPr>
          <a:xfrm>
            <a:off x="3543300" y="2701290"/>
            <a:ext cx="139700" cy="219710"/>
          </a:xfrm>
          <a:prstGeom prst="rect">
            <a:avLst/>
          </a:prstGeom>
          <a:noFill/>
          <a:ln>
            <a:noFill/>
          </a:ln>
          <a:effectLst>
            <a:outerShdw blurRad="63500" dist="63760" dir="2700000">
              <a:srgbClr val="000000">
                <a:alpha val="4000"/>
              </a:srgbClr>
            </a:outerShdw>
          </a:effectLst>
        </p:spPr>
      </p:pic>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kdAAAiEgAAtx8AALITAAAQAAAAJgAAAAgAAAD//////////w=="/>
              </a:ext>
            </a:extLst>
          </p:cNvPicPr>
          <p:nvPr/>
        </p:nvPicPr>
        <p:blipFill>
          <a:blip r:embed="rId4"/>
          <a:stretch>
            <a:fillRect/>
          </a:stretch>
        </p:blipFill>
        <p:spPr>
          <a:xfrm>
            <a:off x="4730115" y="2947670"/>
            <a:ext cx="425450" cy="25400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ExAABNFAAA1zQAAKYVAAAQAAAAJgAAAAgAAAD//////////w=="/>
              </a:ext>
            </a:extLst>
          </p:cNvPicPr>
          <p:nvPr/>
        </p:nvPicPr>
        <p:blipFill>
          <a:blip r:embed="rId5"/>
          <a:stretch>
            <a:fillRect/>
          </a:stretch>
        </p:blipFill>
        <p:spPr>
          <a:xfrm>
            <a:off x="7986395" y="3300095"/>
            <a:ext cx="603250" cy="219075"/>
          </a:xfrm>
          <a:prstGeom prst="rect">
            <a:avLst/>
          </a:prstGeom>
          <a:noFill/>
          <a:ln>
            <a:noFill/>
          </a:ln>
          <a:effectLst>
            <a:outerShdw blurRad="63500" dist="63760" dir="2700000">
              <a:srgbClr val="000000">
                <a:alpha val="4000"/>
              </a:srgbClr>
            </a:outerShdw>
          </a:effectLst>
        </p:spPr>
      </p:pic>
      <p:pic>
        <p:nvPicPr>
          <p:cNvPr id="13"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kzAACCFgAAMjQAADYXAAAQAAAAJgAAAAgAAAD//////////w=="/>
              </a:ext>
            </a:extLst>
          </p:cNvPicPr>
          <p:nvPr/>
        </p:nvPicPr>
        <p:blipFill>
          <a:blip r:embed="rId2"/>
          <a:stretch>
            <a:fillRect/>
          </a:stretch>
        </p:blipFill>
        <p:spPr>
          <a:xfrm>
            <a:off x="8336915" y="3658870"/>
            <a:ext cx="147955" cy="114300"/>
          </a:xfrm>
          <a:prstGeom prst="rect">
            <a:avLst/>
          </a:prstGeom>
          <a:noFill/>
          <a:ln>
            <a:noFill/>
          </a:ln>
          <a:effectLst>
            <a:outerShdw blurRad="63500" dist="63760" dir="2700000">
              <a:srgbClr val="000000">
                <a:alpha val="4000"/>
              </a:srgbClr>
            </a:outerShdw>
          </a:effectLst>
        </p:spPr>
      </p:pic>
      <p:sp>
        <p:nvSpPr>
          <p:cNvPr id="14"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AUAAA+PQAAHBYAAAAgAAAmAAAACAAAAP//////////"/>
              </a:ext>
            </a:extLst>
          </p:cNvSpPr>
          <p:nvPr/>
        </p:nvSpPr>
        <p:spPr>
          <a:xfrm>
            <a:off x="1003300" y="3251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7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7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pic>
        <p:nvPicPr>
          <p:cNvPr id="5"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f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2"/>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6" name="Shape 28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t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7" name="Shape 28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8" name="Shape 28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lHyW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3"/>
          <a:srcRect l="0" t="0" r="50000" b="0"/>
          <a:stretch>
            <a:fillRect/>
          </a:stretch>
        </p:blipFill>
        <p:spPr>
          <a:xfrm>
            <a:off x="3952875" y="3569335"/>
            <a:ext cx="2179320" cy="2722245"/>
          </a:xfrm>
          <a:prstGeom prst="rect">
            <a:avLst/>
          </a:prstGeom>
          <a:noFill/>
          <a:ln>
            <a:noFill/>
          </a:ln>
          <a:effectLst/>
        </p:spPr>
      </p:pic>
      <p:pic>
        <p:nvPicPr>
          <p:cNvPr id="10"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4"/>
          <a:stretch>
            <a:fillRect/>
          </a:stretch>
        </p:blipFill>
        <p:spPr>
          <a:xfrm>
            <a:off x="3916045" y="6273800"/>
            <a:ext cx="2197100" cy="414020"/>
          </a:xfrm>
          <a:prstGeom prst="rect">
            <a:avLst/>
          </a:prstGeom>
          <a:noFill/>
          <a:ln>
            <a:noFill/>
          </a:ln>
          <a:effectLst/>
        </p:spPr>
      </p:pic>
      <p:sp>
        <p:nvSpPr>
          <p:cNvPr id="11" name="Shape 280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A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8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8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28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5" name="Shape 28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Ky/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8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1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Y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NER2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hgAAPwVAABeGAAAtCYAABAAAAAmAAAACAAAAP//////////"/>
              </a:ext>
            </a:extLst>
          </p:cNvSpPr>
          <p:nvPr/>
        </p:nvSpPr>
        <p:spPr>
          <a:xfrm flipV="1">
            <a:off x="3961130" y="3573780"/>
            <a:ext cx="0" cy="2717800"/>
          </a:xfrm>
          <a:prstGeom prst="line">
            <a:avLst/>
          </a:prstGeom>
          <a:noFill/>
          <a:ln w="1524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CIEwAAAAAAAAAAAABkAAAAZAAAAAAAAAAjAAAABAAAAGQAAAAXAAAAFAAAAAAAAAAAAAAA/38AAP9/AAAAAAAACQAAAAQAAAAISeX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YAAD1FQAAuSUAALQmAAAQAAAAJgAAAAgAAAD//////////w=="/>
              </a:ext>
            </a:extLst>
          </p:cNvPicPr>
          <p:nvPr/>
        </p:nvPicPr>
        <p:blipFill>
          <a:blip r:embed="rId2"/>
          <a:srcRect l="0" t="0" r="50000" b="0"/>
          <a:stretch>
            <a:fillRect/>
          </a:stretch>
        </p:blipFill>
        <p:spPr>
          <a:xfrm>
            <a:off x="3952875" y="3569335"/>
            <a:ext cx="2179320" cy="2722245"/>
          </a:xfrm>
          <a:prstGeom prst="rect">
            <a:avLst/>
          </a:prstGeom>
          <a:noFill/>
          <a:ln>
            <a:noFill/>
          </a:ln>
          <a:effectLst/>
        </p:spPr>
      </p:pic>
      <p:pic>
        <p:nvPicPr>
          <p:cNvPr id="9"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rsPF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281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81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Hi4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GFQ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XyAAALEVAAAQAAAAJgAAAAgAAAD//////////w=="/>
              </a:ext>
            </a:extLst>
          </p:cNvPicPr>
          <p:nvPr/>
        </p:nvPicPr>
        <p:blipFill>
          <a:blip r:embed="rId4"/>
          <a:srcRect l="0" t="0" r="53820" b="0"/>
          <a:stretch>
            <a:fillRect/>
          </a:stretch>
        </p:blipFill>
        <p:spPr>
          <a:xfrm>
            <a:off x="4664710" y="3297555"/>
            <a:ext cx="597535" cy="228600"/>
          </a:xfrm>
          <a:prstGeom prst="rect">
            <a:avLst/>
          </a:prstGeom>
          <a:noFill/>
          <a:ln>
            <a:noFill/>
          </a:ln>
          <a:effectLst/>
        </p:spPr>
      </p:pic>
      <p:grpSp>
        <p:nvGrpSpPr>
          <p:cNvPr id="13" name="Group 282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BsDAAADz8AAGoOAAAQAAAAJgAAAAgAAAD/////AAAAAA=="/>
              </a:ext>
            </a:extLst>
          </p:cNvGrpSpPr>
          <p:nvPr/>
        </p:nvGrpSpPr>
        <p:grpSpPr>
          <a:xfrm>
            <a:off x="1003300" y="2019300"/>
            <a:ext cx="9247505" cy="323850"/>
            <a:chOff x="1003300" y="2019300"/>
            <a:chExt cx="9247505" cy="323850"/>
          </a:xfrm>
        </p:grpSpPr>
        <p:sp>
          <p:nvSpPr>
            <p:cNvPr id="15" name="Shape 28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9VRZ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wMAAAPPwAAag4AAAAgAAAmAAAACAAAAP//////////"/>
                </a:ext>
              </a:extLst>
            </p:cNvSpPr>
            <p:nvPr/>
          </p:nvSpPr>
          <p:spPr>
            <a:xfrm>
              <a:off x="1003300" y="20193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shape of the distribution is defined by</a:t>
              </a:r>
            </a:p>
          </p:txBody>
        </p:sp>
        <p:pic>
          <p:nvPicPr>
            <p:cNvPr id="1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IfAAAlDQAA6x8AANkNAAAAAAAAJgAAAAgAAAD//////////w=="/>
                </a:ext>
              </a:extLst>
            </p:cNvPicPr>
            <p:nvPr/>
          </p:nvPicPr>
          <p:blipFill>
            <a:blip r:embed="rId5"/>
            <a:stretch>
              <a:fillRect/>
            </a:stretch>
          </p:blipFill>
          <p:spPr>
            <a:xfrm>
              <a:off x="5040630" y="2136775"/>
              <a:ext cx="147955" cy="114300"/>
            </a:xfrm>
            <a:prstGeom prst="rect">
              <a:avLst/>
            </a:prstGeom>
            <a:noFill/>
            <a:ln>
              <a:noFill/>
            </a:ln>
            <a:effectLst>
              <a:outerShdw blurRad="63500" dist="63760" dir="2700000">
                <a:srgbClr val="000000">
                  <a:alpha val="4000"/>
                </a:srgbClr>
              </a:outerShdw>
            </a:effectLst>
          </p:spPr>
        </p:pic>
      </p:grpSp>
      <p:pic>
        <p:nvPicPr>
          <p:cNvPr id="16"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EvAAABCwAARzMAAFoMAAAQAAAAJgAAAAgAAAD//////////w=="/>
              </a:ext>
            </a:extLst>
          </p:cNvPicPr>
          <p:nvPr/>
        </p:nvPicPr>
        <p:blipFill>
          <a:blip r:embed="rId6"/>
          <a:stretch>
            <a:fillRect/>
          </a:stretch>
        </p:blipFill>
        <p:spPr>
          <a:xfrm>
            <a:off x="7732395" y="1788795"/>
            <a:ext cx="603250" cy="219075"/>
          </a:xfrm>
          <a:prstGeom prst="rect">
            <a:avLst/>
          </a:prstGeom>
          <a:noFill/>
          <a:ln>
            <a:noFill/>
          </a:ln>
          <a:effectLst>
            <a:outerShdw blurRad="63500" dist="63760" dir="2700000">
              <a:srgbClr val="000000">
                <a:alpha val="4000"/>
              </a:srgbClr>
            </a:outerShdw>
          </a:effectLst>
        </p:spPr>
      </p:pic>
      <p:sp>
        <p:nvSpPr>
          <p:cNvPr id="17"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vAwAAAAgAAAmAAAACAAAAP//////////"/>
              </a:ext>
            </a:extLst>
          </p:cNvSpPr>
          <p:nvPr/>
        </p:nvSpPr>
        <p:spPr>
          <a:xfrm>
            <a:off x="1003300" y="17272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indent="0" algn="l" defTabSz="457200">
              <a:lnSpc>
                <a:spcPts val="1900"/>
              </a:lnSpc>
              <a:spcBef>
                <a:spcPts val="400"/>
              </a:spcBef>
              <a:buNone/>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pPr>
            <a:r>
              <a:t>We constrain the mean of the gamma distribution to have a mean of one: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8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uq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8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8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7" name="Shape 28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BD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X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9" name="Shape 28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IC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XAACjJgAAHyYAANUoAAAQAAAAJgAAAAgAAAD//////////w=="/>
              </a:ext>
            </a:extLst>
          </p:cNvPicPr>
          <p:nvPr/>
        </p:nvPicPr>
        <p:blipFill>
          <a:blip r:embed="rId3"/>
          <a:stretch>
            <a:fillRect/>
          </a:stretch>
        </p:blipFill>
        <p:spPr>
          <a:xfrm>
            <a:off x="3896360" y="6280785"/>
            <a:ext cx="2300605" cy="356870"/>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lGJ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4"/>
          <a:stretch>
            <a:fillRect/>
          </a:stretch>
        </p:blipFill>
        <p:spPr>
          <a:xfrm>
            <a:off x="4664710" y="3297555"/>
            <a:ext cx="1294765" cy="228600"/>
          </a:xfrm>
          <a:prstGeom prst="rect">
            <a:avLst/>
          </a:prstGeom>
          <a:noFill/>
          <a:ln>
            <a:noFill/>
          </a:ln>
          <a:effectLst/>
        </p:spPr>
      </p:pic>
      <p:sp>
        <p:nvSpPr>
          <p:cNvPr id="13" name="Shape 28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xc5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28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4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6/i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4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l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5hgAADonAADmGAAAlyoAABAAAAAmAAAACAAAAP//////////"/>
              </a:ext>
            </a:extLst>
          </p:cNvSpPr>
          <p:nvPr/>
        </p:nvSpPr>
        <p:spPr>
          <a:xfrm flipV="1">
            <a:off x="404749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DsrAACJIAAAFC0AABAgAAAmAAAACAAAAP//////////"/>
              </a:ext>
            </a:extLst>
          </p:cNvSpPr>
          <p:nvPr/>
        </p:nvSpPr>
        <p:spPr>
          <a:xfrm>
            <a:off x="28194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1</a:t>
            </a:r>
            <a:r>
              <a:rPr cap="none" baseline="30000">
                <a:solidFill>
                  <a:srgbClr val="424242"/>
                </a:solidFill>
              </a:rPr>
              <a:t>st</a:t>
            </a:r>
            <a:r>
              <a:rPr cap="none">
                <a:solidFill>
                  <a:srgbClr val="424242"/>
                </a:solidFill>
              </a:rPr>
              <a:t> bin</a:t>
            </a:r>
            <a:endParaRPr cap="none">
              <a:solidFill>
                <a:srgbClr val="424242"/>
              </a:solidFill>
            </a:endParaRPr>
          </a:p>
        </p:txBody>
      </p:sp>
      <p:sp>
        <p:nvSpPr>
          <p:cNvPr id="9" name="Shape 28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fBgAAE8YAABQGQAAryYAABAAAAAmAAAACAAAAP//////////"/>
              </a:ext>
            </a:extLst>
          </p:cNvSpPr>
          <p:nvPr/>
        </p:nvSpPr>
        <p:spPr>
          <a:xfrm>
            <a:off x="3980180" y="3951605"/>
            <a:ext cx="134620" cy="23368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5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5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5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QI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BA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hwT2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05O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NI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sp>
        <p:nvSpPr>
          <p:cNvPr id="11" name="Shape 3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zO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Q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D0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BoAADonAAAIGgAAlyoAABAAAAAmAAAACAAAAP//////////"/>
              </a:ext>
            </a:extLst>
          </p:cNvSpPr>
          <p:nvPr/>
        </p:nvSpPr>
        <p:spPr>
          <a:xfrm flipV="1">
            <a:off x="42316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BIAADsrAAChIQAAFC0AABAgAAAmAAAACAAAAP//////////"/>
              </a:ext>
            </a:extLst>
          </p:cNvSpPr>
          <p:nvPr/>
        </p:nvSpPr>
        <p:spPr>
          <a:xfrm>
            <a:off x="29972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2</a:t>
            </a:r>
            <a:r>
              <a:rPr cap="none" baseline="30000">
                <a:solidFill>
                  <a:srgbClr val="424242"/>
                </a:solidFill>
              </a:rPr>
              <a:t>nd</a:t>
            </a:r>
            <a:r>
              <a:rPr cap="none">
                <a:solidFill>
                  <a:srgbClr val="424242"/>
                </a:solidFill>
              </a:rPr>
              <a:t> bin</a:t>
            </a:r>
            <a:endParaRPr cap="none">
              <a:solidFill>
                <a:srgbClr val="424242"/>
              </a:solidFill>
            </a:endParaRPr>
          </a:p>
        </p:txBody>
      </p:sp>
      <p:sp>
        <p:nvSpPr>
          <p:cNvPr id="9" name="Shape 286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ZhkAAF8cAACqGgAAmyYAABAAAAAmAAAACAAAAP//////////"/>
              </a:ext>
            </a:extLst>
          </p:cNvSpPr>
          <p:nvPr/>
        </p:nvSpPr>
        <p:spPr>
          <a:xfrm>
            <a:off x="4128770" y="4612005"/>
            <a:ext cx="205740" cy="166370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D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6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kon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7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8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U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wBsAADonAADAGwAAlyoAABAAAAAmAAAACAAAAP//////////"/>
              </a:ext>
            </a:extLst>
          </p:cNvSpPr>
          <p:nvPr/>
        </p:nvSpPr>
        <p:spPr>
          <a:xfrm flipV="1">
            <a:off x="4511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uZ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BQAADsrAABZIwAAFC0AABAgAAAmAAAACAAAAP//////////"/>
              </a:ext>
            </a:extLst>
          </p:cNvSpPr>
          <p:nvPr/>
        </p:nvSpPr>
        <p:spPr>
          <a:xfrm>
            <a:off x="3276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3</a:t>
            </a:r>
            <a:r>
              <a:rPr cap="none" baseline="30000">
                <a:solidFill>
                  <a:srgbClr val="424242"/>
                </a:solidFill>
              </a:rPr>
              <a:t>rd</a:t>
            </a:r>
            <a:r>
              <a:rPr cap="none">
                <a:solidFill>
                  <a:srgbClr val="424242"/>
                </a:solidFill>
              </a:rPr>
              <a:t> bin</a:t>
            </a:r>
            <a:endParaRPr cap="none">
              <a:solidFill>
                <a:srgbClr val="424242"/>
              </a:solidFill>
            </a:endParaRPr>
          </a:p>
        </p:txBody>
      </p:sp>
      <p:sp>
        <p:nvSpPr>
          <p:cNvPr id="9" name="Shape 288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pRoAAKIgAADcHAAAmyYAABAAAAAmAAAACAAAAP//////////"/>
              </a:ext>
            </a:extLst>
          </p:cNvSpPr>
          <p:nvPr/>
        </p:nvSpPr>
        <p:spPr>
          <a:xfrm>
            <a:off x="4331335" y="5304790"/>
            <a:ext cx="360045" cy="970915"/>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8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88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8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k5O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8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8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8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My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8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hB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8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iuqg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8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3tL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8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586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8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8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OCEAADonAAA4IQAAlyoAABAAAAAmAAAACAAAAP//////////"/>
              </a:ext>
            </a:extLst>
          </p:cNvSpPr>
          <p:nvPr/>
        </p:nvSpPr>
        <p:spPr>
          <a:xfrm flipV="1">
            <a:off x="54000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8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BkAADsrAADRKAAAFC0AABAgAAAmAAAACAAAAP//////////"/>
              </a:ext>
            </a:extLst>
          </p:cNvSpPr>
          <p:nvPr/>
        </p:nvSpPr>
        <p:spPr>
          <a:xfrm>
            <a:off x="4165600" y="7027545"/>
            <a:ext cx="2469515" cy="3003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latin typeface="Arial" pitchFamily="1" charset="0"/>
                <a:ea typeface="Arial" pitchFamily="1" charset="0"/>
                <a:cs typeface="Arial" pitchFamily="1" charset="0"/>
              </a:defRPr>
            </a:pPr>
            <a:r>
              <a:rPr cap="none">
                <a:solidFill>
                  <a:srgbClr val="424242"/>
                </a:solidFill>
                <a:latin typeface="Times New Roman" pitchFamily="1" charset="0"/>
                <a:ea typeface="Times New Roman" pitchFamily="1" charset="0"/>
                <a:cs typeface="Times New Roman" pitchFamily="1" charset="0"/>
              </a:rPr>
              <a:t>4</a:t>
            </a:r>
            <a:r>
              <a:rPr cap="none" baseline="30000">
                <a:solidFill>
                  <a:srgbClr val="424242"/>
                </a:solidFill>
              </a:rPr>
              <a:t>th</a:t>
            </a:r>
            <a:r>
              <a:rPr cap="none">
                <a:solidFill>
                  <a:srgbClr val="424242"/>
                </a:solidFill>
              </a:rPr>
              <a:t> bin</a:t>
            </a:r>
            <a:endParaRPr cap="none">
              <a:solidFill>
                <a:srgbClr val="424242"/>
              </a:solidFill>
            </a:endParaRPr>
          </a:p>
        </p:txBody>
      </p:sp>
      <p:sp>
        <p:nvSpPr>
          <p:cNvPr id="9" name="Shape 289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Dx0AAAsmAABiJQAAmyYAABAAAAAmAAAACAAAAP//////////"/>
              </a:ext>
            </a:extLst>
          </p:cNvSpPr>
          <p:nvPr/>
        </p:nvSpPr>
        <p:spPr>
          <a:xfrm>
            <a:off x="4723765" y="6184265"/>
            <a:ext cx="1353185" cy="91440"/>
          </a:xfrm>
          <a:prstGeom prst="rect">
            <a:avLst/>
          </a:prstGeom>
          <a:noFill/>
          <a:ln w="25400" cap="flat" cmpd="sng" algn="ctr">
            <a:solidFill>
              <a:srgbClr val="FF9300"/>
            </a:solidFill>
            <a:prstDash val="solid"/>
            <a:headEnd type="none"/>
            <a:tailEnd type="none"/>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0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MH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1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8BgAADonAADwGAAAlyoAABAAAAAmAAAACAAAAP//////////"/>
              </a:ext>
            </a:extLst>
          </p:cNvSpPr>
          <p:nvPr/>
        </p:nvSpPr>
        <p:spPr>
          <a:xfrm flipV="1">
            <a:off x="40538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1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BEAAIoqAACJIAAAxS0AABAgAAAmAAAACAAAAP//////////"/>
              </a:ext>
            </a:extLst>
          </p:cNvSpPr>
          <p:nvPr/>
        </p:nvSpPr>
        <p:spPr>
          <a:xfrm>
            <a:off x="28194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1</a:t>
            </a:r>
            <a:endParaRPr cap="none" baseline="-4000">
              <a:latin typeface="Times New Roman" pitchFamily="1" charset="0"/>
              <a:ea typeface="Times New Roman" pitchFamily="1" charset="0"/>
              <a:cs typeface="Times New Roman" pitchFamily="1" charset="0"/>
            </a:endParaRPr>
          </a:p>
        </p:txBody>
      </p:sp>
      <p:sp>
        <p:nvSpPr>
          <p:cNvPr id="9" name="Shape 29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0" name="Shape 29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1" name="Shape 291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1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3" name="Shape 29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29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6" name="Shape 29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QIE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2F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3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O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kAADonAAD0GQAAlyoAABAAAAAmAAAACAAAAP//////////"/>
              </a:ext>
            </a:extLst>
          </p:cNvSpPr>
          <p:nvPr/>
        </p:nvSpPr>
        <p:spPr>
          <a:xfrm flipV="1">
            <a:off x="42189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0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BIAAIoqAACNIQAAxS0AABAgAAAmAAAACAAAAP//////////"/>
              </a:ext>
            </a:extLst>
          </p:cNvSpPr>
          <p:nvPr/>
        </p:nvSpPr>
        <p:spPr>
          <a:xfrm>
            <a:off x="29845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2</a:t>
            </a:r>
            <a:endParaRPr sz="1600" cap="none" baseline="-4000">
              <a:latin typeface="Times New Roman" pitchFamily="1" charset="0"/>
              <a:ea typeface="Times New Roman" pitchFamily="1" charset="0"/>
              <a:cs typeface="Times New Roman" pitchFamily="1" charset="0"/>
            </a:endParaRPr>
          </a:p>
        </p:txBody>
      </p:sp>
      <p:sp>
        <p:nvSpPr>
          <p:cNvPr id="9" name="Shape 293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g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Y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3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o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JdQ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VAJ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CrC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T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o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4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o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BsAADonAADoGwAAlyoAABAAAAAmAAAACAAAAP//////////"/>
              </a:ext>
            </a:extLst>
          </p:cNvSpPr>
          <p:nvPr/>
        </p:nvSpPr>
        <p:spPr>
          <a:xfrm flipV="1">
            <a:off x="45364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29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BQAAIoqAACBIwAAxS0AABAgAAAmAAAACAAAAP//////////"/>
              </a:ext>
            </a:extLst>
          </p:cNvSpPr>
          <p:nvPr/>
        </p:nvSpPr>
        <p:spPr>
          <a:xfrm>
            <a:off x="33020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sz="1600" cap="none" baseline="-4000">
                <a:latin typeface="Times New Roman" pitchFamily="1" charset="0"/>
                <a:ea typeface="Times New Roman" pitchFamily="1" charset="0"/>
                <a:cs typeface="Times New Roman" pitchFamily="1" charset="0"/>
              </a:rPr>
              <a:t>3</a:t>
            </a:r>
            <a:endParaRPr sz="1600" cap="none" baseline="-4000">
              <a:latin typeface="Times New Roman" pitchFamily="1" charset="0"/>
              <a:ea typeface="Times New Roman" pitchFamily="1" charset="0"/>
              <a:cs typeface="Times New Roman" pitchFamily="1" charset="0"/>
            </a:endParaRPr>
          </a:p>
        </p:txBody>
      </p:sp>
      <p:sp>
        <p:nvSpPr>
          <p:cNvPr id="9" name="Shape 295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295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295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29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19E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4" name="Shape 29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JALc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5" name="Shape 29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DaKY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6" name="Shape 29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7" name="Shape 29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3" name="Shape 29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Vdf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4" name="Shape 29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3bu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sp>
        <p:nvSpPr>
          <p:cNvPr id="5" name="Shape 29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69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6" name="Shape 29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yL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7" name="Shape 29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29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CAAADonAACEIAAAlyoAABAAAAAmAAAACAAAAP//////////"/>
              </a:ext>
            </a:extLst>
          </p:cNvSpPr>
          <p:nvPr/>
        </p:nvSpPr>
        <p:spPr>
          <a:xfrm flipV="1">
            <a:off x="5285740" y="6376670"/>
            <a:ext cx="0" cy="54673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gAAIoqAAAdKAAAxS0AABAgAAAmAAAACAAAAP//////////"/>
              </a:ext>
            </a:extLst>
          </p:cNvSpPr>
          <p:nvPr/>
        </p:nvSpPr>
        <p:spPr>
          <a:xfrm>
            <a:off x="4051300" y="6915150"/>
            <a:ext cx="2469515" cy="52514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900"/>
              </a:lnSpc>
              <a:tabLst>
                <a:tab pos="838200" algn="l"/>
              </a:tabLst>
              <a:defRPr sz="1400" cap="none">
                <a:latin typeface="Arial" pitchFamily="1" charset="0"/>
                <a:ea typeface="Arial" pitchFamily="1" charset="0"/>
                <a:cs typeface="Arial" pitchFamily="1" charset="0"/>
              </a:defRPr>
            </a:pPr>
            <a:r>
              <a:rPr cap="none">
                <a:solidFill>
                  <a:srgbClr val="424242"/>
                </a:solidFill>
              </a:rPr>
              <a:t> relative-rate </a:t>
            </a:r>
            <a:br/>
            <a:r>
              <a:rPr cap="none">
                <a:solidFill>
                  <a:srgbClr val="424242"/>
                </a:solidFill>
              </a:rPr>
              <a:t>multiplier </a:t>
            </a:r>
            <a:r>
              <a:rPr sz="1600" i="1" cap="none">
                <a:latin typeface="Times New Roman" pitchFamily="1" charset="0"/>
                <a:ea typeface="Times New Roman" pitchFamily="1" charset="0"/>
                <a:cs typeface="Times New Roman" pitchFamily="1" charset="0"/>
              </a:rPr>
              <a:t>r</a:t>
            </a:r>
            <a:r>
              <a:rPr cap="none" baseline="-4000">
                <a:latin typeface="Times New Roman" pitchFamily="1" charset="0"/>
                <a:ea typeface="Times New Roman" pitchFamily="1" charset="0"/>
                <a:cs typeface="Times New Roman" pitchFamily="1" charset="0"/>
              </a:rPr>
              <a:t>4</a:t>
            </a:r>
            <a:endParaRPr cap="none" baseline="-4000">
              <a:latin typeface="Times New Roman" pitchFamily="1" charset="0"/>
              <a:ea typeface="Times New Roman" pitchFamily="1" charset="0"/>
              <a:cs typeface="Times New Roman" pitchFamily="1" charset="0"/>
            </a:endParaRPr>
          </a:p>
        </p:txBody>
      </p:sp>
      <p:sp>
        <p:nvSpPr>
          <p:cNvPr id="10" name="Shape 296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29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29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5r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29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UHR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5" name="Shape 29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OAAA+PQAACBEAABAgAAAmAAAACAAAAP//////////"/>
              </a:ext>
            </a:extLst>
          </p:cNvSpPr>
          <p:nvPr/>
        </p:nvSpPr>
        <p:spPr>
          <a:xfrm>
            <a:off x="1003300" y="23749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6" name="Shape 29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P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ANAAAPPwAAHg8AABAgAAAmAAAACAAAAP//////////"/>
              </a:ext>
            </a:extLst>
          </p:cNvSpPr>
          <p:nvPr/>
        </p:nvSpPr>
        <p:spPr>
          <a:xfrm>
            <a:off x="1003300" y="2133600"/>
            <a:ext cx="924750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bins are defined such that each encompasses an equal area of of the gamma probability density </a:t>
            </a:r>
          </a:p>
        </p:txBody>
      </p:sp>
      <p:sp>
        <p:nvSpPr>
          <p:cNvPr id="17" name="Shape 29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A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297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ABjY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29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8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29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2Fv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29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O0uu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29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QI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29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EC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29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Ag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2990"/>
          <p:cNvGrpSpPr>
            <a:extLst>
              <a:ext uri="smNativeData">
                <pr:smNativeData xmlns:pr="smNativeData" xmlns="smNativeData" val="SMDATA_6_4KjWYhMAAAAlAAAAAQAAAA8BAAAAkAAAAEgAAACQAAAASAAAAAAAAAAAAAAAAAAAABcAAAAUAAAAAAAAAAAAAAD/fwAA/38AAAAAAAAJAAAABAAAACsFfR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29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XEB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EQ8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GsFAADlHwAAAAAAAAAAAABkAAAAZAAAAAAAAAAjAAAABAAAAGQAAAAXAAAAFAAAAAAAAAAAAAAA/38AAP9/AAAAAAAACQAAAAQAAABexOL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oYAABVFQAALicAAMMmAAAQAAAAJgAAAAgAAAD//////////w=="/>
              </a:ext>
            </a:extLst>
          </p:cNvPicPr>
          <p:nvPr/>
        </p:nvPicPr>
        <p:blipFill>
          <a:blip r:embed="rId2"/>
          <a:srcRect l="0" t="13870" r="81650" b="0"/>
          <a:stretch>
            <a:fillRect/>
          </a:stretch>
        </p:blipFill>
        <p:spPr>
          <a:xfrm>
            <a:off x="3968750" y="3467735"/>
            <a:ext cx="2400300" cy="2833370"/>
          </a:xfrm>
          <a:prstGeom prst="rect">
            <a:avLst/>
          </a:prstGeom>
          <a:noFill/>
          <a:ln>
            <a:noFill/>
          </a:ln>
          <a:effectLst/>
        </p:spPr>
      </p:pic>
      <p:sp>
        <p:nvSpPr>
          <p:cNvPr id="3" name="Shape 29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29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xE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29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Vp4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29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s3C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o5c1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QFAAA1yUAALgVAAAQAAAAJgAAAAgAAAD//////////w=="/>
              </a:ext>
            </a:extLst>
          </p:cNvPicPr>
          <p:nvPr/>
        </p:nvPicPr>
        <p:blipFill>
          <a:blip r:embed="rId4"/>
          <a:stretch>
            <a:fillRect/>
          </a:stretch>
        </p:blipFill>
        <p:spPr>
          <a:xfrm>
            <a:off x="4664710" y="3302000"/>
            <a:ext cx="1486535" cy="228600"/>
          </a:xfrm>
          <a:prstGeom prst="rect">
            <a:avLst/>
          </a:prstGeom>
          <a:noFill/>
          <a:ln>
            <a:noFill/>
          </a:ln>
          <a:effectLst/>
        </p:spPr>
      </p:pic>
      <p:sp>
        <p:nvSpPr>
          <p:cNvPr id="9" name="Shape 299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Zfxx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00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CBA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1" name="Shape 30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30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J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13" name="Shape 30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AA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0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r9lo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yLF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yE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gamma_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BADAAAAAAAAFwQ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4XAADFFQAAnSYAAOQoAAAQAAAAJgAAAAgAAAD//////////w=="/>
              </a:ext>
            </a:extLst>
          </p:cNvPicPr>
          <p:nvPr/>
        </p:nvPicPr>
        <p:blipFill>
          <a:blip r:embed="rId2"/>
          <a:srcRect l="0" t="7840" r="0" b="10470"/>
          <a:stretch>
            <a:fillRect/>
          </a:stretch>
        </p:blipFill>
        <p:spPr>
          <a:xfrm>
            <a:off x="3829050" y="3538855"/>
            <a:ext cx="2447925" cy="3108325"/>
          </a:xfrm>
          <a:prstGeom prst="rect">
            <a:avLst/>
          </a:prstGeom>
          <a:noFill/>
          <a:ln>
            <a:noFill/>
          </a:ln>
          <a:effectLst/>
        </p:spPr>
      </p:pic>
      <p:sp>
        <p:nvSpPr>
          <p:cNvPr id="5" name="Shape 301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1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30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k9Ij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8" name="Shape 301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2b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1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ta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IcAABJFAAAqSQAALEVAAAQAAAAJgAAAAgAAAD//////////w=="/>
              </a:ext>
            </a:extLst>
          </p:cNvPicPr>
          <p:nvPr/>
        </p:nvPicPr>
        <p:blipFill>
          <a:blip r:embed="rId3"/>
          <a:stretch>
            <a:fillRect/>
          </a:stretch>
        </p:blipFill>
        <p:spPr>
          <a:xfrm>
            <a:off x="4664710" y="3297555"/>
            <a:ext cx="1294765" cy="228600"/>
          </a:xfrm>
          <a:prstGeom prst="rect">
            <a:avLst/>
          </a:prstGeom>
          <a:noFill/>
          <a:ln>
            <a:noFill/>
          </a:ln>
          <a:effectLst/>
        </p:spPr>
      </p:pic>
      <p:sp>
        <p:nvSpPr>
          <p:cNvPr id="11" name="Shape 30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2" name="Shape 30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3" name="Group 3022"/>
          <p:cNvGrpSpPr>
            <a:extLst>
              <a:ext uri="smNativeData">
                <pr:smNativeData xmlns:pr="smNativeData" xmlns="smNativeData" val="SMDATA_6_4KjWYhMAAAAlAAAAAQAAAA8BAAAAkAAAAEgAAACQAAAASAAAAAAAAAAAAAAAAAAAABcAAAAUAAAAAAAAAAAAAAD/fwAA/38AAAAAAAAJAAAABAAAAAE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5" name="Shape 30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4"/>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3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TOT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RAw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3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xqj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4Wy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eV0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4"/>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inW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5"/>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X5x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6"/>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3iWO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7"/>
          <a:stretch>
            <a:fillRect/>
          </a:stretch>
        </p:blipFill>
        <p:spPr>
          <a:xfrm>
            <a:off x="5711825" y="3569970"/>
            <a:ext cx="318135" cy="177800"/>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m6eL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8"/>
          <a:stretch>
            <a:fillRect/>
          </a:stretch>
        </p:blipFill>
        <p:spPr>
          <a:xfrm>
            <a:off x="3613785" y="5699125"/>
            <a:ext cx="2334260" cy="481330"/>
          </a:xfrm>
          <a:prstGeom prst="rect">
            <a:avLst/>
          </a:prstGeom>
          <a:noFill/>
          <a:ln>
            <a:noFill/>
          </a:ln>
          <a:effectLst/>
        </p:spPr>
      </p:pic>
      <p:sp>
        <p:nvSpPr>
          <p:cNvPr id="13" name="Shape 4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GKk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A8AABsIAAB/EAAAAAAAAAAAAABkAAAAZAAAAAAAAAAjAAAABAAAAGQAAAAXAAAAFAAAAAAAAAAAAAAA/38AAP9/AAAAAAAACQAAAAQAAAA+CV3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40120" t="20750" r="42230" b="0"/>
          <a:stretch>
            <a:fillRect/>
          </a:stretch>
        </p:blipFill>
        <p:spPr>
          <a:xfrm>
            <a:off x="3958590" y="3693795"/>
            <a:ext cx="2308860" cy="2607310"/>
          </a:xfrm>
          <a:prstGeom prst="rect">
            <a:avLst/>
          </a:prstGeom>
          <a:noFill/>
          <a:ln>
            <a:noFill/>
          </a:ln>
          <a:effectLst/>
        </p:spPr>
      </p:pic>
      <p:sp>
        <p:nvSpPr>
          <p:cNvPr id="3" name="Shape 30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Uc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3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oSQAALgVAAAQAAAAJgAAAAgAAAD//////////w=="/>
              </a:ext>
            </a:extLst>
          </p:cNvPicPr>
          <p:nvPr/>
        </p:nvPicPr>
        <p:blipFill>
          <a:blip r:embed="rId4"/>
          <a:stretch>
            <a:fillRect/>
          </a:stretch>
        </p:blipFill>
        <p:spPr>
          <a:xfrm>
            <a:off x="4659630" y="3302000"/>
            <a:ext cx="1294765" cy="228600"/>
          </a:xfrm>
          <a:prstGeom prst="rect">
            <a:avLst/>
          </a:prstGeom>
          <a:noFill/>
          <a:ln>
            <a:noFill/>
          </a:ln>
          <a:effectLst/>
        </p:spPr>
      </p:pic>
      <p:sp>
        <p:nvSpPr>
          <p:cNvPr id="13" name="Shape 30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Ca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39"/>
          <p:cNvGrpSpPr>
            <a:extLst>
              <a:ext uri="smNativeData">
                <pr:smNativeData xmlns:pr="smNativeData" xmlns="smNativeData" val="SMDATA_6_4KjWYhMAAAAlAAAAAQAAAA8BAAAAkAAAAEgAAACQAAAASAAAAAAAAAAAAAAAAAAAABcAAAAUAAAAAAAAAAAAAAD/fwAA/38AAAAAAAAJAAAABAAAAHYAT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fBcAABsIAACv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60120" t="20750" r="22230" b="0"/>
          <a:stretch>
            <a:fillRect/>
          </a:stretch>
        </p:blipFill>
        <p:spPr>
          <a:xfrm>
            <a:off x="3958590" y="3693795"/>
            <a:ext cx="2308860" cy="2607310"/>
          </a:xfrm>
          <a:prstGeom prst="rect">
            <a:avLst/>
          </a:prstGeom>
          <a:noFill/>
          <a:ln>
            <a:noFill/>
          </a:ln>
          <a:effectLst/>
        </p:spPr>
      </p:pic>
      <p:sp>
        <p:nvSpPr>
          <p:cNvPr id="3" name="Shape 30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q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JXf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6" name="Shape 30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Gun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7"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Ti8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8" name="Shape 30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0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0" name="Shape 30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
        <p:nvSpPr>
          <p:cNvPr id="13" name="Shape 30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14" name="Shape 30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H7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15" name="Group 3056"/>
          <p:cNvGrpSpPr>
            <a:extLst>
              <a:ext uri="smNativeData">
                <pr:smNativeData xmlns:pr="smNativeData" xmlns="smNativeData" val="SMDATA_6_4KjWYhMAAAAlAAAAAQAAAA8BAAAAkAAAAEgAAACQAAAASAAAAAAAAAAAAAAAAAAAABcAAAAUAAAAAAAAAAAAAAD/fwAA/38AAAAAAAAJAAAABAAAALGYmEU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0.5_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VR8AABsIAADVAAAAAAAAAAAAAABkAAAAZAAAAAAAAAAjAAAABAAAAGQAAAAXAAAAFAAAAAAAAAAAAAAA/38AAP9/AAAAAAAACQAAAAQAAAAL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YAAC5FgAAjiYAAMMmAAAQAAAAJgAAAAgAAAD//////////w=="/>
              </a:ext>
            </a:extLst>
          </p:cNvPicPr>
          <p:nvPr/>
        </p:nvPicPr>
        <p:blipFill>
          <a:blip r:embed="rId2"/>
          <a:srcRect l="80210" t="20750" r="2130" b="0"/>
          <a:stretch>
            <a:fillRect/>
          </a:stretch>
        </p:blipFill>
        <p:spPr>
          <a:xfrm>
            <a:off x="3958590" y="3693795"/>
            <a:ext cx="2308860" cy="2607310"/>
          </a:xfrm>
          <a:prstGeom prst="rect">
            <a:avLst/>
          </a:prstGeom>
          <a:noFill/>
          <a:ln>
            <a:noFill/>
          </a:ln>
          <a:effectLst/>
        </p:spPr>
      </p:pic>
      <p:sp>
        <p:nvSpPr>
          <p:cNvPr id="3" name="Shape 30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0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7" name="Shape 30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8" name="Shape 30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T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9"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6fN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sp>
        <p:nvSpPr>
          <p:cNvPr id="10" name="Shape 306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9LHf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0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Mf8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12" name="Shape 306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0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JiYAALgVAAAQAAAAJgAAAAgAAAD//////////w=="/>
              </a:ext>
            </a:extLst>
          </p:cNvPicPr>
          <p:nvPr/>
        </p:nvPicPr>
        <p:blipFill>
          <a:blip r:embed="rId4"/>
          <a:stretch>
            <a:fillRect/>
          </a:stretch>
        </p:blipFill>
        <p:spPr>
          <a:xfrm>
            <a:off x="4659630" y="3302000"/>
            <a:ext cx="1541780" cy="228600"/>
          </a:xfrm>
          <a:prstGeom prst="rect">
            <a:avLst/>
          </a:prstGeom>
          <a:noFill/>
          <a:ln>
            <a:noFill/>
          </a:ln>
          <a:effectLst/>
        </p:spPr>
      </p:pic>
      <p:grpSp>
        <p:nvGrpSpPr>
          <p:cNvPr id="15" name="Group 307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7" name="Shape 30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RBAs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5"/>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6" name="Shape 30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7" name="Shape 30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8" name="Group 3083"/>
          <p:cNvGrpSpPr>
            <a:extLst>
              <a:ext uri="smNativeData">
                <pr:smNativeData xmlns:pr="smNativeData" xmlns="smNativeData" val="SMDATA_6_4KjWYhMAAAAlAAAAAQAAAA8BAAAAkAAAAEgAAACQAAAASAAAAAAAAAAAAAAAAAAAABcAAAAUAAAAAAAAAAAAAAD/fwAA/38AAAAAAAAJAAAABAAAAGi9twM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0" name="Shape 30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Gn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6VIK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Zll8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
        <p:nvSpPr>
          <p:cNvPr id="3" name="Shape 30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0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0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jFAn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7" name="Shape 30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A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8" name="Shape 30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KaWx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9" name="Group 3094"/>
          <p:cNvGrpSpPr>
            <a:extLst>
              <a:ext uri="smNativeData">
                <pr:smNativeData xmlns:pr="smNativeData" xmlns="smNativeData" val="SMDATA_6_4KjWYhMAAAAlAAAAAQAAAA8BAAAAkAAAAEgAAACQAAAASAAAAAAAAAAAAAAAAAAAABcAAAAUAAAAAAAAAAAAAAD/fwAA/38AAAAAAAAJAAAABAAAAP8B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11" name="Shape 30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5I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0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gP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0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3CX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0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IV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ycL/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NcA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f6Sp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gR+i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Co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3" name="Shape 31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kSAAAAEwAAYikAAKAYAAAQAAAAJgAAAAgAAAD//////////w=="/>
              </a:ext>
            </a:extLst>
          </p:cNvPicPr>
          <p:nvPr/>
        </p:nvPicPr>
        <p:blipFill>
          <a:blip r:embed="rId2"/>
          <a:stretch>
            <a:fillRect/>
          </a:stretch>
        </p:blipFill>
        <p:spPr>
          <a:xfrm>
            <a:off x="3053715" y="3088640"/>
            <a:ext cx="3673475" cy="914400"/>
          </a:xfrm>
          <a:prstGeom prst="rect">
            <a:avLst/>
          </a:prstGeom>
          <a:noFill/>
          <a:ln>
            <a:noFill/>
          </a:ln>
          <a:effectLst>
            <a:outerShdw blurRad="63500" dist="63760" dir="2700000">
              <a:srgbClr val="000000">
                <a:alpha val="4000"/>
              </a:srgbClr>
            </a:outerShdw>
          </a:effectLst>
        </p:spPr>
      </p:pic>
      <p:sp>
        <p:nvSpPr>
          <p:cNvPr id="5" name="Shape 31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CPOwAA5AoAABAgAAAmAAAACAAAAP//////////"/>
              </a:ext>
            </a:extLst>
          </p:cNvSpPr>
          <p:nvPr/>
        </p:nvSpPr>
        <p:spPr>
          <a:xfrm>
            <a:off x="1003300" y="1409700"/>
            <a:ext cx="867854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gamma distribution provides a flexible means of accommodating ASRV</a:t>
            </a:r>
          </a:p>
        </p:txBody>
      </p:sp>
      <p:sp>
        <p:nvSpPr>
          <p:cNvPr id="6" name="Shape 31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4LAAAPPwAAeg0AABAgAAAmAAAACAAAAP//////////"/>
              </a:ext>
            </a:extLst>
          </p:cNvSpPr>
          <p:nvPr/>
        </p:nvSpPr>
        <p:spPr>
          <a:xfrm>
            <a:off x="1003300" y="17970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grpSp>
        <p:nvGrpSpPr>
          <p:cNvPr id="7" name="Group 3115"/>
          <p:cNvGrpSpPr>
            <a:extLst>
              <a:ext uri="smNativeData">
                <pr:smNativeData xmlns:pr="smNativeData" xmlns="smNativeData" val="SMDATA_6_4KjWYhMAAAAlAAAAAQAAAA8BAAAAkAAAAEgAAACQAAAASAAAAAAAAAAAAAAAAAAAABcAAAAUAAAAAAAAAAAAAAD/fwAA/38AAAAAAAAJAAAABAAAAE395F0fAAAAVAAAAAAAAAAAAAAAAAAAAAAAAAAAAAAAAAAAAAAAAAAAAAAAAAAAAAAAAAAAAAAAAAAAAAAAAAAAAAAAAAAAAAAAAAAAAAAAAAAAAAAAAAAAAAAAAAAAACEAAAAYAAAAFAAAACwGAACkDQAADz8AANwPAAAQAAAAJgAAAAgAAAD/////AAAAAA=="/>
              </a:ext>
            </a:extLst>
          </p:cNvGrpSpPr>
          <p:nvPr/>
        </p:nvGrpSpPr>
        <p:grpSpPr>
          <a:xfrm>
            <a:off x="1003300" y="2217420"/>
            <a:ext cx="9247505" cy="360680"/>
            <a:chOff x="1003300" y="2217420"/>
            <a:chExt cx="9247505" cy="360680"/>
          </a:xfrm>
        </p:grpSpPr>
        <p:sp>
          <p:nvSpPr>
            <p:cNvPr id="9" name="Shape 31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QNAAAPPwAA3A8AAAAgAAAmAAAACAAAAP//////////"/>
                </a:ext>
              </a:extLst>
            </p:cNvSpPr>
            <p:nvPr/>
          </p:nvSpPr>
          <p:spPr>
            <a:xfrm>
              <a:off x="1003300" y="2217420"/>
              <a:ext cx="924750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degree of ASRV is inversely related to the value of the shape parameter, </a:t>
              </a:r>
            </a:p>
          </p:txBody>
        </p:sp>
        <p:pic>
          <p:nvPicPr>
            <p:cNvPr id="8"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gef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2AABwDgAArzcAADgPAAAAAAAAJgAAAAgAAAD//////////w=="/>
                </a:ext>
              </a:extLst>
            </p:cNvPicPr>
            <p:nvPr/>
          </p:nvPicPr>
          <p:blipFill>
            <a:blip r:embed="rId3"/>
            <a:stretch>
              <a:fillRect/>
            </a:stretch>
          </p:blipFill>
          <p:spPr>
            <a:xfrm>
              <a:off x="8887460" y="2346960"/>
              <a:ext cx="164465" cy="127000"/>
            </a:xfrm>
            <a:prstGeom prst="rect">
              <a:avLst/>
            </a:prstGeom>
            <a:noFill/>
            <a:ln>
              <a:noFill/>
            </a:ln>
            <a:effectLst>
              <a:outerShdw blurRad="63500" dist="63760" dir="2700000">
                <a:srgbClr val="000000">
                  <a:alpha val="4000"/>
                </a:srgbClr>
              </a:outerShdw>
            </a:effectLst>
          </p:spPr>
        </p:pic>
      </p:grpSp>
      <p:sp>
        <p:nvSpPr>
          <p:cNvPr id="10" name="Shape 31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ZAADuPQAAlBsAABAgAAAmAAAACAAAAP//////////"/>
              </a:ext>
            </a:extLst>
          </p:cNvSpPr>
          <p:nvPr/>
        </p:nvSpPr>
        <p:spPr>
          <a:xfrm>
            <a:off x="1003300" y="4089400"/>
            <a:ext cx="906399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Therefore, the pruning algorithm is iterated </a:t>
            </a:r>
            <a:r>
              <a:rPr sz="1900" i="1" cap="none">
                <a:latin typeface="Times" pitchFamily="0" charset="0"/>
                <a:ea typeface="Times" pitchFamily="0" charset="0"/>
                <a:cs typeface="Times" pitchFamily="0" charset="0"/>
              </a:rPr>
              <a:t>k</a:t>
            </a:r>
            <a:r>
              <a:t> times for each site:</a:t>
            </a:r>
          </a:p>
        </p:txBody>
      </p:sp>
      <p:sp>
        <p:nvSpPr>
          <p:cNvPr id="11" name="Shape 31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P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QaAAA+PQAAeR0AABAgAAAmAAAACAAAAP//////////"/>
              </a:ext>
            </a:extLst>
          </p:cNvSpPr>
          <p:nvPr/>
        </p:nvSpPr>
        <p:spPr>
          <a:xfrm>
            <a:off x="1003300" y="4381500"/>
            <a:ext cx="8952230" cy="40957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where the site rate is multiplied by the relative rate, </a:t>
            </a:r>
            <a:r>
              <a:rPr sz="1900" i="1" cap="none">
                <a:latin typeface="Times" pitchFamily="0" charset="0"/>
                <a:ea typeface="Times" pitchFamily="0" charset="0"/>
                <a:cs typeface="Times" pitchFamily="0" charset="0"/>
              </a:rPr>
              <a:t>r</a:t>
            </a:r>
            <a:r>
              <a:rPr sz="1200" i="1" cap="none" baseline="-24000">
                <a:latin typeface="Times" pitchFamily="0" charset="0"/>
                <a:ea typeface="Times" pitchFamily="0" charset="0"/>
                <a:cs typeface="Times" pitchFamily="0" charset="0"/>
              </a:rPr>
              <a:t>j</a:t>
            </a:r>
            <a:r>
              <a:t>, for each of the </a:t>
            </a:r>
            <a:r>
              <a:rPr sz="1700" i="1" cap="none">
                <a:latin typeface="Times" pitchFamily="0" charset="0"/>
                <a:ea typeface="Times" pitchFamily="0" charset="0"/>
                <a:cs typeface="Times" pitchFamily="0" charset="0"/>
              </a:rPr>
              <a:t>k</a:t>
            </a:r>
            <a:r>
              <a:rPr sz="1900" i="1" cap="none">
                <a:latin typeface="Times" pitchFamily="0" charset="0"/>
                <a:ea typeface="Times" pitchFamily="0" charset="0"/>
                <a:cs typeface="Times" pitchFamily="0" charset="0"/>
              </a:rPr>
              <a:t> </a:t>
            </a:r>
            <a:r>
              <a:t>bins</a:t>
            </a:r>
          </a:p>
        </p:txBody>
      </p:sp>
      <p:sp>
        <p:nvSpPr>
          <p:cNvPr id="12" name="Shape 31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T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wcAAA+PQAALB8AABAgAAAmAAAACAAAAP//////////"/>
              </a:ext>
            </a:extLst>
          </p:cNvSpPr>
          <p:nvPr/>
        </p:nvSpPr>
        <p:spPr>
          <a:xfrm>
            <a:off x="1003300" y="47117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discrete gamma model therefore incurs a </a:t>
            </a:r>
            <a:r>
              <a:rPr sz="1700" i="1" cap="none">
                <a:latin typeface="Times" pitchFamily="0" charset="0"/>
                <a:ea typeface="Times" pitchFamily="0" charset="0"/>
                <a:cs typeface="Times" pitchFamily="0" charset="0"/>
              </a:rPr>
              <a:t>k</a:t>
            </a:r>
            <a:r>
              <a:t>-fold increase in computational burden</a:t>
            </a:r>
          </a:p>
        </p:txBody>
      </p:sp>
      <p:sp>
        <p:nvSpPr>
          <p:cNvPr id="13" name="Shape 31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PAAAPPwAAXBIAABAgAAAmAAAACAAAAP//////////"/>
              </a:ext>
            </a:extLst>
          </p:cNvSpPr>
          <p:nvPr/>
        </p:nvSpPr>
        <p:spPr>
          <a:xfrm>
            <a:off x="1003300" y="25908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likelihood of site </a:t>
            </a:r>
            <a:r>
              <a:rPr sz="1900" i="1" cap="none">
                <a:latin typeface="Times New Roman" pitchFamily="1" charset="0"/>
                <a:ea typeface="Times New Roman" pitchFamily="1" charset="0"/>
                <a:cs typeface="Times New Roman" pitchFamily="1" charset="0"/>
              </a:rPr>
              <a:t>i</a:t>
            </a:r>
            <a:r>
              <a:t> is then integrated over the </a:t>
            </a:r>
            <a:r>
              <a:rPr sz="1900" i="1" cap="none">
                <a:latin typeface="Times" pitchFamily="0" charset="0"/>
                <a:ea typeface="Times" pitchFamily="0" charset="0"/>
                <a:cs typeface="Times" pitchFamily="0" charset="0"/>
              </a:rPr>
              <a:t>k</a:t>
            </a:r>
            <a:r>
              <a:t> discrete rate categories: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1AcAAAAAAABZG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20040" t="0" r="62330" b="0"/>
          <a:stretch>
            <a:fillRect/>
          </a:stretch>
        </p:blipFill>
        <p:spPr>
          <a:xfrm>
            <a:off x="3952240" y="3011170"/>
            <a:ext cx="2328545" cy="3289935"/>
          </a:xfrm>
          <a:prstGeom prst="rect">
            <a:avLst/>
          </a:prstGeom>
          <a:noFill/>
          <a:ln>
            <a:noFill/>
          </a:ln>
          <a:effectLst/>
        </p:spPr>
      </p:pic>
      <p:sp>
        <p:nvSpPr>
          <p:cNvPr id="3" name="Shape 31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2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2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TyW4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XbV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ZCUAALgVAAAQAAAAJgAAAAgAAAD//////////w=="/>
              </a:ext>
            </a:extLst>
          </p:cNvPicPr>
          <p:nvPr/>
        </p:nvPicPr>
        <p:blipFill>
          <a:blip r:embed="rId4"/>
          <a:stretch>
            <a:fillRect/>
          </a:stretch>
        </p:blipFill>
        <p:spPr>
          <a:xfrm>
            <a:off x="4659630" y="3302000"/>
            <a:ext cx="1418590" cy="2286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rQ8AAAAAAACAEAAAAAAAAAAAAABkAAAAZAAAAAAAAAAjAAAABAAAAGQAAAAXAAAAFAAAAAAAAAAAAAAA/38AAP9/AAAAAAAACQAAAAQAAACd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40130" t="0" r="42240" b="0"/>
          <a:stretch>
            <a:fillRect/>
          </a:stretch>
        </p:blipFill>
        <p:spPr>
          <a:xfrm>
            <a:off x="3952240" y="3011170"/>
            <a:ext cx="2328545" cy="3289935"/>
          </a:xfrm>
          <a:prstGeom prst="rect">
            <a:avLst/>
          </a:prstGeom>
          <a:noFill/>
          <a:ln>
            <a:noFill/>
          </a:ln>
          <a:effectLst/>
        </p:spPr>
      </p:pic>
      <p:sp>
        <p:nvSpPr>
          <p:cNvPr id="3" name="Shape 31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3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z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4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w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4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WSUAALgVAAAQAAAAJgAAAAgAAAD//////////w=="/>
              </a:ext>
            </a:extLst>
          </p:cNvPicPr>
          <p:nvPr/>
        </p:nvPicPr>
        <p:blipFill>
          <a:blip r:embed="rId4"/>
          <a:stretch>
            <a:fillRect/>
          </a:stretch>
        </p:blipFill>
        <p:spPr>
          <a:xfrm>
            <a:off x="4659630" y="3302000"/>
            <a:ext cx="1411605" cy="2286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hhcAAAAAAACnC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60220" t="0" r="22150" b="0"/>
          <a:stretch>
            <a:fillRect/>
          </a:stretch>
        </p:blipFill>
        <p:spPr>
          <a:xfrm>
            <a:off x="3952240" y="3011170"/>
            <a:ext cx="2328545" cy="3289935"/>
          </a:xfrm>
          <a:prstGeom prst="rect">
            <a:avLst/>
          </a:prstGeom>
          <a:noFill/>
          <a:ln>
            <a:noFill/>
          </a:ln>
          <a:effectLst/>
        </p:spPr>
      </p:pic>
      <p:sp>
        <p:nvSpPr>
          <p:cNvPr id="3" name="Shape 31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M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5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Tp76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5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5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IB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ZwL9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CJ/b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sp>
        <p:nvSpPr>
          <p:cNvPr id="7" name="Shape 4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ehi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8"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hrU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CAF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4" name="Shape 4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amma_bins.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Xx8AAAAAAADOAAAAAAAAAAAAAABkAAAAZAAAAAAAAAAjAAAABAAAAGQAAAAXAAAAFAAAAAAAAAAAAAAA/38AAP9/AAAAAAAACQAAAAQAAADo7H8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AYAACGEgAAoyYAAMMmAAAQAAAAJgAAAAgAAAD//////////w=="/>
              </a:ext>
            </a:extLst>
          </p:cNvPicPr>
          <p:nvPr/>
        </p:nvPicPr>
        <p:blipFill>
          <a:blip r:embed="rId2"/>
          <a:srcRect l="80310" t="0" r="2060" b="0"/>
          <a:stretch>
            <a:fillRect/>
          </a:stretch>
        </p:blipFill>
        <p:spPr>
          <a:xfrm>
            <a:off x="3952240" y="3011170"/>
            <a:ext cx="2328545" cy="3289935"/>
          </a:xfrm>
          <a:prstGeom prst="rect">
            <a:avLst/>
          </a:prstGeom>
          <a:noFill/>
          <a:ln>
            <a:noFill/>
          </a:ln>
          <a:effectLst/>
        </p:spPr>
      </p:pic>
      <p:sp>
        <p:nvSpPr>
          <p:cNvPr id="3" name="Shape 31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The Discrete Gamma Distribution </a:t>
            </a:r>
            <a:r>
              <a:rPr sz="2100" cap="none">
                <a:latin typeface="Times" pitchFamily="0" charset="0"/>
                <a:ea typeface="Times" pitchFamily="0" charset="0"/>
                <a:cs typeface="Times" pitchFamily="0" charset="0"/>
              </a:rPr>
              <a:t>(+G)</a:t>
            </a:r>
            <a:r>
              <a:t> model of ASRV</a:t>
            </a:r>
          </a:p>
        </p:txBody>
      </p:sp>
      <p:sp>
        <p:nvSpPr>
          <p:cNvPr id="4" name="Shape 31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3v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5" name="Shape 316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N364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t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364AP///wEAAAAAAAAAAAAAAAAAAAAAAAAAAAAAAAAAAAAAAAAAAAAAAAB/f38AAAAAAMvLywDAwP8Af39/AAAAAAAAAAAAAAAAAAAAAAAAAAAAIQAAABgAAAAUAAAA3CcAAF0bAACQKQAAEh0AABAAAAAmAAAACAAAAP//////////"/>
              </a:ext>
            </a:extLst>
          </p:cNvSpPr>
          <p:nvPr/>
        </p:nvSpPr>
        <p:spPr>
          <a:xfrm>
            <a:off x="6479540" y="4448175"/>
            <a:ext cx="276860" cy="277495"/>
          </a:xfrm>
          <a:prstGeom prst="rect">
            <a:avLst/>
          </a:prstGeom>
          <a:solidFill>
            <a:srgbClr val="377EB8"/>
          </a:solid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re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DkbAABJNgAANh0AABAgAAAmAAAACAAAAP//////////"/>
              </a:ext>
            </a:extLst>
          </p:cNvSpPr>
          <p:nvPr/>
        </p:nvSpPr>
        <p:spPr>
          <a:xfrm>
            <a:off x="6756400" y="4425315"/>
            <a:ext cx="206819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discrete rate category</a:t>
            </a:r>
          </a:p>
        </p:txBody>
      </p:sp>
      <p:sp>
        <p:nvSpPr>
          <p:cNvPr id="7" name="Shape 31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zIAAy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z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zIAB/f38AAAAAAMvLywDAwP8Af39/AAAAAAAAAAAAAAAAAAAAAAAAAAAAIQAAABgAAAAUAAAA3CcAAOgZAACQKQAA6BkAABAAAAAmAAAACAAAAP//////////"/>
              </a:ext>
            </a:extLst>
          </p:cNvSpPr>
          <p:nvPr/>
        </p:nvSpPr>
        <p:spPr>
          <a:xfrm flipV="1">
            <a:off x="6479540" y="4211320"/>
            <a:ext cx="276860" cy="0"/>
          </a:xfrm>
          <a:prstGeom prst="line">
            <a:avLst/>
          </a:prstGeom>
          <a:noFill/>
          <a:ln w="31750" cap="flat" cmpd="sng" algn="ctr">
            <a:solidFill>
              <a:srgbClr val="FF7320"/>
            </a:solidFill>
            <a:prstDash val="solid"/>
            <a:headEnd type="none"/>
            <a:tailEnd type="none"/>
          </a:ln>
          <a:effectLst>
            <a:outerShdw blurRad="63500" dist="63760" dir="2700000">
              <a:srgbClr val="000000">
                <a:alpha val="4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1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CkAAOEYAAAjOQAA3hoAABAgAAAmAAAACAAAAP//////////"/>
              </a:ext>
            </a:extLst>
          </p:cNvSpPr>
          <p:nvPr/>
        </p:nvSpPr>
        <p:spPr>
          <a:xfrm>
            <a:off x="6756400" y="4044315"/>
            <a:ext cx="2531745" cy="323215"/>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continuous gamma density</a:t>
            </a:r>
          </a:p>
        </p:txBody>
      </p:sp>
      <p:sp>
        <p:nvSpPr>
          <p:cNvPr id="9" name="Shape 31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yY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4IAAAPPwAA+goAABAgAAAmAAAACAAAAP//////////"/>
              </a:ext>
            </a:extLst>
          </p:cNvSpPr>
          <p:nvPr/>
        </p:nvSpPr>
        <p:spPr>
          <a:xfrm>
            <a:off x="1003300" y="139065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gamma distribution is discretized into </a:t>
            </a:r>
            <a:r>
              <a:rPr sz="1900" i="1" cap="none">
                <a:latin typeface="Times" pitchFamily="0" charset="0"/>
                <a:ea typeface="Times" pitchFamily="0" charset="0"/>
                <a:cs typeface="Times" pitchFamily="0" charset="0"/>
              </a:rPr>
              <a:t>k</a:t>
            </a:r>
            <a:r>
              <a:t> discrete bins</a:t>
            </a:r>
          </a:p>
        </p:txBody>
      </p:sp>
      <p:sp>
        <p:nvSpPr>
          <p:cNvPr id="10" name="Shape 31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No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QMAAA+PQAAJhAAABAgAAAmAAAACAAAAP//////////"/>
              </a:ext>
            </a:extLst>
          </p:cNvSpPr>
          <p:nvPr/>
        </p:nvSpPr>
        <p:spPr>
          <a:xfrm>
            <a:off x="1003300" y="1993900"/>
            <a:ext cx="8952230" cy="6311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approximation of the continuous gamma improves with increasing </a:t>
            </a:r>
            <a:r>
              <a:rPr sz="1900" i="1" cap="none">
                <a:latin typeface="Times" pitchFamily="0" charset="0"/>
                <a:ea typeface="Times" pitchFamily="0" charset="0"/>
                <a:cs typeface="Times" pitchFamily="0" charset="0"/>
              </a:rPr>
              <a:t>k</a:t>
            </a:r>
            <a:r>
              <a:rPr sz="1900" i="1" cap="none"/>
              <a:t>, </a:t>
            </a:r>
            <a:r>
              <a:t>but so does the computational burden</a:t>
            </a:r>
          </a:p>
        </p:txBody>
      </p:sp>
      <p:sp>
        <p:nvSpPr>
          <p:cNvPr id="11" name="Shape 31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ltZX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QKAAAPPwAA0AwAABAgAAAmAAAACAAAAP//////////"/>
              </a:ext>
            </a:extLst>
          </p:cNvSpPr>
          <p:nvPr/>
        </p:nvSpPr>
        <p:spPr>
          <a:xfrm>
            <a:off x="1003300" y="1689100"/>
            <a:ext cx="9247505"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3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there are </a:t>
            </a:r>
            <a:r>
              <a:rPr sz="1900" i="1" cap="none">
                <a:latin typeface="Times" pitchFamily="0" charset="0"/>
                <a:ea typeface="Times" pitchFamily="0" charset="0"/>
                <a:cs typeface="Times" pitchFamily="0" charset="0"/>
              </a:rPr>
              <a:t>k</a:t>
            </a:r>
            <a:r>
              <a:t> relative-rate multipliers; corresponding to the mean or median rate of each bin</a:t>
            </a:r>
          </a:p>
        </p:txBody>
      </p:sp>
      <p:sp>
        <p:nvSpPr>
          <p:cNvPr id="12" name="Shape 31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VhUAANsYAACOFwAA0SQAABAgAAAmAAAACAAAAP//////////"/>
              </a:ext>
            </a:extLst>
          </p:cNvSpPr>
          <p:nvPr/>
        </p:nvSpPr>
        <p:spPr>
          <a:xfrm rot="16200000">
            <a:off x="2676525" y="4832350"/>
            <a:ext cx="1944370" cy="360680"/>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probability density</a:t>
            </a:r>
          </a:p>
        </p:txBody>
      </p:sp>
      <p:sp>
        <p:nvSpPr>
          <p:cNvPr id="13" name="Shape 31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R0AAOQoAACmIAAAHSsAABAgAAAmAAAACAAAAP//////////"/>
              </a:ext>
            </a:extLst>
          </p:cNvSpPr>
          <p:nvPr/>
        </p:nvSpPr>
        <p:spPr>
          <a:xfrm>
            <a:off x="4798695" y="6647180"/>
            <a:ext cx="508635" cy="361315"/>
          </a:xfrm>
          <a:prstGeom prst="rect">
            <a:avLst/>
          </a:prstGeom>
          <a:noFill/>
          <a:ln>
            <a:noFill/>
          </a:ln>
          <a:effectLst/>
        </p:spPr>
        <p:txBody>
          <a:bodyPr vert="horz" wrap="none" lIns="50800" tIns="50800" rIns="50800" bIns="50800" numCol="1" spcCol="215900" anchor="ctr"/>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rate</a:t>
            </a:r>
          </a:p>
        </p:txBody>
      </p:sp>
      <p:pic>
        <p:nvPicPr>
          <p:cNvPr id="14" name="x-axi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mV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cYAACYJgAAmyUAACQpAAAQAAAAJgAAAAgAAAD//////////w=="/>
              </a:ext>
            </a:extLst>
          </p:cNvPicPr>
          <p:nvPr/>
        </p:nvPicPr>
        <p:blipFill>
          <a:blip r:embed="rId3"/>
          <a:stretch>
            <a:fillRect/>
          </a:stretch>
        </p:blipFill>
        <p:spPr>
          <a:xfrm>
            <a:off x="3916045" y="6273800"/>
            <a:ext cx="2197100" cy="41402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YWw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ocAABQFAAAGyYAALgVAAAQAAAAJgAAAAgAAAD//////////w=="/>
              </a:ext>
            </a:extLst>
          </p:cNvPicPr>
          <p:nvPr/>
        </p:nvPicPr>
        <p:blipFill>
          <a:blip r:embed="rId4"/>
          <a:stretch>
            <a:fillRect/>
          </a:stretch>
        </p:blipFill>
        <p:spPr>
          <a:xfrm>
            <a:off x="4659630" y="3302000"/>
            <a:ext cx="1534795" cy="2286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1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Dxs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1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1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C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modeled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1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1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proportion of invariable sites model</a:t>
            </a:r>
          </a:p>
        </p:txBody>
      </p:sp>
      <p:grpSp>
        <p:nvGrpSpPr>
          <p:cNvPr id="4" name="Group 3196"/>
          <p:cNvGrpSpPr>
            <a:extLst>
              <a:ext uri="smNativeData">
                <pr:smNativeData xmlns:pr="smNativeData" xmlns="smNativeData" val="SMDATA_6_4KjW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19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2/+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19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OIWAACZGAAAsh4AAJkdAAAAAAAAJgAAAAgAAAD/////AAAAAA=="/>
                </a:ext>
              </a:extLst>
            </p:cNvGrpSpPr>
            <p:nvPr/>
          </p:nvGrpSpPr>
          <p:grpSpPr>
            <a:xfrm>
              <a:off x="3719830" y="3998595"/>
              <a:ext cx="1270000" cy="812800"/>
              <a:chOff x="3719830" y="3998595"/>
              <a:chExt cx="1270000" cy="812800"/>
            </a:xfrm>
          </p:grpSpPr>
          <p:sp>
            <p:nvSpPr>
              <p:cNvPr id="7" name="Shape 319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n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mR0AAAAAAAAmAAAACAAAAP//////////"/>
                  </a:ext>
                </a:extLst>
              </p:cNvSpPr>
              <p:nvPr/>
            </p:nvSpPr>
            <p:spPr>
              <a:xfrm>
                <a:off x="3719830" y="3998595"/>
                <a:ext cx="1270000" cy="8128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1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0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19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0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19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1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O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pZg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swAACFGwAAQzcAAM0cAAAQAAAAJgAAAAgAAAD//////////w=="/>
              </a:ext>
            </a:extLst>
          </p:cNvPicPr>
          <p:nvPr/>
        </p:nvPicPr>
        <p:blipFill>
          <a:blip r:embed="rId3"/>
          <a:stretch>
            <a:fillRect/>
          </a:stretch>
        </p:blipFill>
        <p:spPr>
          <a:xfrm>
            <a:off x="7941945" y="4473575"/>
            <a:ext cx="1041400" cy="20828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kWw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WAACFGwAAVh4AAMEcAAAQAAAAJgAAAAgAAAD//////////w=="/>
              </a:ext>
            </a:extLst>
          </p:cNvPicPr>
          <p:nvPr/>
        </p:nvPicPr>
        <p:blipFill>
          <a:blip r:embed="rId4"/>
          <a:stretch>
            <a:fillRect/>
          </a:stretch>
        </p:blipFill>
        <p:spPr>
          <a:xfrm>
            <a:off x="3727450" y="4473575"/>
            <a:ext cx="1203960" cy="200660"/>
          </a:xfrm>
          <a:prstGeom prst="rect">
            <a:avLst/>
          </a:prstGeom>
          <a:noFill/>
          <a:ln>
            <a:noFill/>
          </a:ln>
          <a:effectLst/>
        </p:spPr>
      </p:pic>
      <p:sp>
        <p:nvSpPr>
          <p:cNvPr id="16" name="Shape 32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p8m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sFpm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8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M8d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xD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DuN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discrete-gamma distributed random variables</a:t>
            </a:r>
          </a:p>
        </p:txBody>
      </p:sp>
      <p:grpSp>
        <p:nvGrpSpPr>
          <p:cNvPr id="4" name="Group 3219"/>
          <p:cNvGrpSpPr>
            <a:extLst>
              <a:ext uri="smNativeData">
                <pr:smNativeData xmlns:pr="smNativeData" xmlns="smNativeData" val="SMDATA_6_4KjWYhMAAAAlAAAAAQAAAA8BAAAAkAAAAEgAAACQAAAASAAAAAAAAAAAAAAAAAAAABcAAAAUAAAAAAAAAAAAAAD/fwAA/38AAAAAAAAJAAAABAAAABDtPBA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18"/>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OIWAACZGAAAsh4AAJQdAAAAAAAAJgAAAAgAAAD/////AAAAAA=="/>
                </a:ext>
              </a:extLst>
            </p:cNvGrpSpPr>
            <p:nvPr/>
          </p:nvGrpSpPr>
          <p:grpSpPr>
            <a:xfrm>
              <a:off x="3719830" y="3998595"/>
              <a:ext cx="1270000" cy="809625"/>
              <a:chOff x="3719830" y="3998595"/>
              <a:chExt cx="1270000" cy="809625"/>
            </a:xfrm>
          </p:grpSpPr>
          <p:sp>
            <p:nvSpPr>
              <p:cNvPr id="7" name="Shape 32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wg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lB0AAAAAAAAmAAAACAAAAP//////////"/>
                  </a:ext>
                </a:extLst>
              </p:cNvSpPr>
              <p:nvPr/>
            </p:nvSpPr>
            <p:spPr>
              <a:xfrm>
                <a:off x="3719830" y="3998595"/>
                <a:ext cx="1270000" cy="8096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24"/>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2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2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kvAACZGAAAyTcAAJkdAAAAAAAAJgAAAAgAAAD/////AAAAAA=="/>
                </a:ext>
              </a:extLst>
            </p:cNvGrpSpPr>
            <p:nvPr/>
          </p:nvGrpSpPr>
          <p:grpSpPr>
            <a:xfrm>
              <a:off x="7798435" y="3998595"/>
              <a:ext cx="1270000" cy="812800"/>
              <a:chOff x="7798435" y="3998595"/>
              <a:chExt cx="1270000" cy="812800"/>
            </a:xfrm>
          </p:grpSpPr>
          <p:sp>
            <p:nvSpPr>
              <p:cNvPr id="12" name="Shape 322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9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mR0AAAAAAAAmAAAACAAAAP//////////"/>
                  </a:ext>
                </a:extLst>
              </p:cNvSpPr>
              <p:nvPr/>
            </p:nvSpPr>
            <p:spPr>
              <a:xfrm>
                <a:off x="7798435" y="3998595"/>
                <a:ext cx="1270000" cy="8128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2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XAACPGwAAVB4AALccAAAQAAAAJgAAAAgAAAD//////////w=="/>
              </a:ext>
            </a:extLst>
          </p:cNvPicPr>
          <p:nvPr/>
        </p:nvPicPr>
        <p:blipFill>
          <a:blip r:embed="rId3"/>
          <a:stretch>
            <a:fillRect/>
          </a:stretch>
        </p:blipFill>
        <p:spPr>
          <a:xfrm>
            <a:off x="3778885" y="4479925"/>
            <a:ext cx="1151255" cy="187960"/>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wAAB1GwAAVTcAANEcAAAQAAAAJgAAAAgAAAD//////////w=="/>
              </a:ext>
            </a:extLst>
          </p:cNvPicPr>
          <p:nvPr/>
        </p:nvPicPr>
        <p:blipFill>
          <a:blip r:embed="rId4"/>
          <a:stretch>
            <a:fillRect/>
          </a:stretch>
        </p:blipFill>
        <p:spPr>
          <a:xfrm>
            <a:off x="7865745" y="4463415"/>
            <a:ext cx="1129030" cy="220980"/>
          </a:xfrm>
          <a:prstGeom prst="rect">
            <a:avLst/>
          </a:prstGeom>
          <a:noFill/>
          <a:ln>
            <a:noFill/>
          </a:ln>
          <a:effectLst/>
        </p:spPr>
      </p:pic>
      <p:sp>
        <p:nvSpPr>
          <p:cNvPr id="16" name="Shape 32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T5F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uX1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PP6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mk3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The rate of each site is modeled as a random variable drawn from a mixture of the discrete-gamma and</a:t>
            </a:r>
            <a:br/>
            <a:r>
              <a:t>    proportion of invariable sites</a:t>
            </a:r>
          </a:p>
        </p:txBody>
      </p:sp>
      <p:sp>
        <p:nvSpPr>
          <p:cNvPr id="4" name="Shape 32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5" name="Shape 32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grpSp>
        <p:nvGrpSpPr>
          <p:cNvPr id="6" name="Group 324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AKAABTDQAALzwAAIcnAAAQAAAAJgAAAAgAAAD/////AAAAAA=="/>
              </a:ext>
            </a:extLst>
          </p:cNvGrpSpPr>
          <p:nvPr/>
        </p:nvGrpSpPr>
        <p:grpSpPr>
          <a:xfrm>
            <a:off x="1625600" y="2165985"/>
            <a:ext cx="8157845" cy="4259580"/>
            <a:chOff x="1625600" y="2165985"/>
            <a:chExt cx="8157845" cy="4259580"/>
          </a:xfrm>
        </p:grpSpPr>
        <p:sp>
          <p:nvSpPr>
            <p:cNvPr id="12" name="Shape 324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vPAAAhycAAAAAAAAmAAAACAAAAP//////////"/>
                </a:ext>
              </a:extLst>
            </p:cNvSpPr>
            <p:nvPr/>
          </p:nvSpPr>
          <p:spPr>
            <a:xfrm>
              <a:off x="1625600" y="2165985"/>
              <a:ext cx="8157845"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246"/>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DAfAACuFgAA/yYAACweAAAAAAAAJgAAAAgAAAD/////AAAAAA=="/>
                </a:ext>
              </a:extLst>
            </p:cNvGrpSpPr>
            <p:nvPr/>
          </p:nvGrpSpPr>
          <p:grpSpPr>
            <a:xfrm>
              <a:off x="5069840" y="3686810"/>
              <a:ext cx="1269365" cy="1217930"/>
              <a:chOff x="5069840" y="3686810"/>
              <a:chExt cx="1269365" cy="1217930"/>
            </a:xfrm>
          </p:grpSpPr>
          <p:sp>
            <p:nvSpPr>
              <p:cNvPr id="11" name="Shape 324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MB8AAK4WAAD/JgAALB4AAAAAAAAmAAAACAAAAP//////////"/>
                  </a:ext>
                </a:extLst>
              </p:cNvSpPr>
              <p:nvPr/>
            </p:nvSpPr>
            <p:spPr>
              <a:xfrm>
                <a:off x="5069840" y="3686810"/>
                <a:ext cx="1269365" cy="12179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324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8gAABPFwAA8CUAAIsdAAAAAAAAJgAAAAgAAAD/////AAAAAA=="/>
                  </a:ext>
                </a:extLst>
              </p:cNvGrpSpPr>
              <p:nvPr/>
            </p:nvGrpSpPr>
            <p:grpSpPr>
              <a:xfrm>
                <a:off x="5241925" y="3789045"/>
                <a:ext cx="925195" cy="1013460"/>
                <a:chOff x="5241925" y="3789045"/>
                <a:chExt cx="925195" cy="1013460"/>
              </a:xfrm>
            </p:grpSpPr>
            <p:sp>
              <p:nvSpPr>
                <p:cNvPr id="10" name="Shape 32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PyAAAE8XAADwJQAAzxkAAAAgAAAmAAAACAAAAP//////////"/>
                    </a:ext>
                  </a:extLst>
                </p:cNvSpPr>
                <p:nvPr/>
              </p:nvSpPr>
              <p:spPr>
                <a:xfrm>
                  <a:off x="5241925" y="3789045"/>
                  <a:ext cx="925195"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all sites</a:t>
                  </a: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PkM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hAADZGQAACSUAAIsdAAAAAAAAJgAAAAgAAAD//////////w=="/>
                    </a:ext>
                  </a:extLst>
                </p:cNvPicPr>
                <p:nvPr/>
              </p:nvPicPr>
              <p:blipFill>
                <a:blip r:embed="rId3"/>
                <a:srcRect l="0" t="33210" r="0" b="0"/>
                <a:stretch>
                  <a:fillRect/>
                </a:stretch>
              </p:blipFill>
              <p:spPr>
                <a:xfrm>
                  <a:off x="5388610" y="4201795"/>
                  <a:ext cx="631825" cy="600710"/>
                </a:xfrm>
                <a:prstGeom prst="rect">
                  <a:avLst/>
                </a:prstGeom>
                <a:noFill/>
                <a:ln>
                  <a:noFill/>
                </a:ln>
                <a:effectLst/>
              </p:spPr>
            </p:pic>
          </p:grpSp>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UAJ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tem-loop.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U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ACAAAgD4AANgqAAAQAAAAJgAAAAgAAAD//////////w=="/>
              </a:ext>
            </a:extLst>
          </p:cNvPicPr>
          <p:nvPr/>
        </p:nvPicPr>
        <p:blipFill>
          <a:blip r:embed="rId2"/>
          <a:stretch>
            <a:fillRect/>
          </a:stretch>
        </p:blipFill>
        <p:spPr>
          <a:xfrm>
            <a:off x="0" y="1422400"/>
            <a:ext cx="10160000" cy="5542280"/>
          </a:xfrm>
          <a:prstGeom prst="rect">
            <a:avLst/>
          </a:prstGeom>
          <a:noFill/>
          <a:ln>
            <a:noFill/>
          </a:ln>
          <a:effectLst/>
        </p:spPr>
      </p:pic>
      <p:sp>
        <p:nvSpPr>
          <p:cNvPr id="3" name="Shape 32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Q+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wqAACAPgAAcS0AABAgAAAmAAAACAAAAP//////////"/>
              </a:ext>
            </a:extLst>
          </p:cNvSpPr>
          <p:nvPr/>
        </p:nvSpPr>
        <p:spPr>
          <a:xfrm>
            <a:off x="639445" y="6835140"/>
            <a:ext cx="9520555" cy="5518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1900"/>
              </a:lnSpc>
              <a:tabLst>
                <a:tab pos="838200" algn="l"/>
              </a:tabLst>
              <a:defRPr sz="1600" cap="none">
                <a:solidFill>
                  <a:srgbClr val="424242"/>
                </a:solidFill>
                <a:latin typeface="Arial" pitchFamily="1" charset="0"/>
                <a:ea typeface="Arial" pitchFamily="1" charset="0"/>
                <a:cs typeface="Arial" pitchFamily="1" charset="0"/>
              </a:defRPr>
            </a:pPr>
            <a:r>
              <a:t>Each pre-specified subset of sites has an overall relative-rate multiplier, and the rate of each site </a:t>
            </a:r>
            <a:r>
              <a:rPr i="1" u="sng" cap="none"/>
              <a:t>within</a:t>
            </a:r>
            <a:br/>
            <a:r>
              <a:t>    each category is modeled as mixture of invariable and discrete-gamma distributed random variables</a:t>
            </a:r>
          </a:p>
        </p:txBody>
      </p:sp>
      <p:grpSp>
        <p:nvGrpSpPr>
          <p:cNvPr id="4" name="Group 3263"/>
          <p:cNvGrpSpPr>
            <a:extLst>
              <a:ext uri="smNativeData">
                <pr:smNativeData xmlns:pr="smNativeData" xmlns="smNativeData" val="SMDATA_6_4KjWYhMAAAAlAAAAAQAAAA8BAAAAkAAAAEgAAACQAAAASAAAAAAAAAAAAAAAAAAAABcAAAAUAAAAAAAAAAAAAAD/fwAA/38AAAAAAAAJAAAABAAAAAJo/+kfAAAAVAAAAAAAAAAAAAAAAAAAAAAAAAAAAAAAAAAAAAAAAAAAAAAAAAAAAAAAAAAAAAAAAAAAAAAAAAAAAAAAAAAAAAAAAAAAAAAAAAAAAAAAAAAAAAAAAAAAACEAAAAYAAAAFAAAAAAKAABTDQAAlCsAAIcnAAAQAAAAJgAAAAgAAAD/////AAAAAA=="/>
              </a:ext>
            </a:extLst>
          </p:cNvGrpSpPr>
          <p:nvPr/>
        </p:nvGrpSpPr>
        <p:grpSpPr>
          <a:xfrm>
            <a:off x="1625600" y="2165985"/>
            <a:ext cx="5458460" cy="4259580"/>
            <a:chOff x="1625600" y="2165985"/>
            <a:chExt cx="5458460" cy="4259580"/>
          </a:xfrm>
        </p:grpSpPr>
        <p:sp>
          <p:nvSpPr>
            <p:cNvPr id="8" name="Shape 325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CUKwAAhycAAAAAAAAmAAAACAAAAP//////////"/>
                </a:ext>
              </a:extLst>
            </p:cNvSpPr>
            <p:nvPr/>
          </p:nvSpPr>
          <p:spPr>
            <a:xfrm>
              <a:off x="1625600" y="2165985"/>
              <a:ext cx="5458460" cy="4259580"/>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262"/>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OIWAACZGAAAsh4AALshAAAAAAAAJgAAAAgAAAD/////AAAAAA=="/>
                </a:ext>
              </a:extLst>
            </p:cNvGrpSpPr>
            <p:nvPr/>
          </p:nvGrpSpPr>
          <p:grpSpPr>
            <a:xfrm>
              <a:off x="3719830" y="3998595"/>
              <a:ext cx="1270000" cy="1484630"/>
              <a:chOff x="3719830" y="3998595"/>
              <a:chExt cx="1270000" cy="1484630"/>
            </a:xfrm>
          </p:grpSpPr>
          <p:sp>
            <p:nvSpPr>
              <p:cNvPr id="7" name="Shape 326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4hYAAJkYAACyHgAAuyEAAAAAAAAmAAAACAAAAP//////////"/>
                  </a:ext>
                </a:extLst>
              </p:cNvSpPr>
              <p:nvPr/>
            </p:nvSpPr>
            <p:spPr>
              <a:xfrm>
                <a:off x="3719830" y="3998595"/>
                <a:ext cx="1270000" cy="148463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2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xcAALAYAABZHgAAMBsAAAAgAAAmAAAACAAAAP//////////"/>
                  </a:ext>
                </a:extLst>
              </p:cNvSpPr>
              <p:nvPr/>
            </p:nvSpPr>
            <p:spPr>
              <a:xfrm>
                <a:off x="3776345" y="4013200"/>
                <a:ext cx="115697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stem sites</a:t>
                </a:r>
              </a:p>
            </p:txBody>
          </p:sp>
        </p:grpSp>
      </p:grpSp>
      <p:grpSp>
        <p:nvGrpSpPr>
          <p:cNvPr id="9" name="Group 326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JQrAABTDQAAJDwAAIcnAAAQAAAAJgAAAAgAAAD/////AAAAAA=="/>
              </a:ext>
            </a:extLst>
          </p:cNvGrpSpPr>
          <p:nvPr/>
        </p:nvGrpSpPr>
        <p:grpSpPr>
          <a:xfrm>
            <a:off x="7084060" y="2165985"/>
            <a:ext cx="2692400" cy="4259580"/>
            <a:chOff x="7084060" y="2165985"/>
            <a:chExt cx="2692400" cy="4259580"/>
          </a:xfrm>
        </p:grpSpPr>
        <p:sp>
          <p:nvSpPr>
            <p:cNvPr id="13" name="Shape 326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lCsAAFMNAAAkPAAAhycAAAAAAAAmAAAACAAAAP//////////"/>
                </a:ext>
              </a:extLst>
            </p:cNvSpPr>
            <p:nvPr/>
          </p:nvSpPr>
          <p:spPr>
            <a:xfrm>
              <a:off x="7084060" y="2165985"/>
              <a:ext cx="2692400" cy="4259580"/>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326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kvAACZGAAAyTcAAL0hAAAAAAAAJgAAAAgAAAD/////AAAAAA=="/>
                </a:ext>
              </a:extLst>
            </p:cNvGrpSpPr>
            <p:nvPr/>
          </p:nvGrpSpPr>
          <p:grpSpPr>
            <a:xfrm>
              <a:off x="7798435" y="3998595"/>
              <a:ext cx="1270000" cy="1485900"/>
              <a:chOff x="7798435" y="3998595"/>
              <a:chExt cx="1270000" cy="1485900"/>
            </a:xfrm>
          </p:grpSpPr>
          <p:sp>
            <p:nvSpPr>
              <p:cNvPr id="12" name="Shape 326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S8AAJkYAADJNwAAvSEAAAAAAAAmAAAACAAAAP//////////"/>
                  </a:ext>
                </a:extLst>
              </p:cNvSpPr>
              <p:nvPr/>
            </p:nvSpPr>
            <p:spPr>
              <a:xfrm>
                <a:off x="7798435" y="3998595"/>
                <a:ext cx="1270000" cy="14859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32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zAAALAYAABfNwAAMBsAAAAgAAAmAAAACAAAAP//////////"/>
                  </a:ext>
                </a:extLst>
              </p:cNvSpPr>
              <p:nvPr/>
            </p:nvSpPr>
            <p:spPr>
              <a:xfrm>
                <a:off x="7865745" y="4013200"/>
                <a:ext cx="1135380" cy="406400"/>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loop sites</a:t>
                </a:r>
              </a:p>
            </p:txBody>
          </p:sp>
        </p:grpSp>
      </p:gr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IYAABYGwAANhwAAOEgAAAQAAAAJgAAAAgAAAD//////////w=="/>
              </a:ext>
            </a:extLst>
          </p:cNvPicPr>
          <p:nvPr/>
        </p:nvPicPr>
        <p:blipFill>
          <a:blip r:embed="rId3"/>
          <a:stretch>
            <a:fillRect/>
          </a:stretch>
        </p:blipFill>
        <p:spPr>
          <a:xfrm>
            <a:off x="3953510" y="4445000"/>
            <a:ext cx="632460" cy="899795"/>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xAABYGwAAXjUAAOQgAAAQAAAAJgAAAAgAAAD//////////w=="/>
              </a:ext>
            </a:extLst>
          </p:cNvPicPr>
          <p:nvPr/>
        </p:nvPicPr>
        <p:blipFill>
          <a:blip r:embed="rId4"/>
          <a:stretch>
            <a:fillRect/>
          </a:stretch>
        </p:blipFill>
        <p:spPr>
          <a:xfrm>
            <a:off x="8120380" y="4445000"/>
            <a:ext cx="554990" cy="901700"/>
          </a:xfrm>
          <a:prstGeom prst="rect">
            <a:avLst/>
          </a:prstGeom>
          <a:noFill/>
          <a:ln>
            <a:noFill/>
          </a:ln>
          <a:effectLst/>
        </p:spPr>
      </p:pic>
      <p:sp>
        <p:nvSpPr>
          <p:cNvPr id="16" name="Shape 32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17" name="Shape 32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PvL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2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H8pp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mx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O7nH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Ea8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k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UVK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gb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Hr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wNJ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M0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T66m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7" name="Shape 4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DUU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7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jvK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DM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Ck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8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2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2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2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2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2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2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2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2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29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2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2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
        <p:nvSpPr>
          <p:cNvPr id="13" name="Shape 32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Mixture models for accommodating ASRV</a:t>
            </a:r>
          </a:p>
        </p:txBody>
      </p:sp>
      <p:sp>
        <p:nvSpPr>
          <p:cNvPr id="3" name="Shape 33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
        <p:nvSpPr>
          <p:cNvPr id="4" name="Shape 33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A+PQAAGAsAABAgAAAmAAAACAAAAP//////////"/>
              </a:ext>
            </a:extLst>
          </p:cNvSpPr>
          <p:nvPr/>
        </p:nvSpPr>
        <p:spPr>
          <a:xfrm>
            <a:off x="1003300" y="1409700"/>
            <a:ext cx="895223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3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Site rates can be model as a mixture of the individual ASRV models</a:t>
            </a:r>
            <a:r>
              <a:rPr sz="1900" cap="none">
                <a:latin typeface="Times" pitchFamily="0" charset="0"/>
                <a:ea typeface="Times" pitchFamily="0" charset="0"/>
                <a:cs typeface="Times" pitchFamily="0" charset="0"/>
              </a:rPr>
              <a:t> (SS, I, </a:t>
            </a:r>
            <a:r>
              <a:t>and</a:t>
            </a:r>
            <a:r>
              <a:rPr sz="1900" cap="none">
                <a:latin typeface="Times" pitchFamily="0" charset="0"/>
                <a:ea typeface="Times" pitchFamily="0" charset="0"/>
                <a:cs typeface="Times" pitchFamily="0" charset="0"/>
              </a:rPr>
              <a:t> G)</a:t>
            </a:r>
            <a:r>
              <a:t>:</a:t>
            </a:r>
          </a:p>
        </p:txBody>
      </p:sp>
      <p:sp>
        <p:nvSpPr>
          <p:cNvPr id="5" name="Shape 33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0AwAABAgAAAmAAAACAAAAP//////////"/>
              </a:ext>
            </a:extLst>
          </p:cNvSpPr>
          <p:nvPr/>
        </p:nvSpPr>
        <p:spPr>
          <a:xfrm>
            <a:off x="1003300" y="17272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proportion of invariable sites </a:t>
            </a:r>
            <a:r>
              <a:rPr sz="1700" cap="none">
                <a:latin typeface="Times" pitchFamily="0" charset="0"/>
                <a:ea typeface="Times" pitchFamily="0" charset="0"/>
                <a:cs typeface="Times" pitchFamily="0" charset="0"/>
              </a:rPr>
              <a:t>(+SS+I)</a:t>
            </a:r>
            <a:endParaRPr sz="1700" cap="none">
              <a:latin typeface="Times" pitchFamily="0" charset="0"/>
              <a:ea typeface="Times" pitchFamily="0" charset="0"/>
              <a:cs typeface="Times" pitchFamily="0" charset="0"/>
            </a:endParaRPr>
          </a:p>
        </p:txBody>
      </p:sp>
      <p:sp>
        <p:nvSpPr>
          <p:cNvPr id="6" name="Shape 33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MAAA+PQAAnA4AABAgAAAmAAAACAAAAP//////////"/>
              </a:ext>
            </a:extLst>
          </p:cNvSpPr>
          <p:nvPr/>
        </p:nvSpPr>
        <p:spPr>
          <a:xfrm>
            <a:off x="1003300" y="20193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site-specific and discrete-gamma distributed rates </a:t>
            </a:r>
            <a:r>
              <a:rPr sz="1700" cap="none">
                <a:latin typeface="Times" pitchFamily="0" charset="0"/>
                <a:ea typeface="Times" pitchFamily="0" charset="0"/>
                <a:cs typeface="Times" pitchFamily="0" charset="0"/>
              </a:rPr>
              <a:t>(+SS+G)</a:t>
            </a:r>
            <a:endParaRPr sz="1700" cap="none">
              <a:latin typeface="Times" pitchFamily="0" charset="0"/>
              <a:ea typeface="Times" pitchFamily="0" charset="0"/>
              <a:cs typeface="Times" pitchFamily="0" charset="0"/>
            </a:endParaRPr>
          </a:p>
        </p:txBody>
      </p:sp>
      <p:sp>
        <p:nvSpPr>
          <p:cNvPr id="7" name="Shape 33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OAAA+PQAAaBAAABAgAAAmAAAACAAAAP//////////"/>
              </a:ext>
            </a:extLst>
          </p:cNvSpPr>
          <p:nvPr/>
        </p:nvSpPr>
        <p:spPr>
          <a:xfrm>
            <a:off x="1003300" y="23114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proportion of invariable sites and discrete-gamma distributed rates </a:t>
            </a:r>
            <a:r>
              <a:rPr sz="1700" cap="none">
                <a:latin typeface="Times" pitchFamily="0" charset="0"/>
                <a:ea typeface="Times" pitchFamily="0" charset="0"/>
                <a:cs typeface="Times" pitchFamily="0" charset="0"/>
              </a:rPr>
              <a:t>(+I+G)</a:t>
            </a:r>
            <a:endParaRPr sz="1700" cap="none">
              <a:latin typeface="Times" pitchFamily="0" charset="0"/>
              <a:ea typeface="Times" pitchFamily="0" charset="0"/>
              <a:cs typeface="Times" pitchFamily="0" charset="0"/>
            </a:endParaRPr>
          </a:p>
        </p:txBody>
      </p:sp>
      <p:sp>
        <p:nvSpPr>
          <p:cNvPr id="8" name="Shape 33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QAAA+PQAANBIAABAgAAAmAAAACAAAAP//////////"/>
              </a:ext>
            </a:extLst>
          </p:cNvSpPr>
          <p:nvPr/>
        </p:nvSpPr>
        <p:spPr>
          <a:xfrm>
            <a:off x="1003300" y="2603500"/>
            <a:ext cx="8952230" cy="3556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as a mixture of all three models </a:t>
            </a:r>
            <a:r>
              <a:rPr sz="1700" cap="none">
                <a:latin typeface="Times" pitchFamily="0" charset="0"/>
                <a:ea typeface="Times" pitchFamily="0" charset="0"/>
                <a:cs typeface="Times" pitchFamily="0" charset="0"/>
              </a:rPr>
              <a:t>(+SS+I+G)</a:t>
            </a:r>
            <a:endParaRPr sz="1700" cap="none">
              <a:latin typeface="Times" pitchFamily="0" charset="0"/>
              <a:ea typeface="Times" pitchFamily="0" charset="0"/>
              <a:cs typeface="Times" pitchFamily="0" charset="0"/>
            </a:endParaRPr>
          </a:p>
        </p:txBody>
      </p:sp>
      <p:sp>
        <p:nvSpPr>
          <p:cNvPr id="9" name="Shape 330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AYAAF4OAAAqPQAARhIAABAAAAAmAAAACAAAAP//////////"/>
              </a:ext>
            </a:extLst>
          </p:cNvSpPr>
          <p:nvPr/>
        </p:nvSpPr>
        <p:spPr>
          <a:xfrm>
            <a:off x="1016000" y="2335530"/>
            <a:ext cx="8926830" cy="6350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0" name="2000px-Biohazard_symbol.svg.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YAAAAQDgAApgUAADATAAAQAAAAJgAAAAgAAAD//////////w=="/>
              </a:ext>
            </a:extLst>
          </p:cNvPicPr>
          <p:nvPr/>
        </p:nvPicPr>
        <p:blipFill>
          <a:blip r:embed="rId2"/>
          <a:stretch>
            <a:fillRect/>
          </a:stretch>
        </p:blipFill>
        <p:spPr>
          <a:xfrm>
            <a:off x="85090" y="2286000"/>
            <a:ext cx="833120" cy="833120"/>
          </a:xfrm>
          <a:prstGeom prst="rect">
            <a:avLst/>
          </a:prstGeom>
          <a:noFill/>
          <a:ln>
            <a:noFill/>
          </a:ln>
          <a:effectLst>
            <a:outerShdw blurRad="63500" dist="63760" dir="2700000">
              <a:srgbClr val="000000">
                <a:alpha val="4000"/>
              </a:srgbClr>
            </a:outerShdw>
          </a:effectLst>
        </p:spPr>
      </p:pic>
      <p:sp>
        <p:nvSpPr>
          <p:cNvPr id="11" name="Shape 33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wTAAA+PQAA3RUAABAgAAAmAAAACAAAAP//////////"/>
              </a:ext>
            </a:extLst>
          </p:cNvSpPr>
          <p:nvPr/>
        </p:nvSpPr>
        <p:spPr>
          <a:xfrm>
            <a:off x="1003300" y="3187700"/>
            <a:ext cx="8952230" cy="36639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Mixtures of </a:t>
            </a:r>
            <a:r>
              <a:rPr sz="1700" cap="none">
                <a:latin typeface="Times" pitchFamily="0" charset="0"/>
                <a:ea typeface="Times" pitchFamily="0" charset="0"/>
                <a:cs typeface="Times" pitchFamily="0" charset="0"/>
              </a:rPr>
              <a:t>I+G </a:t>
            </a:r>
            <a:r>
              <a:t>are potentially 'toxic'</a:t>
            </a:r>
          </a:p>
        </p:txBody>
      </p:sp>
      <p:sp>
        <p:nvSpPr>
          <p:cNvPr id="12" name="Shape 33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VAAA+PQAAAhkAABAgAAAmAAAACAAAAP//////////"/>
              </a:ext>
            </a:extLst>
          </p:cNvSpPr>
          <p:nvPr/>
        </p:nvSpPr>
        <p:spPr>
          <a:xfrm>
            <a:off x="1003300" y="3505200"/>
            <a:ext cx="8952230" cy="56007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this mixture model is often 'non-identifiable', where there are an infinite number of parameter values for which the data are equally likely to be observed; </a:t>
            </a:r>
            <a:r>
              <a:rPr i="1" cap="none"/>
              <a:t>e.g.</a:t>
            </a:r>
            <a:r>
              <a:t>,</a:t>
            </a:r>
          </a:p>
        </p:txBody>
      </p:sp>
      <p:sp>
        <p:nvSpPr>
          <p:cNvPr id="13" name="Shape 33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NgYAACWPwAA+hoAABAgAAAmAAAACAAAAP//////////"/>
              </a:ext>
            </a:extLst>
          </p:cNvSpPr>
          <p:nvPr/>
        </p:nvSpPr>
        <p:spPr>
          <a:xfrm>
            <a:off x="1384300" y="40386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large values of </a:t>
            </a:r>
            <a:r>
              <a:rPr sz="1700" i="1" cap="none">
                <a:latin typeface="Times New Roman" pitchFamily="1" charset="0"/>
                <a:ea typeface="Times New Roman" pitchFamily="1" charset="0"/>
                <a:cs typeface="Times New Roman" pitchFamily="1" charset="0"/>
              </a:rPr>
              <a:t>p</a:t>
            </a:r>
            <a:r>
              <a:t> and </a:t>
            </a:r>
          </a:p>
        </p:txBody>
      </p:sp>
      <p:pic>
        <p:nvPicPr>
          <p:cNvPr id="1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HsbAACtGQAAZBwAAGEaAAAQAAAAJgAAAAgAAAD//////////w=="/>
              </a:ext>
            </a:extLst>
          </p:cNvPicPr>
          <p:nvPr/>
        </p:nvPicPr>
        <p:blipFill>
          <a:blip r:embed="rId3"/>
          <a:stretch>
            <a:fillRect/>
          </a:stretch>
        </p:blipFill>
        <p:spPr>
          <a:xfrm>
            <a:off x="4467225" y="4173855"/>
            <a:ext cx="147955" cy="114300"/>
          </a:xfrm>
          <a:prstGeom prst="rect">
            <a:avLst/>
          </a:prstGeom>
          <a:noFill/>
          <a:ln>
            <a:noFill/>
          </a:ln>
          <a:effectLst>
            <a:outerShdw blurRad="63500" dist="63760" dir="2700000">
              <a:srgbClr val="000000">
                <a:alpha val="4000"/>
              </a:srgbClr>
            </a:outerShdw>
          </a:effectLst>
        </p:spPr>
      </p:pic>
      <p:sp>
        <p:nvSpPr>
          <p:cNvPr id="15" name="Shape 33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EwM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gAAKQaAACWPwAAxhwAABAgAAAmAAAACAAAAP//////////"/>
              </a:ext>
            </a:extLst>
          </p:cNvSpPr>
          <p:nvPr/>
        </p:nvSpPr>
        <p:spPr>
          <a:xfrm>
            <a:off x="1384300" y="4330700"/>
            <a:ext cx="8952230" cy="34671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relatively small values of </a:t>
            </a:r>
            <a:r>
              <a:rPr sz="1700" i="1" cap="none">
                <a:latin typeface="Times New Roman" pitchFamily="1" charset="0"/>
                <a:ea typeface="Times New Roman" pitchFamily="1" charset="0"/>
                <a:cs typeface="Times New Roman" pitchFamily="1" charset="0"/>
              </a:rPr>
              <a:t>p</a:t>
            </a:r>
            <a:r>
              <a:t> and </a:t>
            </a:r>
          </a:p>
        </p:txBody>
      </p:sp>
      <p:pic>
        <p:nvPicPr>
          <p:cNvPr id="1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9IkF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MbAAB5GwAAjBwAAC0cAAAQAAAAJgAAAAgAAAD//////////w=="/>
              </a:ext>
            </a:extLst>
          </p:cNvPicPr>
          <p:nvPr/>
        </p:nvPicPr>
        <p:blipFill>
          <a:blip r:embed="rId3"/>
          <a:stretch>
            <a:fillRect/>
          </a:stretch>
        </p:blipFill>
        <p:spPr>
          <a:xfrm>
            <a:off x="4492625" y="4465955"/>
            <a:ext cx="147955" cy="1143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I+G alpha.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k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gAAABwDQAAcBwAABAiAAAQAAAAJgAAAAgAAAD//////////w=="/>
              </a:ext>
            </a:extLst>
          </p:cNvPicPr>
          <p:nvPr/>
        </p:nvPicPr>
        <p:blipFill>
          <a:blip r:embed="rId2"/>
          <a:stretch>
            <a:fillRect/>
          </a:stretch>
        </p:blipFill>
        <p:spPr>
          <a:xfrm>
            <a:off x="127000" y="2184400"/>
            <a:ext cx="4495800" cy="3352800"/>
          </a:xfrm>
          <a:prstGeom prst="rect">
            <a:avLst/>
          </a:prstGeom>
          <a:noFill/>
          <a:ln>
            <a:noFill/>
          </a:ln>
          <a:effectLst/>
        </p:spPr>
      </p:pic>
      <p:sp>
        <p:nvSpPr>
          <p:cNvPr id="3" name="Shape 331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Ga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4AsAAEIhAACwEwAAdiQAABAAAAAmAAAACAAAAP//////////"/>
              </a:ext>
            </a:extLst>
          </p:cNvSpPr>
          <p:nvPr/>
        </p:nvSpPr>
        <p:spPr>
          <a:xfrm>
            <a:off x="1930400" y="54063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I+G pInv.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gdAABwDQAAgDkAABAiAAAQAAAAJgAAAAgAAAD//////////w=="/>
              </a:ext>
            </a:extLst>
          </p:cNvPicPr>
          <p:nvPr/>
        </p:nvPicPr>
        <p:blipFill>
          <a:blip r:embed="rId3"/>
          <a:stretch>
            <a:fillRect/>
          </a:stretch>
        </p:blipFill>
        <p:spPr>
          <a:xfrm>
            <a:off x="4851400" y="2184400"/>
            <a:ext cx="4495800" cy="3352800"/>
          </a:xfrm>
          <a:prstGeom prst="rect">
            <a:avLst/>
          </a:prstGeom>
          <a:noFill/>
          <a:ln>
            <a:noFill/>
          </a:ln>
          <a:effectLst/>
        </p:spPr>
      </p:pic>
      <p:grpSp>
        <p:nvGrpSpPr>
          <p:cNvPr id="5" name="Group 3324"/>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LwRAADQEQAAJEUAALwbAAAQAAAAJgAAAAgAAAD/////AAAAAA=="/>
              </a:ext>
            </a:extLst>
          </p:cNvGrpSpPr>
          <p:nvPr/>
        </p:nvGrpSpPr>
        <p:grpSpPr>
          <a:xfrm>
            <a:off x="2882900" y="2895600"/>
            <a:ext cx="8356600" cy="1612900"/>
            <a:chOff x="2882900" y="2895600"/>
            <a:chExt cx="8356600" cy="1612900"/>
          </a:xfrm>
        </p:grpSpPr>
        <p:grpSp>
          <p:nvGrpSpPr>
            <p:cNvPr id="7" name="Group 3322"/>
            <p:cNvGrpSpPr>
              <a:extLst>
                <a:ext uri="smNativeData">
                  <pr:smNativeData xmlns:pr="smNativeData" xmlns="smNativeData" val="SMDATA_6_4KjWYhMAAAAlAAAAAQAAAA8BAAAAkAAAAEgAAACQAAAASAAAAAAAAAAAAAAAAAAAABcAAAAUAAAAAAAAAAAAAAD/fwAA/38AAAAAAAAJAAAABAAAALAlYxUfAAAAVAAAAAAAAAAAAAAAAAAAAAAAAAAAAAAAAAAAAAAAAAAAAAAAAAAAAAAAAAAAAAAAAAAAAAAAAAAAAAAAAAAAAAAAAAAAAAAAAAAAAAAAAAAAAAAAAAAAACEAAAAYAAAAFAAAALwRAADQEQAAJEUAALwbAAAAAAAAJgAAAAgAAAD/////AAAAAA=="/>
                </a:ext>
              </a:extLst>
            </p:cNvGrpSpPr>
            <p:nvPr/>
          </p:nvGrpSpPr>
          <p:grpSpPr>
            <a:xfrm>
              <a:off x="2882900" y="2895600"/>
              <a:ext cx="8356600" cy="1612900"/>
              <a:chOff x="2882900" y="2895600"/>
              <a:chExt cx="8356600" cy="1612900"/>
            </a:xfrm>
          </p:grpSpPr>
          <p:sp>
            <p:nvSpPr>
              <p:cNvPr id="10" name="Shape 33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UAANARAAAkRQAAzxMAAAAgAAAmAAAACAAAAP//////////"/>
                  </a:ext>
                </a:extLst>
              </p:cNvSpPr>
              <p:nvPr/>
            </p:nvSpPr>
            <p:spPr>
              <a:xfrm>
                <a:off x="3543300" y="28956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large </a:t>
                </a:r>
                <a:r>
                  <a:rPr i="1" cap="none">
                    <a:latin typeface="Times New Roman" pitchFamily="1" charset="0"/>
                    <a:ea typeface="Times New Roman" pitchFamily="1" charset="0"/>
                    <a:cs typeface="Times New Roman" pitchFamily="1" charset="0"/>
                  </a:rPr>
                  <a:t>p</a:t>
                </a:r>
                <a:r>
                  <a:t> a large value of </a:t>
                </a:r>
              </a:p>
            </p:txBody>
          </p:sp>
          <p:sp>
            <p:nvSpPr>
              <p:cNvPr id="9" name="Shape 332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CgAAOwTAAA0MAAAvBsAAAAAAAAmAAAACAAAAP//////////"/>
                  </a:ext>
                </a:extLst>
              </p:cNvSpPr>
              <p:nvPr/>
            </p:nvSpPr>
            <p:spPr>
              <a:xfrm>
                <a:off x="6565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8" name="Shape 332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vBEAAOwTAACMGQAAvBsAAAAAAAAmAAAACAAAAP//////////"/>
                  </a:ext>
                </a:extLst>
              </p:cNvSpPr>
              <p:nvPr/>
            </p:nvSpPr>
            <p:spPr>
              <a:xfrm flipH="1">
                <a:off x="2882900" y="3238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pAACjEgAAKioAAEMTAAAAAAAAJgAAAAgAAAD//////////w=="/>
                </a:ext>
              </a:extLst>
            </p:cNvPicPr>
            <p:nvPr/>
          </p:nvPicPr>
          <p:blipFill>
            <a:blip r:embed="rId4"/>
            <a:stretch>
              <a:fillRect/>
            </a:stretch>
          </p:blipFill>
          <p:spPr>
            <a:xfrm>
              <a:off x="6722745" y="3029585"/>
              <a:ext cx="131445" cy="101600"/>
            </a:xfrm>
            <a:prstGeom prst="rect">
              <a:avLst/>
            </a:prstGeom>
            <a:noFill/>
            <a:ln>
              <a:noFill/>
            </a:ln>
            <a:effectLst>
              <a:outerShdw blurRad="63500" dist="63760" dir="2700000">
                <a:srgbClr val="000000">
                  <a:alpha val="4000"/>
                </a:srgbClr>
              </a:outerShdw>
            </a:effectLst>
          </p:spPr>
        </p:pic>
      </p:grpSp>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wOAAAuIQAATBAAAJYiAAAQAAAAJgAAAAgAAAD//////////w=="/>
              </a:ext>
            </a:extLst>
          </p:cNvPicPr>
          <p:nvPr/>
        </p:nvPicPr>
        <p:blipFill>
          <a:blip r:embed="rId5"/>
          <a:stretch>
            <a:fillRect/>
          </a:stretch>
        </p:blipFill>
        <p:spPr>
          <a:xfrm>
            <a:off x="2374900" y="5393690"/>
            <a:ext cx="274320" cy="228600"/>
          </a:xfrm>
          <a:prstGeom prst="rect">
            <a:avLst/>
          </a:prstGeom>
          <a:noFill/>
          <a:ln>
            <a:noFill/>
          </a:ln>
          <a:effectLst>
            <a:outerShdw blurRad="63500" dist="63760" dir="2700000">
              <a:srgbClr val="000000">
                <a:alpha val="4000"/>
              </a:srgbClr>
            </a:outerShdw>
          </a:effectLst>
        </p:spPr>
      </p:pic>
      <p:grpSp>
        <p:nvGrpSpPr>
          <p:cNvPr id="12" name="Group 333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QJAABQFAAAUDwAABQeAAAQAAAAJgAAAAgAAAD/////AAAAAA=="/>
              </a:ext>
            </a:extLst>
          </p:cNvGrpSpPr>
          <p:nvPr/>
        </p:nvGrpSpPr>
        <p:grpSpPr>
          <a:xfrm>
            <a:off x="1485900" y="3302000"/>
            <a:ext cx="8318500" cy="1587500"/>
            <a:chOff x="1485900" y="3302000"/>
            <a:chExt cx="8318500" cy="1587500"/>
          </a:xfrm>
        </p:grpSpPr>
        <p:grpSp>
          <p:nvGrpSpPr>
            <p:cNvPr id="14" name="Group 332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QJAABQFAAAUDwAABQeAAAAAAAAJgAAAAgAAAD/////AAAAAA=="/>
                </a:ext>
              </a:extLst>
            </p:cNvGrpSpPr>
            <p:nvPr/>
          </p:nvGrpSpPr>
          <p:grpSpPr>
            <a:xfrm>
              <a:off x="1485900" y="3302000"/>
              <a:ext cx="8318500" cy="1587500"/>
              <a:chOff x="1485900" y="3302000"/>
              <a:chExt cx="8318500" cy="1587500"/>
            </a:xfrm>
          </p:grpSpPr>
          <p:sp>
            <p:nvSpPr>
              <p:cNvPr id="17" name="Shape 33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AwAAFAUAABQPAAATxYAAAAgAAAmAAAACAAAAP//////////"/>
                  </a:ext>
                </a:extLst>
              </p:cNvSpPr>
              <p:nvPr/>
            </p:nvSpPr>
            <p:spPr>
              <a:xfrm>
                <a:off x="2108200" y="3302000"/>
                <a:ext cx="769620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a relatively small </a:t>
                </a:r>
                <a:r>
                  <a:rPr i="1" cap="none">
                    <a:latin typeface="Times New Roman" pitchFamily="1" charset="0"/>
                    <a:ea typeface="Times New Roman" pitchFamily="1" charset="0"/>
                    <a:cs typeface="Times New Roman" pitchFamily="1" charset="0"/>
                  </a:rPr>
                  <a:t>p</a:t>
                </a:r>
                <a:r>
                  <a:t> a small value of </a:t>
                </a:r>
              </a:p>
            </p:txBody>
          </p:sp>
          <p:sp>
            <p:nvSpPr>
              <p:cNvPr id="16" name="Shape 332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ipMh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zB8AAEQWAACcJwAAFB4AAAAAAAAmAAAACAAAAP//////////"/>
                  </a:ext>
                </a:extLst>
              </p:cNvSpPr>
              <p:nvPr/>
            </p:nvSpPr>
            <p:spPr>
              <a:xfrm>
                <a:off x="5168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15" name="Shape 332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KBTO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JAkAAEQWAAD0EAAAFB4AAAAAAAAmAAAACAAAAP//////////"/>
                  </a:ext>
                </a:extLst>
              </p:cNvSpPr>
              <p:nvPr/>
            </p:nvSpPr>
            <p:spPr>
              <a:xfrm flipH="1">
                <a:off x="1485900" y="3619500"/>
                <a:ext cx="1270000" cy="127000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pic>
          <p:nvPicPr>
            <p:cNvPr id="13"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6Mwb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cgAAAPFQAApiEAAK8VAAAAAAAAJgAAAAgAAAD//////////w=="/>
                </a:ext>
              </a:extLst>
            </p:cNvPicPr>
            <p:nvPr/>
          </p:nvPicPr>
          <p:blipFill>
            <a:blip r:embed="rId4"/>
            <a:stretch>
              <a:fillRect/>
            </a:stretch>
          </p:blipFill>
          <p:spPr>
            <a:xfrm>
              <a:off x="5338445" y="3423285"/>
              <a:ext cx="131445" cy="101600"/>
            </a:xfrm>
            <a:prstGeom prst="rect">
              <a:avLst/>
            </a:prstGeom>
            <a:noFill/>
            <a:ln>
              <a:noFill/>
            </a:ln>
            <a:effectLst>
              <a:outerShdw blurRad="63500" dist="63760" dir="2700000">
                <a:srgbClr val="000000">
                  <a:alpha val="4000"/>
                </a:srgbClr>
              </a:outerShdw>
            </a:effectLst>
          </p:spPr>
        </p:pic>
      </p:grpSp>
      <p:sp>
        <p:nvSpPr>
          <p:cNvPr id="18" name="Shape 33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wH0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gAAFYhAADQLwAAiiQAABAAAAAmAAAACAAAAP//////////"/>
              </a:ext>
            </a:extLst>
          </p:cNvSpPr>
          <p:nvPr/>
        </p:nvSpPr>
        <p:spPr>
          <a:xfrm>
            <a:off x="6502400" y="5419090"/>
            <a:ext cx="1270000" cy="5207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33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YxK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CsAAFggAACIMQAAACMAABAgAAAmAAAACAAAAP//////////"/>
              </a:ext>
            </a:extLst>
          </p:cNvSpPr>
          <p:nvPr/>
        </p:nvSpPr>
        <p:spPr>
          <a:xfrm>
            <a:off x="6997700" y="52578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20" name="Shape 33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ktz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MNwAAYCcAAAAgAAAmAAAACAAAAP//////////"/>
              </a:ext>
            </a:extLst>
          </p:cNvSpPr>
          <p:nvPr/>
        </p:nvSpPr>
        <p:spPr>
          <a:xfrm>
            <a:off x="1130300" y="5816600"/>
            <a:ext cx="7899400" cy="584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These parameter interactions may cause pathologies that impact estimates of other</a:t>
            </a:r>
            <a:br/>
            <a:r>
              <a:t>     model parameters, and make convergence difficult.</a:t>
            </a:r>
          </a:p>
        </p:txBody>
      </p:sp>
      <p:sp>
        <p:nvSpPr>
          <p:cNvPr id="21" name="Shape 33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V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22" name="Shape 33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ZfWu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100000">
                                          <p:val>
                                            <p:strVal val="#ppt_x"/>
                                          </p:val>
                                        </p:tav>
                                      </p:tavLst>
                                    </p:anim>
                                    <p:anim calcmode="lin" valueType="num">
                                      <p:cBhvr>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12" grpId="0" animBg="1" advAuto="0"/>
    </p:bldLst>
    <p:extLst>
      <p:ext uri="smNativeData">
        <pr:smNativeData xmlns:pr="smNativeData" xmlns="smNativeData" val="4KjWYgIAAAAFAAAA/f///wEAAAACAAAAAQAAAAAAAAAAAAAAAAAAAAsAAAD9////AQAAAAIAAAABAAAAAAAAAAAAAAAAAAAA"/>
      </p:ext>
    </p:extLst>
  </p:timing>
</p:sld>
</file>

<file path=ppt/slides/slide2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sUAACEDQAANSoAAH8gAAAQAAAAJgAAAAgAAAD//////////w=="/>
              </a:ext>
            </a:extLst>
          </p:cNvPicPr>
          <p:nvPr/>
        </p:nvPicPr>
        <p:blipFill>
          <a:blip r:embed="rId2"/>
          <a:stretch>
            <a:fillRect/>
          </a:stretch>
        </p:blipFill>
        <p:spPr>
          <a:xfrm>
            <a:off x="3298825" y="2197100"/>
            <a:ext cx="3562350" cy="3085465"/>
          </a:xfrm>
          <a:prstGeom prst="rect">
            <a:avLst/>
          </a:prstGeom>
          <a:noFill/>
          <a:ln>
            <a:noFill/>
          </a:ln>
          <a:effectLst/>
        </p:spPr>
      </p:pic>
      <p:pic>
        <p:nvPicPr>
          <p:cNvPr id="3"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IeAAD4IAAAwh8AAGAiAAAQAAAAJgAAAAgAAAD//////////w=="/>
              </a:ext>
            </a:extLst>
          </p:cNvPicPr>
          <p:nvPr/>
        </p:nvPicPr>
        <p:blipFill>
          <a:blip r:embed="rId3"/>
          <a:stretch>
            <a:fillRect/>
          </a:stretch>
        </p:blipFill>
        <p:spPr>
          <a:xfrm>
            <a:off x="4888230" y="5359400"/>
            <a:ext cx="274320" cy="228600"/>
          </a:xfrm>
          <a:prstGeom prst="rect">
            <a:avLst/>
          </a:prstGeom>
          <a:noFill/>
          <a:ln>
            <a:noFill/>
          </a:ln>
          <a:effectLst>
            <a:outerShdw blurRad="63500" dist="63760" dir="2700000">
              <a:srgbClr val="000000">
                <a:alpha val="4000"/>
              </a:srgbClr>
            </a:outerShdw>
          </a:effectLst>
        </p:spPr>
      </p:pic>
      <p:sp>
        <p:nvSpPr>
          <p:cNvPr id="4" name="Shape 33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4uL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REAAMgUAAAZGAAAcBcAABAgAAAmAAAACAAAAP//////////"/>
              </a:ext>
            </a:extLst>
          </p:cNvSpPr>
          <p:nvPr/>
        </p:nvSpPr>
        <p:spPr>
          <a:xfrm>
            <a:off x="2863215" y="3378200"/>
            <a:ext cx="1054100" cy="431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i="1" cap="none">
                <a:solidFill>
                  <a:srgbClr val="424242"/>
                </a:solidFill>
                <a:latin typeface="Times New Roman" pitchFamily="1" charset="0"/>
                <a:ea typeface="Gill Sans" pitchFamily="0" charset="0"/>
                <a:cs typeface="Gill Sans" pitchFamily="0" charset="0"/>
              </a:defRPr>
            </a:lvl1pPr>
          </a:lstStyle>
          <a:p>
            <a:pPr>
              <a:defRPr sz="1800" b="0" i="0" cap="none">
                <a:latin typeface="蘋果儷中黑" pitchFamily="0" charset="0"/>
                <a:ea typeface="蘋果儷中黑" pitchFamily="0" charset="0"/>
                <a:cs typeface="蘋果儷中黑" pitchFamily="0" charset="0"/>
              </a:defRPr>
            </a:pPr>
            <a:r>
              <a:rPr sz="2400" b="1" i="1" cap="none">
                <a:latin typeface="Times New Roman" pitchFamily="1" charset="0"/>
                <a:ea typeface="Times New Roman" pitchFamily="1" charset="0"/>
                <a:cs typeface="Times New Roman" pitchFamily="1" charset="0"/>
              </a:rPr>
              <a:t>p</a:t>
            </a:r>
            <a:endParaRPr sz="2400" b="1" i="1" cap="none">
              <a:latin typeface="Times New Roman" pitchFamily="1" charset="0"/>
              <a:ea typeface="Times New Roman" pitchFamily="1" charset="0"/>
              <a:cs typeface="Times New Roman" pitchFamily="1" charset="0"/>
            </a:endParaRPr>
          </a:p>
        </p:txBody>
      </p:sp>
      <p:sp>
        <p:nvSpPr>
          <p:cNvPr id="5" name="Shape 33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9AYAAMgjAACPOwAAsCcAABAgAAAmAAAACAAAAP//////////"/>
              </a:ext>
            </a:extLst>
          </p:cNvSpPr>
          <p:nvPr/>
        </p:nvSpPr>
        <p:spPr>
          <a:xfrm>
            <a:off x="1130300" y="5816600"/>
            <a:ext cx="855154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We can identify parameter interactions by plotting their joint posterior probability distribution</a:t>
            </a:r>
          </a:p>
          <a:p>
            <a:pPr/>
            <a:r>
              <a:t>(see Bayesian MCMC presentations!)</a:t>
            </a:r>
          </a:p>
        </p:txBody>
      </p:sp>
      <p:sp>
        <p:nvSpPr>
          <p:cNvPr id="6" name="Shape 33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b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Mixture models of </a:t>
            </a:r>
            <a:r>
              <a:rPr sz="2100" cap="none">
                <a:latin typeface="Times" pitchFamily="0" charset="0"/>
                <a:ea typeface="Times" pitchFamily="0" charset="0"/>
                <a:cs typeface="Times" pitchFamily="0" charset="0"/>
              </a:rPr>
              <a:t>(I+G)</a:t>
            </a:r>
            <a:r>
              <a:t> for accommodating ASRV may be non-identifiable</a:t>
            </a:r>
          </a:p>
        </p:txBody>
      </p:sp>
      <p:sp>
        <p:nvSpPr>
          <p:cNvPr id="7" name="Shape 33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A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MAAHgKAACUOAAAXCYAAAAgAAAmAAAACAAAAP//////////"/>
              </a:ext>
            </a:extLst>
          </p:cNvSpPr>
          <p:nvPr/>
        </p:nvSpPr>
        <p:spPr>
          <a:xfrm>
            <a:off x="645795" y="1701800"/>
            <a:ext cx="8551545" cy="453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spcBef>
                <a:spcPts val="2000"/>
              </a:spcBef>
            </a:pPr>
            <a:r>
              <a:t>ASRV can be due to a variety of processes (mutation, bGC, selection, epistatic interactions...).</a:t>
            </a:r>
          </a:p>
          <a:p>
            <a:pPr>
              <a:spcBef>
                <a:spcPts val="2000"/>
              </a:spcBef>
            </a:pPr>
          </a:p>
          <a:p>
            <a:pPr>
              <a:spcBef>
                <a:spcPts val="2000"/>
              </a:spcBef>
            </a:pPr>
          </a:p>
          <a:p>
            <a:pPr>
              <a:spcBef>
                <a:spcPts val="2000"/>
              </a:spcBef>
            </a:pPr>
            <a:r>
              <a:t>ASRV models do not help us understand the data, they help us deal with its complexities to study another aspect of the data.</a:t>
            </a:r>
          </a:p>
          <a:p>
            <a:pPr>
              <a:spcBef>
                <a:spcPts val="2000"/>
              </a:spcBef>
            </a:pPr>
          </a:p>
          <a:p>
            <a:pPr>
              <a:spcBef>
                <a:spcPts val="2000"/>
              </a:spcBef>
            </a:pPr>
            <a:r>
              <a:t>We model ASRV in this way because we do not use a mechanistic model of the processes creating ASRV.</a:t>
            </a:r>
          </a:p>
          <a:p>
            <a:pPr>
              <a:spcBef>
                <a:spcPts val="2000"/>
              </a:spcBef>
            </a:pPr>
          </a:p>
          <a:p>
            <a:pPr>
              <a:spcBef>
                <a:spcPts val="2000"/>
              </a:spcBef>
            </a:pPr>
            <a:r>
              <a:t>ASRV is a phenomenological model.</a:t>
            </a:r>
          </a:p>
        </p:txBody>
      </p:sp>
      <p:sp>
        <p:nvSpPr>
          <p:cNvPr id="3" name="Shape 33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1AgAABAgAAAmAAAACAAAAP//////////"/>
              </a:ext>
            </a:extLst>
          </p:cNvSpPr>
          <p:nvPr/>
        </p:nvSpPr>
        <p:spPr>
          <a:xfrm>
            <a:off x="635000" y="1016000"/>
            <a:ext cx="8692515" cy="4191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500"/>
              </a:lnSpc>
              <a:tabLst>
                <a:tab pos="838200" algn="l"/>
              </a:tabLst>
              <a:defRPr sz="2000" cap="none">
                <a:solidFill>
                  <a:srgbClr val="0433FF"/>
                </a:solidFill>
                <a:latin typeface="Arial" pitchFamily="1" charset="0"/>
                <a:ea typeface="Arial" pitchFamily="1" charset="0"/>
                <a:cs typeface="Arial" pitchFamily="1" charset="0"/>
              </a:defRPr>
            </a:pPr>
            <a:r>
              <a:t>Why do we model ASRV?</a:t>
            </a:r>
          </a:p>
        </p:txBody>
      </p:sp>
      <p:sp>
        <p:nvSpPr>
          <p:cNvPr id="4" name="Shape 33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BQcAANwAAAB7NwAATAQAABAgAAAmAAAACAAAAP//////////"/>
              </a:ext>
            </a:extLst>
          </p:cNvSpPr>
          <p:nvPr/>
        </p:nvSpPr>
        <p:spPr>
          <a:xfrm>
            <a:off x="1141095" y="139700"/>
            <a:ext cx="7877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Rate Variation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4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3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Cs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3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kW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3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M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3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33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33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33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3355"/>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HQTAAAGBgAAzBUAABAAAAAmAAAACAAAAP//////////"/>
              </a:ext>
            </a:extLst>
          </p:cNvSpPr>
          <p:nvPr/>
        </p:nvSpPr>
        <p:spPr>
          <a:xfrm>
            <a:off x="570230" y="316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Qp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3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3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3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3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FZ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3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33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33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33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3367"/>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MwVAAAGBgAAJBgAABAAAAAmAAAACAAAAP//////////"/>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9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7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7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74"/>
          <p:cNvGrpSpPr>
            <a:extLst>
              <a:ext uri="smNativeData">
                <pr:smNativeData xmlns:pr="smNativeData" xmlns="smNativeData" val="SMDATA_6_4KjWYhMAAAAlAAAAAQAAAA8BAAAAkAAAAEgAAACQAAAASAAAAAAAAAAAAAAAAAAAABcAAAAUAAAAAAAAAAAAAAD/fwAA/38AAAAAAAAJAAAABAAAAE395F0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7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7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77"/>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7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j6G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geD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hCA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hn9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8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38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38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38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6c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3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391"/>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38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3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3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3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3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3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3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U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rYvm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CwNsc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5+V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1eH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S2o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QzB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A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AkAANonAAAoCQAAqykAABAAAAAmAAAACAAAAP//////////"/>
              </a:ext>
            </a:extLst>
          </p:cNvSpPr>
          <p:nvPr/>
        </p:nvSpPr>
        <p:spPr>
          <a:xfrm flipV="1">
            <a:off x="14884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kAEAAEcpAADBEAAAYCwAABAgAAAmAAAACAAAAP//////////"/>
              </a:ext>
            </a:extLst>
          </p:cNvSpPr>
          <p:nvPr/>
        </p:nvSpPr>
        <p:spPr>
          <a:xfrm>
            <a:off x="2540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A</a:t>
            </a:r>
            <a:r>
              <a:t> </a:t>
            </a:r>
          </a:p>
        </p:txBody>
      </p:sp>
      <p:sp>
        <p:nvSpPr>
          <p:cNvPr id="14" name="Shape 45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t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aA8AANonAABoDwAAfSsAABAAAAAmAAAACAAAAP//////////"/>
              </a:ext>
            </a:extLst>
          </p:cNvSpPr>
          <p:nvPr/>
        </p:nvSpPr>
        <p:spPr>
          <a:xfrm flipV="1">
            <a:off x="25044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Me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AcAAE8rAAABFwAAaC4AABAgAAAmAAAACAAAAP//////////"/>
              </a:ext>
            </a:extLst>
          </p:cNvSpPr>
          <p:nvPr/>
        </p:nvSpPr>
        <p:spPr>
          <a:xfrm>
            <a:off x="12700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A</a:t>
            </a:r>
            <a:r>
              <a:t> </a:t>
            </a:r>
          </a:p>
        </p:txBody>
      </p:sp>
      <p:sp>
        <p:nvSpPr>
          <p:cNvPr id="16" name="Shape 45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5Z8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iBMAAHAXAACPGAAAgBkAABAAAAAmAAAACAAAAP//////////"/>
              </a:ext>
            </a:extLst>
          </p:cNvSpPr>
          <p:nvPr/>
        </p:nvSpPr>
        <p:spPr>
          <a:xfrm>
            <a:off x="31750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5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Irq/V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MAALgLAAC3GAAAyA0AABAAAAAmAAAACAAAAP//////////"/>
              </a:ext>
            </a:extLst>
          </p:cNvSpPr>
          <p:nvPr/>
        </p:nvSpPr>
        <p:spPr>
          <a:xfrm>
            <a:off x="3200400" y="1905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Tfy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7Grf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LK8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39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VfW3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0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03"/>
          <p:cNvGrpSpPr>
            <a:extLst>
              <a:ext uri="smNativeData">
                <pr:smNativeData xmlns:pr="smNativeData" xmlns="smNativeData" val="SMDATA_6_4KjWYhMAAAAlAAAAAQAAAA8BAAAAkAAAAEgAAACQAAAASAAAAAAAAAAAAAAAAAAAABcAAAAUAAAAAAAAAAAAAAD/fwAA/38AAAAAAAAJAAAABAAAAAB5zhY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0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06"/>
          <p:cNvGrpSpPr>
            <a:extLst>
              <a:ext uri="smNativeData">
                <pr:smNativeData xmlns:pr="smNativeData" xmlns="smNativeData" val="SMDATA_6_4KjWYhMAAAAlAAAAAQAAAA8BAAAAkAAAAEgAAACQAAAASAAAAAAAAAAAAAAAAAAAABcAAAAUAAAAAAAAAAAAAAD/fwAA/38AAAAAAAAJAAAABAAAAPyyHZc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0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DZE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6" name="Shape 34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genomes (</a:t>
            </a:r>
            <a:r>
              <a:rPr i="1" cap="none"/>
              <a:t>e.g</a:t>
            </a:r>
            <a:r>
              <a:t>., nuclear, mitochondrial, chloroplast)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6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2x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1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1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2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2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pTP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2vB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Alignments may be composed of (subsets of) sites from different:</a:t>
            </a:r>
          </a:p>
        </p:txBody>
      </p:sp>
      <p:sp>
        <p:nvSpPr>
          <p:cNvPr id="12" name="Shape 34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QiIAABAgAAAmAAAACAAAAP//////////"/>
              </a:ext>
            </a:extLst>
          </p:cNvSpPr>
          <p:nvPr/>
        </p:nvSpPr>
        <p:spPr>
          <a:xfrm>
            <a:off x="1003300" y="5245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genes (</a:t>
            </a:r>
            <a:r>
              <a:rPr i="1" cap="none"/>
              <a:t>e.g.</a:t>
            </a:r>
            <a:r>
              <a:t>, cytb, COI)</a:t>
            </a:r>
          </a:p>
        </p:txBody>
      </p:sp>
      <p:sp>
        <p:nvSpPr>
          <p:cNvPr id="13" name="Shape 34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MAAE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0iMAABAgAAAmAAAACAAAAP//////////"/>
              </a:ext>
            </a:extLst>
          </p:cNvSpPr>
          <p:nvPr/>
        </p:nvSpPr>
        <p:spPr>
          <a:xfrm>
            <a:off x="1003300" y="5499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genomes (e.g., nuclear, mitochondrial, chloroplast)</a:t>
            </a:r>
          </a:p>
        </p:txBody>
      </p:sp>
      <p:sp>
        <p:nvSpPr>
          <p:cNvPr id="16" name="Shape 34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MvL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YiUAABAgAAAmAAAACAAAAP//////////"/>
              </a:ext>
            </a:extLst>
          </p:cNvSpPr>
          <p:nvPr/>
        </p:nvSpPr>
        <p:spPr>
          <a:xfrm>
            <a:off x="1003300" y="5753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codon positions of protein-coding genes</a:t>
            </a:r>
          </a:p>
        </p:txBody>
      </p:sp>
      <p:sp>
        <p:nvSpPr>
          <p:cNvPr id="17" name="Shape 34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8iYAABAgAAAmAAAACAAAAP//////////"/>
              </a:ext>
            </a:extLst>
          </p:cNvSpPr>
          <p:nvPr/>
        </p:nvSpPr>
        <p:spPr>
          <a:xfrm>
            <a:off x="1003300" y="6007100"/>
            <a:ext cx="8952230" cy="32385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stem/loop regions of ribosomal genes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3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36"/>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3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7bY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4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Jam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sMu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5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53"/>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5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H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6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9f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6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6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6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6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6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Qq/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pV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482"/>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8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48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48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4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4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4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4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48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4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4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4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Gw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cDp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3"/>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sp>
        <p:nvSpPr>
          <p:cNvPr id="3" name="Shape 349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x6O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B/f38A3N7gA8zMzADAwP8Af39/AAAAAAAAAAAAAAAAAAAAAAAAAAAAIQAAABgAAAAUAAAAAAoAAFMNAAApIgAA4BoAAB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49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5" name="Group 3500"/>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D4rAACsEgAADjMAAKkVAAAQAAAAJgAAAAgAAAD/////AAAAAA=="/>
              </a:ext>
            </a:extLst>
          </p:cNvGrpSpPr>
          <p:nvPr/>
        </p:nvGrpSpPr>
        <p:grpSpPr>
          <a:xfrm>
            <a:off x="7029450" y="3035300"/>
            <a:ext cx="1270000" cy="485775"/>
            <a:chOff x="7029450" y="3035300"/>
            <a:chExt cx="1270000" cy="485775"/>
          </a:xfrm>
        </p:grpSpPr>
        <p:sp>
          <p:nvSpPr>
            <p:cNvPr id="7" name="Shape 349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HkA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PisAAKwSAAAOMwAAqRUAAAAAAAAmAAAACAAAAP//////////"/>
                </a:ext>
              </a:extLst>
            </p:cNvSpPr>
            <p:nvPr/>
          </p:nvSpPr>
          <p:spPr>
            <a:xfrm>
              <a:off x="7029450" y="3035300"/>
              <a:ext cx="1270000"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34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iwAAMMSAADWMQAAQhUAAAAgAAAmAAAACAAAAP//////////"/>
                </a:ext>
              </a:extLst>
            </p:cNvSpPr>
            <p:nvPr/>
          </p:nvSpPr>
          <p:spPr>
            <a:xfrm>
              <a:off x="722757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nvGrpSpPr>
          <p:cNvPr id="8" name="Group 350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SAACsEgAA/BkAAKkVAAAQAAAAJgAAAAgAAAD/////AAAAAA=="/>
              </a:ext>
            </a:extLst>
          </p:cNvGrpSpPr>
          <p:nvPr/>
        </p:nvGrpSpPr>
        <p:grpSpPr>
          <a:xfrm>
            <a:off x="2954020" y="3035300"/>
            <a:ext cx="1270000" cy="485775"/>
            <a:chOff x="2954020" y="3035300"/>
            <a:chExt cx="1270000" cy="485775"/>
          </a:xfrm>
        </p:grpSpPr>
        <p:sp>
          <p:nvSpPr>
            <p:cNvPr id="10" name="Shape 350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BIAAKwSAAD8GQAAqRUAAAAAAAAmAAAACAAAAP//////////"/>
                </a:ext>
              </a:extLst>
            </p:cNvSpPr>
            <p:nvPr/>
          </p:nvSpPr>
          <p:spPr>
            <a:xfrm>
              <a:off x="2954020" y="3035300"/>
              <a:ext cx="1270000"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35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EGAAAQhUAAAAgAAAmAAAACAAAAP//////////"/>
                </a:ext>
              </a:extLst>
            </p:cNvSpPr>
            <p:nvPr/>
          </p:nvSpPr>
          <p:spPr>
            <a:xfrm>
              <a:off x="3152140" y="3049905"/>
              <a:ext cx="873760"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sp>
        <p:nvSpPr>
          <p:cNvPr id="11" name="Shape 35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K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jCAAABAgAAAmAAAACAAAAP//////////"/>
              </a:ext>
            </a:extLst>
          </p:cNvSpPr>
          <p:nvPr/>
        </p:nvSpPr>
        <p:spPr>
          <a:xfrm>
            <a:off x="639445" y="4930140"/>
            <a:ext cx="906462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u="sng"/>
              <a:t>nature</a:t>
            </a:r>
            <a:r>
              <a:t> of the substitution process for these (subsets of) sites may differ in terms of:</a:t>
            </a:r>
          </a:p>
        </p:txBody>
      </p:sp>
      <p:sp>
        <p:nvSpPr>
          <p:cNvPr id="12" name="Shape 35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FFk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EQgAAA+PQAAYCIAABAgAAAmAAAACAAAAP//////////"/>
              </a:ext>
            </a:extLst>
          </p:cNvSpPr>
          <p:nvPr/>
        </p:nvSpPr>
        <p:spPr>
          <a:xfrm>
            <a:off x="1003300" y="5245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tree topology </a:t>
            </a:r>
            <a:r>
              <a:rPr cap="none">
                <a:latin typeface="Times" pitchFamily="0" charset="0"/>
                <a:ea typeface="Times" pitchFamily="0" charset="0"/>
                <a:cs typeface="Times" pitchFamily="0" charset="0"/>
              </a:rPr>
              <a:t>(</a:t>
            </a:r>
            <a:r>
              <a:t>'gene-tree conflict'</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3" name="Shape 35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substitution process may vary qualitatively across the alignment</a:t>
            </a:r>
          </a:p>
        </p:txBody>
      </p:sp>
      <p:sp>
        <p:nvSpPr>
          <p:cNvPr id="14" name="Shape 35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Shape 35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NQhAAA+PQAA8CMAABAgAAAmAAAACAAAAP//////////"/>
              </a:ext>
            </a:extLst>
          </p:cNvSpPr>
          <p:nvPr/>
        </p:nvSpPr>
        <p:spPr>
          <a:xfrm>
            <a:off x="1003300" y="5499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branch-length proportions </a:t>
            </a:r>
            <a:r>
              <a:rPr cap="none">
                <a:latin typeface="Times" pitchFamily="0" charset="0"/>
                <a:ea typeface="Times" pitchFamily="0" charset="0"/>
                <a:cs typeface="Times" pitchFamily="0" charset="0"/>
              </a:rPr>
              <a:t>(</a:t>
            </a:r>
            <a:r>
              <a:t>'heterotachy'</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6" name="Shape 35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GQjAAA+PQAAgCUAABAgAAAmAAAACAAAAP//////////"/>
              </a:ext>
            </a:extLst>
          </p:cNvSpPr>
          <p:nvPr/>
        </p:nvSpPr>
        <p:spPr>
          <a:xfrm>
            <a:off x="1003300" y="5753100"/>
            <a:ext cx="8952230" cy="3429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stationary frequencies </a:t>
            </a:r>
            <a:r>
              <a:rPr cap="none">
                <a:latin typeface="Times" pitchFamily="0" charset="0"/>
                <a:ea typeface="Times" pitchFamily="0" charset="0"/>
                <a:cs typeface="Times" pitchFamily="0" charset="0"/>
              </a:rPr>
              <a:t>(</a:t>
            </a:r>
            <a:r>
              <a:t>   </a:t>
            </a:r>
            <a:r>
              <a:rPr cap="none">
                <a:latin typeface="Times" pitchFamily="0" charset="0"/>
                <a:ea typeface="Times" pitchFamily="0" charset="0"/>
                <a:cs typeface="Times" pitchFamily="0" charset="0"/>
              </a:rPr>
              <a:t>)</a:t>
            </a:r>
            <a:endParaRPr cap="none">
              <a:latin typeface="Times" pitchFamily="0" charset="0"/>
              <a:ea typeface="Times" pitchFamily="0" charset="0"/>
              <a:cs typeface="Times" pitchFamily="0" charset="0"/>
            </a:endParaRPr>
          </a:p>
        </p:txBody>
      </p:sp>
      <p:sp>
        <p:nvSpPr>
          <p:cNvPr id="17" name="Shape 35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PQkAAA+PQAAJCcAABAgAAAmAAAACAAAAP//////////"/>
              </a:ext>
            </a:extLst>
          </p:cNvSpPr>
          <p:nvPr/>
        </p:nvSpPr>
        <p:spPr>
          <a:xfrm>
            <a:off x="1003300" y="6007100"/>
            <a:ext cx="8952230" cy="35560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relative rates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a–f</a:t>
            </a:r>
            <a:r>
              <a:rPr cap="none">
                <a:latin typeface="Times" pitchFamily="0" charset="0"/>
                <a:ea typeface="Times" pitchFamily="0" charset="0"/>
                <a:cs typeface="Times" pitchFamily="0" charset="0"/>
              </a:rPr>
              <a:t>)</a:t>
            </a:r>
            <a:r>
              <a:t> </a:t>
            </a:r>
          </a:p>
        </p:txBody>
      </p:sp>
      <p:pic>
        <p:nvPicPr>
          <p:cNvPr id="18"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sYAAB0JwAAmhkAABQoAAAQAAAAJgAAAAgAAAD//////////w=="/>
              </a:ext>
            </a:extLst>
          </p:cNvPicPr>
          <p:nvPr/>
        </p:nvPicPr>
        <p:blipFill>
          <a:blip r:embed="rId3"/>
          <a:stretch>
            <a:fillRect/>
          </a:stretch>
        </p:blipFill>
        <p:spPr>
          <a:xfrm>
            <a:off x="4030345" y="6413500"/>
            <a:ext cx="131445" cy="101600"/>
          </a:xfrm>
          <a:prstGeom prst="rect">
            <a:avLst/>
          </a:prstGeom>
          <a:noFill/>
          <a:ln>
            <a:noFill/>
          </a:ln>
          <a:effectLst>
            <a:outerShdw blurRad="63500" dist="63760" dir="2700000">
              <a:srgbClr val="000000">
                <a:alpha val="4000"/>
              </a:srgbClr>
            </a:outerShdw>
          </a:effectLst>
        </p:spPr>
      </p:pic>
      <p:sp>
        <p:nvSpPr>
          <p:cNvPr id="19" name="Shape 35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BCQkI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QkJCAMvLywDAwP8Af39/AAAAAAAAAAAAAAAAAAAAAAAAAAAAIQAAABgAAAAUAAAALAYAAIQmAAA+PQAAtigAABAgAAAmAAAACAAAAP//////////"/>
              </a:ext>
            </a:extLst>
          </p:cNvSpPr>
          <p:nvPr/>
        </p:nvSpPr>
        <p:spPr>
          <a:xfrm>
            <a:off x="1003300" y="6261100"/>
            <a:ext cx="8952230" cy="356870"/>
          </a:xfrm>
          <a:prstGeom prst="rect">
            <a:avLst/>
          </a:prstGeom>
          <a:noFill/>
          <a:ln>
            <a:noFill/>
          </a:ln>
          <a:effectLst>
            <a:outerShdw blurRad="63500" dist="63760" dir="2700000">
              <a:srgbClr val="424242">
                <a:alpha val="4000"/>
              </a:srgbClr>
            </a:outerShdw>
          </a:effectLst>
        </p:spPr>
        <p:txBody>
          <a:bodyPr vert="horz" wrap="square" lIns="50800" tIns="50800" rIns="50800" bIns="50800" numCol="1" spcCol="215900" anchor="t"/>
          <a:lstStyle/>
          <a:p>
            <a:pPr marL="228600" indent="-228600" algn="l" defTabSz="457200">
              <a:lnSpc>
                <a:spcPts val="20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nature/degree of ASRV </a:t>
            </a:r>
            <a:r>
              <a:rPr cap="none">
                <a:latin typeface="Times" pitchFamily="0" charset="0"/>
                <a:ea typeface="Times" pitchFamily="0" charset="0"/>
                <a:cs typeface="Times" pitchFamily="0" charset="0"/>
              </a:rPr>
              <a:t>(</a:t>
            </a:r>
            <a:r>
              <a:rPr sz="1700" i="1" cap="none">
                <a:latin typeface="Times" pitchFamily="0" charset="0"/>
                <a:ea typeface="Times" pitchFamily="0" charset="0"/>
                <a:cs typeface="Times" pitchFamily="0" charset="0"/>
              </a:rPr>
              <a:t>p</a:t>
            </a:r>
            <a:r>
              <a:rPr sz="1700" i="1" cap="none"/>
              <a:t>,   </a:t>
            </a:r>
            <a:r>
              <a:rPr cap="none">
                <a:latin typeface="Times" pitchFamily="0" charset="0"/>
                <a:ea typeface="Times" pitchFamily="0" charset="0"/>
                <a:cs typeface="Times" pitchFamily="0" charset="0"/>
              </a:rPr>
              <a:t>)</a:t>
            </a:r>
            <a:r>
              <a:t> </a:t>
            </a:r>
          </a:p>
        </p:txBody>
      </p:sp>
      <p:pic>
        <p:nvPicPr>
          <p:cNvPr id="2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UAAA3JAAA5xUAACclAAAQAAAAJgAAAAgAAAD//////////w=="/>
              </a:ext>
            </a:extLst>
          </p:cNvPicPr>
          <p:nvPr/>
        </p:nvPicPr>
        <p:blipFill>
          <a:blip r:embed="rId4"/>
          <a:stretch>
            <a:fillRect/>
          </a:stretch>
        </p:blipFill>
        <p:spPr>
          <a:xfrm>
            <a:off x="3368040" y="5887085"/>
            <a:ext cx="192405" cy="1524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thA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pic>
        <p:nvPicPr>
          <p:cNvPr id="7"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DE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8" name="Shape 35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hE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ABj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IA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3BMAANonAADcEwAAqykAABAAAAAmAAAACAAAAP//////////"/>
              </a:ext>
            </a:extLst>
          </p:cNvSpPr>
          <p:nvPr/>
        </p:nvSpPr>
        <p:spPr>
          <a:xfrm flipV="1">
            <a:off x="32283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RAwAAEcpAAB1GwAAYCwAABAgAAAmAAAACAAAAP//////////"/>
              </a:ext>
            </a:extLst>
          </p:cNvSpPr>
          <p:nvPr/>
        </p:nvSpPr>
        <p:spPr>
          <a:xfrm>
            <a:off x="19939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C</a:t>
            </a:r>
            <a:r>
              <a:t> </a:t>
            </a:r>
          </a:p>
        </p:txBody>
      </p:sp>
      <p:sp>
        <p:nvSpPr>
          <p:cNvPr id="14" name="Shape 4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oAANonAAAcGgAAfSsAABAAAAAmAAAACAAAAP//////////"/>
              </a:ext>
            </a:extLst>
          </p:cNvSpPr>
          <p:nvPr/>
        </p:nvSpPr>
        <p:spPr>
          <a:xfrm flipV="1">
            <a:off x="42443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BIAAE8rAAC1IQAAaC4AABAgAAAmAAAACAAAAP//////////"/>
              </a:ext>
            </a:extLst>
          </p:cNvSpPr>
          <p:nvPr/>
        </p:nvSpPr>
        <p:spPr>
          <a:xfrm>
            <a:off x="30099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C</a:t>
            </a:r>
            <a:r>
              <a:t> </a:t>
            </a:r>
          </a:p>
        </p:txBody>
      </p:sp>
      <p:sp>
        <p:nvSpPr>
          <p:cNvPr id="16" name="Shape 47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EBgAAHAXAAAXHQAAgBkAABAAAAAmAAAACAAAAP//////////"/>
              </a:ext>
            </a:extLst>
          </p:cNvSpPr>
          <p:nvPr/>
        </p:nvSpPr>
        <p:spPr>
          <a:xfrm>
            <a:off x="39116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7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BkAAEgNAABrHgAAWA8AABAAAAAmAAAACAAAAP//////////"/>
              </a:ext>
            </a:extLst>
          </p:cNvSpPr>
          <p:nvPr/>
        </p:nvSpPr>
        <p:spPr>
          <a:xfrm>
            <a:off x="4127500" y="2159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FWO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3hCe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DM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1w9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zs3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DID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Iql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Sdn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4ill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Variation in substitution process across sites is a prevalent feature of empirical datasets </a:t>
            </a:r>
          </a:p>
        </p:txBody>
      </p:sp>
      <p:sp>
        <p:nvSpPr>
          <p:cNvPr id="3" name="Shape 35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oO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5" name="Shape 35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O85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gMAAA+PQAA9g4AABAgAAAmAAAACAAAAP//////////"/>
              </a:ext>
            </a:extLst>
          </p:cNvSpPr>
          <p:nvPr/>
        </p:nvSpPr>
        <p:spPr>
          <a:xfrm>
            <a:off x="1003300" y="2108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horizontal gene transfer/introgression</a:t>
            </a:r>
          </a:p>
        </p:txBody>
      </p:sp>
      <p:sp>
        <p:nvSpPr>
          <p:cNvPr id="6" name="Shape 35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UxO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QA0AABAgAAAmAAAACAAAAP//////////"/>
              </a:ext>
            </a:extLst>
          </p:cNvSpPr>
          <p:nvPr/>
        </p:nvSpPr>
        <p:spPr>
          <a:xfrm>
            <a:off x="1003300" y="1790700"/>
            <a:ext cx="9070340" cy="3632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tree topology may vary across the alignment ('gene-tree conflict')</a:t>
            </a:r>
            <a:r>
              <a:rPr sz="1600" cap="none">
                <a:latin typeface="Times" pitchFamily="0" charset="0"/>
                <a:ea typeface="Times" pitchFamily="0" charset="0"/>
                <a:cs typeface="Times" pitchFamily="0" charset="0"/>
              </a:rPr>
              <a:t> </a:t>
            </a:r>
            <a:r>
              <a:t>because of:</a:t>
            </a:r>
          </a:p>
        </p:txBody>
      </p:sp>
      <p:sp>
        <p:nvSpPr>
          <p:cNvPr id="7" name="Shape 35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Zy1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gOAAA+PQAAhhAAABAgAAAmAAAACAAAAP//////////"/>
              </a:ext>
            </a:extLst>
          </p:cNvSpPr>
          <p:nvPr/>
        </p:nvSpPr>
        <p:spPr>
          <a:xfrm>
            <a:off x="1003300" y="2362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deep coalescence (incomplete lineage sorting)</a:t>
            </a:r>
          </a:p>
        </p:txBody>
      </p:sp>
      <p:pic>
        <p:nvPicPr>
          <p:cNvPr id="8"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A8X6m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0QAADHEgAAoy0AAOsmAAAQAAAAJgAAAAgAAAD//////////w=="/>
              </a:ext>
            </a:extLst>
          </p:cNvPicPr>
          <p:nvPr/>
        </p:nvPicPr>
        <p:blipFill>
          <a:blip r:embed="rId2"/>
          <a:stretch>
            <a:fillRect/>
          </a:stretch>
        </p:blipFill>
        <p:spPr>
          <a:xfrm>
            <a:off x="2741295" y="3052445"/>
            <a:ext cx="4677410" cy="3274060"/>
          </a:xfrm>
          <a:prstGeom prst="rect">
            <a:avLst/>
          </a:prstGeom>
          <a:noFill/>
          <a:ln>
            <a:noFill/>
          </a:ln>
          <a:effectLst>
            <a:outerShdw blurRad="63500" dist="63760" dir="2700000">
              <a:srgbClr val="000000">
                <a:alpha val="15000"/>
              </a:srgbClr>
            </a:outerShdw>
          </a:effectLst>
        </p:spPr>
      </p:pic>
      <p:sp>
        <p:nvSpPr>
          <p:cNvPr id="9" name="Shape 35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NobAACALAAA2B0AABAgAAAmAAAACAAAAP//////////"/>
              </a:ext>
            </a:extLst>
          </p:cNvSpPr>
          <p:nvPr/>
        </p:nvSpPr>
        <p:spPr>
          <a:xfrm>
            <a:off x="6690995" y="4527550"/>
            <a:ext cx="542925"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HGT</a:t>
            </a:r>
          </a:p>
        </p:txBody>
      </p:sp>
      <p:sp>
        <p:nvSpPr>
          <p:cNvPr id="10" name="Shape 35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SkAAFIhAAC9KwAAUCMAABAgAAAmAAAACAAAAP//////////"/>
              </a:ext>
            </a:extLst>
          </p:cNvSpPr>
          <p:nvPr/>
        </p:nvSpPr>
        <p:spPr>
          <a:xfrm>
            <a:off x="6690995" y="5416550"/>
            <a:ext cx="419100" cy="323850"/>
          </a:xfrm>
          <a:prstGeom prst="rect">
            <a:avLst/>
          </a:prstGeom>
          <a:noFill/>
          <a:ln>
            <a:noFill/>
          </a:ln>
          <a:effectLst/>
        </p:spPr>
        <p:txBody>
          <a:bodyPr vert="horz" wrap="none" lIns="50800" tIns="50800" rIns="50800" bIns="50800" numCol="1" spcCol="215900" anchor="ctr"/>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ILS</a:t>
            </a:r>
          </a:p>
        </p:txBody>
      </p:sp>
      <p:sp>
        <p:nvSpPr>
          <p:cNvPr id="11" name="Shape 35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QAAD4PQAA8BIAABAgAAAmAAAACAAAAP//////////"/>
              </a:ext>
            </a:extLst>
          </p:cNvSpPr>
          <p:nvPr/>
        </p:nvSpPr>
        <p:spPr>
          <a:xfrm>
            <a:off x="1003300" y="27178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There are 'species-tree' methods that allow the tree topology to vary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
        <p:nvSpPr>
          <p:cNvPr id="3" name="Shape 35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4" name="Shape 355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5"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3" name="Shape 35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tree topology and nodal support</a:t>
            </a:r>
          </a:p>
        </p:txBody>
      </p:sp>
      <p:sp>
        <p:nvSpPr>
          <p:cNvPr id="5" name="Shape 35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Under simulation, failure to accommodate substitution process heterogeneity can </a:t>
            </a:r>
            <a:br/>
            <a:r>
              <a:t>   cause biased estimates of:</a:t>
            </a:r>
          </a:p>
        </p:txBody>
      </p:sp>
      <p:sp>
        <p:nvSpPr>
          <p:cNvPr id="6" name="Shape 35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branch lengths</a:t>
            </a:r>
          </a:p>
        </p:txBody>
      </p:sp>
      <p:sp>
        <p:nvSpPr>
          <p:cNvPr id="7" name="Shape 35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divergence times</a:t>
            </a:r>
          </a:p>
        </p:txBody>
      </p:sp>
      <p:sp>
        <p:nvSpPr>
          <p:cNvPr id="8"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A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Biology motivates the extension of models</a:t>
            </a:r>
          </a:p>
        </p:txBody>
      </p:sp>
      <p:sp>
        <p:nvSpPr>
          <p:cNvPr id="3" name="Shape 35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Shape 35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wQAAA+PQAAKhIAABAgAAAmAAAACAAAAP//////////"/>
              </a:ext>
            </a:extLst>
          </p:cNvSpPr>
          <p:nvPr/>
        </p:nvSpPr>
        <p:spPr>
          <a:xfrm>
            <a:off x="1003300" y="2628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tree topology and nodal support</a:t>
            </a:r>
          </a:p>
        </p:txBody>
      </p:sp>
      <p:sp>
        <p:nvSpPr>
          <p:cNvPr id="5" name="Shape 35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D4PQAApBAAABAgAAAmAAAACAAAAP//////////"/>
              </a:ext>
            </a:extLst>
          </p:cNvSpPr>
          <p:nvPr/>
        </p:nvSpPr>
        <p:spPr>
          <a:xfrm>
            <a:off x="1003300" y="20701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Under simulation, failure to accommodate substitution process heterogeneity can </a:t>
            </a:r>
            <a:br/>
            <a:r>
              <a:t>   cause biased estimates of:</a:t>
            </a:r>
          </a:p>
        </p:txBody>
      </p:sp>
      <p:sp>
        <p:nvSpPr>
          <p:cNvPr id="6" name="Shape 35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RAAA+PQAAuhMAABAgAAAmAAAACAAAAP//////////"/>
              </a:ext>
            </a:extLst>
          </p:cNvSpPr>
          <p:nvPr/>
        </p:nvSpPr>
        <p:spPr>
          <a:xfrm>
            <a:off x="1003300" y="2882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branch lengths</a:t>
            </a:r>
          </a:p>
        </p:txBody>
      </p:sp>
      <p:sp>
        <p:nvSpPr>
          <p:cNvPr id="7" name="Shape 35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TAAA+PQAAShUAABAgAAAmAAAACAAAAP//////////"/>
              </a:ext>
            </a:extLst>
          </p:cNvSpPr>
          <p:nvPr/>
        </p:nvSpPr>
        <p:spPr>
          <a:xfrm>
            <a:off x="1003300" y="3136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divergence times</a:t>
            </a:r>
          </a:p>
        </p:txBody>
      </p:sp>
      <p:sp>
        <p:nvSpPr>
          <p:cNvPr id="8" name="Shape 35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wUAAA+PQAA2hYAABAgAAAmAAAACAAAAP//////////"/>
              </a:ext>
            </a:extLst>
          </p:cNvSpPr>
          <p:nvPr/>
        </p:nvSpPr>
        <p:spPr>
          <a:xfrm>
            <a:off x="1003300" y="33909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marR="0" indent="-228600" algn="l" defTabSz="457200">
              <a:lnSpc>
                <a:spcPts val="1900"/>
              </a:lnSpc>
              <a:spcBef>
                <a:spcPts val="400"/>
              </a:spcBef>
              <a:spcAft>
                <a:spcPts val="0"/>
              </a:spcAft>
              <a:buClrTx/>
              <a:buSzTx/>
              <a:buFontTx/>
              <a:buChar char="•"/>
              <a:tabLst>
                <a:tab pos="838200" algn="l"/>
                <a:tab pos="914400" algn="l"/>
                <a:tab pos="1828800" algn="l"/>
                <a:tab pos="2387600" algn="l"/>
              </a:tabLst>
              <a:defRPr sz="1600" b="0" i="0" u="none" strike="noStrike" kern="1" cap="none" spc="0" baseline="0">
                <a:solidFill>
                  <a:srgbClr val="424242"/>
                </a:solidFill>
                <a:effectLst/>
                <a:latin typeface="Arial" pitchFamily="1" charset="0"/>
                <a:ea typeface="Arial" pitchFamily="1" charset="0"/>
                <a:cs typeface="Arial" pitchFamily="1" charset="0"/>
              </a:defRPr>
            </a:pPr>
            <a:r>
              <a:t>other substitution-model parameters</a:t>
            </a:r>
          </a:p>
        </p:txBody>
      </p:sp>
      <p:sp>
        <p:nvSpPr>
          <p:cNvPr id="9"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vAwAABAgAAAmAAAACAAAAP//////////"/>
              </a:ext>
            </a:extLst>
          </p:cNvSpPr>
          <p:nvPr/>
        </p:nvSpPr>
        <p:spPr>
          <a:xfrm>
            <a:off x="1003300" y="1409700"/>
            <a:ext cx="9070340" cy="660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Even when all the sites share the same tree topology, other aspects of the substitution</a:t>
            </a:r>
            <a:br/>
            <a:r>
              <a:t>   process may vary across (subsets of) sites in the alignment</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2 approaches</a:t>
            </a:r>
          </a:p>
        </p:txBody>
      </p:sp>
      <p:sp>
        <p:nvSpPr>
          <p:cNvPr id="3" name="Shape 35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FA8AAAAgAAAmAAAACAAAAP//////////"/>
              </a:ext>
            </a:extLst>
          </p:cNvSpPr>
          <p:nvPr/>
        </p:nvSpPr>
        <p:spPr>
          <a:xfrm>
            <a:off x="1003300" y="1409700"/>
            <a:ext cx="9070340" cy="1041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Partition model : we assign sites to groups of parameters</a:t>
            </a: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p>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Mixture model : we don’t assign sites, but integrate over several groups of parameters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9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Partition model approach for modeling ASPH</a:t>
            </a:r>
          </a:p>
        </p:txBody>
      </p:sp>
      <p:sp>
        <p:nvSpPr>
          <p:cNvPr id="4" name="Shape 35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4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Igc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5LTZ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4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Pjw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c3B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Ii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UlB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YTp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48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4AANonAAC4HgAAqykAABAAAAAmAAAACAAAAP//////////"/>
              </a:ext>
            </a:extLst>
          </p:cNvSpPr>
          <p:nvPr/>
        </p:nvSpPr>
        <p:spPr>
          <a:xfrm flipV="1">
            <a:off x="4993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4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cAAEcpAABRJgAAYCwAABAgAAAmAAAACAAAAP//////////"/>
              </a:ext>
            </a:extLst>
          </p:cNvSpPr>
          <p:nvPr/>
        </p:nvSpPr>
        <p:spPr>
          <a:xfrm>
            <a:off x="3759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G</a:t>
            </a:r>
            <a:r>
              <a:t> </a:t>
            </a:r>
          </a:p>
        </p:txBody>
      </p:sp>
      <p:sp>
        <p:nvSpPr>
          <p:cNvPr id="14" name="Shape 4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QAANonAAD4JAAAfSsAABAAAAAmAAAACAAAAP//////////"/>
              </a:ext>
            </a:extLst>
          </p:cNvSpPr>
          <p:nvPr/>
        </p:nvSpPr>
        <p:spPr>
          <a:xfrm flipV="1">
            <a:off x="6009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4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0AAE8rAACRLAAAaC4AABAgAAAmAAAACAAAAP//////////"/>
              </a:ext>
            </a:extLst>
          </p:cNvSpPr>
          <p:nvPr/>
        </p:nvSpPr>
        <p:spPr>
          <a:xfrm>
            <a:off x="4775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G</a:t>
            </a:r>
            <a:r>
              <a:t> </a:t>
            </a:r>
          </a:p>
        </p:txBody>
      </p:sp>
      <p:sp>
        <p:nvSpPr>
          <p:cNvPr id="16" name="Shape 49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rBwAAHAXAACzIQAAgBkAABAAAAAmAAAACAAAAP//////////"/>
              </a:ext>
            </a:extLst>
          </p:cNvSpPr>
          <p:nvPr/>
        </p:nvSpPr>
        <p:spPr>
          <a:xfrm>
            <a:off x="46609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49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RHZW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B8AANgOAAAzJAAA6BAAABAAAAAmAAAACAAAAP//////////"/>
              </a:ext>
            </a:extLst>
          </p:cNvSpPr>
          <p:nvPr/>
        </p:nvSpPr>
        <p:spPr>
          <a:xfrm>
            <a:off x="5067300" y="2413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4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1c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4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ZbH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5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5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6"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6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D/S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6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5" name="Shape 36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OAAA+PQAAShAAABAgAAAmAAAACAAAAP//////////"/>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6" name="Shape 36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7"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basic idea is to assign (subsets of) sites to independent substitution models</a:t>
            </a:r>
          </a:p>
        </p:txBody>
      </p:sp>
      <p:sp>
        <p:nvSpPr>
          <p:cNvPr id="3" name="Shape 36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4" name="Shape 36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wMAAA+PQAAug4AABAgAAAmAAAACAAAAP//////////"/>
              </a:ext>
            </a:extLst>
          </p:cNvSpPr>
          <p:nvPr/>
        </p:nvSpPr>
        <p:spPr>
          <a:xfrm>
            <a:off x="1003300" y="2070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number of partitions and assignment of subsets is informed by our biological knowledge</a:t>
            </a:r>
          </a:p>
        </p:txBody>
      </p:sp>
      <p:sp>
        <p:nvSpPr>
          <p:cNvPr id="5" name="Shape 36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AQLAAD4PQAAPA0AABAgAAAmAAAACAAAAP//////////"/>
              </a:ext>
            </a:extLst>
          </p:cNvSpPr>
          <p:nvPr/>
        </p:nvSpPr>
        <p:spPr>
          <a:xfrm>
            <a:off x="1003300" y="1790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number of data subsets and the assignment of sites to subsets is assumed</a:t>
            </a:r>
          </a:p>
        </p:txBody>
      </p:sp>
      <p:sp>
        <p:nvSpPr>
          <p:cNvPr id="6" name="Shape 36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wOAAA+PQAAShAAABAgAAAmAAAACAAAAP//////////"/>
              </a:ext>
            </a:extLst>
          </p:cNvSpPr>
          <p:nvPr/>
        </p:nvSpPr>
        <p:spPr>
          <a:xfrm>
            <a:off x="1003300" y="2324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7" name="Shape 36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wPAAA+PQAA2hEAABAgAAAmAAAACAAAAP//////////"/>
              </a:ext>
            </a:extLst>
          </p:cNvSpPr>
          <p:nvPr/>
        </p:nvSpPr>
        <p:spPr>
          <a:xfrm>
            <a:off x="1003300" y="25781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 substitution model is specified for each data subset</a:t>
            </a:r>
          </a:p>
        </p:txBody>
      </p:sp>
      <p:sp>
        <p:nvSpPr>
          <p:cNvPr id="8"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FqI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22"/>
          <p:cNvGrpSpPr>
            <a:extLst>
              <a:ext uri="smNativeData">
                <pr:smNativeData xmlns:pr="smNativeData" xmlns="smNativeData" val="SMDATA_6_4KjWYhMAAAAlAAAAAQAAAA8BAAAAkAAAAEgAAACQAAAASAAAAAAAAAAAAAAAAAAAABcAAAAUAAAAAAAAAAAAAAD/fwAA/38AAAAAAAAJAAAABAAAAMc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1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2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sqAACsEgAAEjQAAKkVAAAAAAAAJgAAAAgAAAD/////AAAAAA=="/>
                </a:ext>
              </a:extLst>
            </p:cNvGrpSpPr>
            <p:nvPr/>
          </p:nvGrpSpPr>
          <p:grpSpPr>
            <a:xfrm>
              <a:off x="6864985" y="3035300"/>
              <a:ext cx="1599565" cy="485775"/>
              <a:chOff x="6864985" y="3035300"/>
              <a:chExt cx="1599565" cy="485775"/>
            </a:xfrm>
          </p:grpSpPr>
          <p:sp>
            <p:nvSpPr>
              <p:cNvPr id="6" name="Shape 361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KwSAAASNAAAqRUAAAAAAAAmAAAACAAAAP//////////"/>
                  </a:ext>
                </a:extLst>
              </p:cNvSpPr>
              <p:nvPr/>
            </p:nvSpPr>
            <p:spPr>
              <a:xfrm>
                <a:off x="6864985" y="3035300"/>
                <a:ext cx="1599565" cy="48577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ywAAMMSAADWMQAAQhUAAAAgAAAmAAAACAAAAP//////////"/>
                  </a:ext>
                </a:extLst>
              </p:cNvSpPr>
              <p:nvPr/>
            </p:nvSpPr>
            <p:spPr>
              <a:xfrm>
                <a:off x="7228205" y="3049905"/>
                <a:ext cx="87312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27"/>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2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26"/>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CgRAACsEgAAARsAAKkVAAAAAAAAJgAAAAgAAAD/////AAAAAA=="/>
                </a:ext>
              </a:extLst>
            </p:cNvGrpSpPr>
            <p:nvPr/>
          </p:nvGrpSpPr>
          <p:grpSpPr>
            <a:xfrm>
              <a:off x="2788920" y="3035300"/>
              <a:ext cx="1600835" cy="485775"/>
              <a:chOff x="2788920" y="3035300"/>
              <a:chExt cx="1600835" cy="485775"/>
            </a:xfrm>
          </p:grpSpPr>
          <p:sp>
            <p:nvSpPr>
              <p:cNvPr id="11" name="Shape 362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BEAAKwSAAABGwAAqRUAAAAAAAAmAAAACAAAAP//////////"/>
                  </a:ext>
                </a:extLst>
              </p:cNvSpPr>
              <p:nvPr/>
            </p:nvSpPr>
            <p:spPr>
              <a:xfrm>
                <a:off x="2788920" y="3035300"/>
                <a:ext cx="1600835" cy="48577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ZBMAAMMSAADFGAAAQhUAAAAgAAAmAAAACAAAAP//////////"/>
                  </a:ext>
                </a:extLst>
              </p:cNvSpPr>
              <p:nvPr/>
            </p:nvSpPr>
            <p:spPr>
              <a:xfrm>
                <a:off x="3152140" y="3049905"/>
                <a:ext cx="874395" cy="405765"/>
              </a:xfrm>
              <a:prstGeom prst="rect">
                <a:avLst/>
              </a:prstGeom>
              <a:noFill/>
              <a:ln>
                <a:noFill/>
              </a:ln>
              <a:effectLst/>
            </p:spPr>
            <p:txBody>
              <a:bodyPr vert="horz" wrap="non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14" name="Shape 36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lt">
                                    <p:tmAbs val="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8" grpId="0" animBg="1" advAuto="0"/>
    </p:bldLst>
    <p:extLst>
      <p:ext uri="smNativeData">
        <pr:smNativeData xmlns:pr="smNativeData" xmlns="smNativeData" val="4KjWYgIAAAAFAAAA/f///wEAAAACAAAAAQAAAAAAAAAAAAAAAAAAAAsAAAD9////AQAAAAIAAAABAAAAAAAAAAAAAAAAAAAA"/>
      </p:ext>
    </p:extLst>
  </p:timing>
</p:sld>
</file>

<file path=ppt/slides/slide2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zq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37"/>
          <p:cNvGrpSpPr>
            <a:extLst>
              <a:ext uri="smNativeData">
                <pr:smNativeData xmlns:pr="smNativeData" xmlns="smNativeData" val="SMDATA_6_4KjWYhMAAAAlAAAAAQAAAA8BAAAAkAAAAEgAAACQAAAASAAAAAAAAAAAAAAAAAAAABcAAAAUAAAAAAAAAAAAAAD/fwAA/38AAAAAAAAJAAAABAAAAHD7JRc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3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Y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36"/>
            <p:cNvGrpSpPr>
              <a:extLst>
                <a:ext uri="smNativeData">
                  <pr:smNativeData xmlns:pr="smNativeData" xmlns="smNativeData" val="SMDATA_6_4KjWYhMAAAAlAAAAAQAAAA8BAAAAkAAAAEgAAACQAAAASAAAAAAAAAAAAAAAAAAAABcAAAAUAAAAAAAAAAAAAAD/fwAA/38AAAAAAAAJAAAABAAAAJD43gM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Igd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3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w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42"/>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3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4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3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4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g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sp>
        <p:nvSpPr>
          <p:cNvPr id="13" name="Shape 36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pic>
        <p:nvPicPr>
          <p:cNvPr id="14"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6" name="Shape 36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NxK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7"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1900"/>
              </a:lnSpc>
              <a:defRPr sz="1600" cap="none">
                <a:solidFill>
                  <a:srgbClr val="424242"/>
                </a:solidFill>
                <a:latin typeface="Arial" pitchFamily="1" charset="0"/>
                <a:ea typeface="Gill Sans" pitchFamily="0" charset="0"/>
                <a:cs typeface="Gill Sans" pitchFamily="0" charset="0"/>
              </a:defRPr>
            </a:pPr>
            <a:r>
              <a:t>Define two or more data subsets that are likely to capture substitution process heterogeneity</a:t>
            </a:r>
          </a:p>
        </p:txBody>
      </p:sp>
      <p:sp>
        <p:nvSpPr>
          <p:cNvPr id="18" name="Rectangle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365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6" name="Shape 365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h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3" name="Group 3653"/>
            <p:cNvGrpSpPr>
              <a:extLst>
                <a:ext uri="smNativeData">
                  <pr:smNativeData xmlns:pr="smNativeData" xmlns="smNativeData" val="SMDATA_6_4KjWYhMAAAAlAAAAAQAAAA8BAAAAkAAAAEgAAACQAAAASAAAAAAAAAAAAAAAAAAAABcAAAAUAAAAAAAAAAAAAAD/fwAA/38AAAAAAAAJAAAABAAAAAB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5" name="Shape 365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365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R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pic>
        <p:nvPicPr>
          <p:cNvPr id="7"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ojo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8" name="Group 366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5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SG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59"/>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MIF+7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5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sp>
        <p:nvSpPr>
          <p:cNvPr id="14" name="Shape 36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AQjAACyOwAAASUAABAgAAAmAAAACAAAAP//////////"/>
              </a:ext>
            </a:extLst>
          </p:cNvSpPr>
          <p:nvPr/>
        </p:nvSpPr>
        <p:spPr>
          <a:xfrm>
            <a:off x="639445" y="569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Estimate parameters of each model from sites in the corresponding data subset</a:t>
            </a:r>
          </a:p>
        </p:txBody>
      </p:sp>
      <p:sp>
        <p:nvSpPr>
          <p:cNvPr id="15" name="Shape 366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3N7gA8zMzADAwP8Af39/AAAAAAAAAAAAAAAAAAAAAAAAAAAAIQAAABgAAAAUAAAAKSIAAFMNAAAkPAAA4BoAAB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366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B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OioAAPwQAAASNAAA0hgAABAAAAAmAAAACAAAAP//////////"/>
              </a:ext>
            </a:extLst>
          </p:cNvSpPr>
          <p:nvPr/>
        </p:nvSpPr>
        <p:spPr>
          <a:xfrm>
            <a:off x="6864350" y="2760980"/>
            <a:ext cx="1600200"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366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sAABgRAACJMgAAPxQAABAAAAAmAAAACAAAAP//////////"/>
              </a:ext>
            </a:extLst>
          </p:cNvSpPr>
          <p:nvPr/>
        </p:nvSpPr>
        <p:spPr>
          <a:xfrm>
            <a:off x="7113905" y="2778760"/>
            <a:ext cx="1101090"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pic>
        <p:nvPicPr>
          <p:cNvPr id="1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sp>
        <p:nvSpPr>
          <p:cNvPr id="19" name="Shape 36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KwgAACyOwAAqSIAABAgAAAmAAAACAAAAP//////////"/>
              </a:ext>
            </a:extLst>
          </p:cNvSpPr>
          <p:nvPr/>
        </p:nvSpPr>
        <p:spPr>
          <a:xfrm>
            <a:off x="639445" y="5311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Specify a substitution model for each pre-specified data subset</a:t>
            </a:r>
          </a:p>
        </p:txBody>
      </p:sp>
      <p:sp>
        <p:nvSpPr>
          <p:cNvPr id="20" name="Shape 36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A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Define two or more data subsets that are likely to capture substitution process heterogeneity</a:t>
            </a:r>
          </a:p>
        </p:txBody>
      </p:sp>
      <p:sp>
        <p:nvSpPr>
          <p:cNvPr id="21" name="Shape 36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22"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cWyM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DJCAAAgD4AAEoeAAAQAAAAJgAAAAgAAAD//////////w=="/>
              </a:ext>
            </a:extLst>
          </p:cNvPicPr>
          <p:nvPr/>
        </p:nvPicPr>
        <p:blipFill>
          <a:blip r:embed="rId2"/>
          <a:stretch>
            <a:fillRect/>
          </a:stretch>
        </p:blipFill>
        <p:spPr>
          <a:xfrm>
            <a:off x="0" y="1428115"/>
            <a:ext cx="10160000" cy="3495675"/>
          </a:xfrm>
          <a:prstGeom prst="rect">
            <a:avLst/>
          </a:prstGeom>
          <a:noFill/>
          <a:ln>
            <a:noFill/>
          </a:ln>
          <a:effectLst/>
        </p:spPr>
      </p:pic>
      <p:grpSp>
        <p:nvGrpSpPr>
          <p:cNvPr id="3" name="Group 3677"/>
          <p:cNvGrpSpPr>
            <a:extLst>
              <a:ext uri="smNativeData">
                <pr:smNativeData xmlns:pr="smNativeData" xmlns="smNativeData" val="SMDATA_6_4KjWYhMAAAAlAAAAAQAAAA8BAAAAkAAAAEgAAACQAAAASAAAAAAAAAAAAAAAAAAAABcAAAAUAAAAAAAAAAAAAAD/fwAA/38AAAAAAAAJAAAABAAAADACpwQfAAAAVAAAAAAAAAAAAAAAAAAAAAAAAAAAAAAAAAAAAAAAAAAAAAAAAAAAAAAAAAAAAAAAAAAAAAAAAAAAAAAAAAAAAAAAAAAAAAAAAAAAAAAAAAAAAAAAAAAAACEAAAAYAAAAFAAAACkiAABTDQAAJDwAAOAaAAAQAAAAJgAAAAgAAAD/////AAAAAA=="/>
              </a:ext>
            </a:extLst>
          </p:cNvGrpSpPr>
          <p:nvPr/>
        </p:nvGrpSpPr>
        <p:grpSpPr>
          <a:xfrm>
            <a:off x="5553075" y="2165985"/>
            <a:ext cx="4223385" cy="2202815"/>
            <a:chOff x="5553075" y="2165985"/>
            <a:chExt cx="4223385" cy="2202815"/>
          </a:xfrm>
        </p:grpSpPr>
        <p:sp>
          <p:nvSpPr>
            <p:cNvPr id="7" name="Shape 367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6wu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KSIAAFMNAAAkPAAA4BoAAAAAAAAmAAAACAAAAP//////////"/>
                </a:ext>
              </a:extLst>
            </p:cNvSpPr>
            <p:nvPr/>
          </p:nvSpPr>
          <p:spPr>
            <a:xfrm>
              <a:off x="5553075" y="2165985"/>
              <a:ext cx="4223385" cy="220281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4" name="Group 3676"/>
            <p:cNvGrpSpPr>
              <a:extLst>
                <a:ext uri="smNativeData">
                  <pr:smNativeData xmlns:pr="smNativeData" xmlns="smNativeData" val="SMDATA_6_4KjWYhMAAAAlAAAAAQAAAA8BAAAAkAAAAEgAAACQAAAASAAAAAAAAAAAAAAAAAAAABcAAAAUAAAAAAAAAAAAAAD/fwAA/38AAAAAAAAJAAAABAAAAAEAAAAfAAAAVAAAAAAAAAAAAAAAAAAAAAAAAAAAAAAAAAAAAAAAAAAAAAAAAAAAAAAAAAAAAAAAAAAAAAAAAAAAAAAAAAAAAAAAAAAAAAAAAAAAAAAAAAAAAAAAAAAAACEAAAAYAAAAFAAAADsqAAD8EAAAEjQAANIYAAAAAAAAJgAAAAgAAAD/////AAAAAA=="/>
                </a:ext>
              </a:extLst>
            </p:cNvGrpSpPr>
            <p:nvPr/>
          </p:nvGrpSpPr>
          <p:grpSpPr>
            <a:xfrm>
              <a:off x="6864985" y="2760980"/>
              <a:ext cx="1599565" cy="1273810"/>
              <a:chOff x="6864985" y="2760980"/>
              <a:chExt cx="1599565" cy="1273810"/>
            </a:xfrm>
          </p:grpSpPr>
          <p:sp>
            <p:nvSpPr>
              <p:cNvPr id="6" name="Shape 367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Cb6XI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OyoAAPwQAAASNAAA0hgAAAAAAAAmAAAACAAAAP//////////"/>
                  </a:ext>
                </a:extLst>
              </p:cNvSpPr>
              <p:nvPr/>
            </p:nvSpPr>
            <p:spPr>
              <a:xfrm>
                <a:off x="6864985" y="2760980"/>
                <a:ext cx="1599565" cy="127381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367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CsAABkRAACJMgAAPxQAAAAAAAAmAAAACAAAAP//////////"/>
                  </a:ext>
                </a:extLst>
              </p:cNvSpPr>
              <p:nvPr/>
            </p:nvSpPr>
            <p:spPr>
              <a:xfrm>
                <a:off x="7114540" y="2779395"/>
                <a:ext cx="1100455" cy="51181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8" name="Group 3682"/>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AKAABTDQAAKSIAAOAaAAAQAAAAJgAAAAgAAAD/////AAAAAA=="/>
              </a:ext>
            </a:extLst>
          </p:cNvGrpSpPr>
          <p:nvPr/>
        </p:nvGrpSpPr>
        <p:grpSpPr>
          <a:xfrm>
            <a:off x="1625600" y="2165985"/>
            <a:ext cx="3927475" cy="2202815"/>
            <a:chOff x="1625600" y="2165985"/>
            <a:chExt cx="3927475" cy="2202815"/>
          </a:xfrm>
        </p:grpSpPr>
        <p:sp>
          <p:nvSpPr>
            <p:cNvPr id="12" name="Shape 36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AAoAAFMNAAApIgAA4BoAAAAAAAAmAAAACAAAAP//////////"/>
                </a:ext>
              </a:extLst>
            </p:cNvSpPr>
            <p:nvPr/>
          </p:nvSpPr>
          <p:spPr>
            <a:xfrm>
              <a:off x="1625600" y="2165985"/>
              <a:ext cx="3927475" cy="220281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3681"/>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CcRAAD8EAAAAhsAANQYAAAAAAAAJgAAAAgAAAD/////AAAAAA=="/>
                </a:ext>
              </a:extLst>
            </p:cNvGrpSpPr>
            <p:nvPr/>
          </p:nvGrpSpPr>
          <p:grpSpPr>
            <a:xfrm>
              <a:off x="2788285" y="2760980"/>
              <a:ext cx="1602105" cy="1275080"/>
              <a:chOff x="2788285" y="2760980"/>
              <a:chExt cx="1602105" cy="1275080"/>
            </a:xfrm>
          </p:grpSpPr>
          <p:sp>
            <p:nvSpPr>
              <p:cNvPr id="11" name="Shape 36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GEgdm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JxEAAPwQAAACGwAA1BgAAAAAAAAmAAAACAAAAP//////////"/>
                  </a:ext>
                </a:extLst>
              </p:cNvSpPr>
              <p:nvPr/>
            </p:nvSpPr>
            <p:spPr>
              <a:xfrm>
                <a:off x="2788285" y="2760980"/>
                <a:ext cx="1602105" cy="127508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368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BIAABkRAAB5GQAAQBQAAAAAAAAmAAAACAAAAP//////////"/>
                  </a:ext>
                </a:extLst>
              </p:cNvSpPr>
              <p:nvPr/>
            </p:nvSpPr>
            <p:spPr>
              <a:xfrm>
                <a:off x="3037840" y="2779395"/>
                <a:ext cx="1102995" cy="512445"/>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vYTp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ARAADzFAAA8BoAAJgWAAAQAAAAJgAAAAgAAAD//////////w=="/>
              </a:ext>
            </a:extLst>
          </p:cNvPicPr>
          <p:nvPr/>
        </p:nvPicPr>
        <p:blipFill>
          <a:blip r:embed="rId3"/>
          <a:stretch>
            <a:fillRect/>
          </a:stretch>
        </p:blipFill>
        <p:spPr>
          <a:xfrm>
            <a:off x="2824480" y="3405505"/>
            <a:ext cx="1554480" cy="267335"/>
          </a:xfrm>
          <a:prstGeom prst="rect">
            <a:avLst/>
          </a:prstGeom>
          <a:noFill/>
          <a:ln>
            <a:noFill/>
          </a:ln>
          <a:effectLst>
            <a:outerShdw blurRad="63500" dist="63760" dir="2700000">
              <a:srgbClr val="000000">
                <a:alpha val="4000"/>
              </a:srgbClr>
            </a:outerShdw>
          </a:effectLst>
        </p:spPr>
      </p:pic>
      <p:pic>
        <p:nvPicPr>
          <p:cNvPr id="14"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1dGVy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qAADzFAAA5zMAAJcWAAAQAAAAJgAAAAgAAAD//////////w=="/>
              </a:ext>
            </a:extLst>
          </p:cNvPicPr>
          <p:nvPr/>
        </p:nvPicPr>
        <p:blipFill>
          <a:blip r:embed="rId4"/>
          <a:stretch>
            <a:fillRect/>
          </a:stretch>
        </p:blipFill>
        <p:spPr>
          <a:xfrm>
            <a:off x="6885305" y="3405505"/>
            <a:ext cx="1551940" cy="266700"/>
          </a:xfrm>
          <a:prstGeom prst="rect">
            <a:avLst/>
          </a:prstGeom>
          <a:noFill/>
          <a:ln>
            <a:noFill/>
          </a:ln>
          <a:effectLst>
            <a:outerShdw blurRad="63500" dist="63760" dir="2700000">
              <a:srgbClr val="000000">
                <a:alpha val="4000"/>
              </a:srgbClr>
            </a:outerShdw>
          </a:effectLst>
        </p:spPr>
      </p:pic>
      <p:grpSp>
        <p:nvGrpSpPr>
          <p:cNvPr id="15" name="Group 3820"/>
          <p:cNvGrpSpPr>
            <a:extLst>
              <a:ext uri="smNativeData">
                <pr:smNativeData xmlns:pr="smNativeData" xmlns="smNativeData" val="SMDATA_6_4KjWYhMAAAAlAAAAAQAAAA8BAAAAkAAAAEgAAACQAAAASAAAAAAAAAAAAAAAAAAAABcAAAAUAAAAAAAAAAAAAAD/fwAA/38AAAAAAAAJAAAABAAAAC8ALwAfAAAAVAAAAAAAAAAAAAAAAAAAAAAAAAAAAAAAAAAAAAAAAAAAAAAAAAAAAAAAAAAAAAAAAAAAAAAAAAAAAAAAAAAAAAAAAAAAAAAAAAAAAAAAAAAAAAAAAAAAACEAAAAYAAAAFAAAADwKAABiDQAA4zsAAOoaAAAQAAAAJgAAAAgAAAD/////AAAAAA=="/>
              </a:ext>
            </a:extLst>
          </p:cNvGrpSpPr>
          <p:nvPr/>
        </p:nvGrpSpPr>
        <p:grpSpPr>
          <a:xfrm>
            <a:off x="1663700" y="2175510"/>
            <a:ext cx="8071485" cy="2199640"/>
            <a:chOff x="1663700" y="2175510"/>
            <a:chExt cx="8071485" cy="2199640"/>
          </a:xfrm>
        </p:grpSpPr>
        <p:grpSp>
          <p:nvGrpSpPr>
            <p:cNvPr id="19" name="Group 3816"/>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grpSp>
            <p:nvGrpSpPr>
              <p:cNvPr id="26" name="Group 3809"/>
              <p:cNvGrpSpPr>
                <a:extLst>
                  <a:ext uri="smNativeData">
                    <pr:smNativeData xmlns:pr="smNativeData" xmlns="smNativeData" val="SMDATA_6_4KjWYhMAAAAlAAAAAQAAAA8BAAAAkAAAAEgAAACQAAAASAAAAAAAAAAAAAAAAAAAABcAAAAUAAAAAAAAAAAAAAD/fwAA/38AAAAAAAAJAAAABAAAAEEAVQAfAAAAVAAAAAAAAAAAAAAAAAAAAAAAAAAAAAAAAAAAAAAAAAAAAAAAAAAAAAAAAAAAAAAAAAAAAAAAAAAAAAAAAAAAAAAAAAAAAAAAAAAAAAAAAAAAAAAAAAAAACEAAAAYAAAAFAAAADwKAABiDQAA4zsAAOoaAAAAAAAAJgAAAAgAAAD/////AAAAAA=="/>
                  </a:ext>
                </a:extLst>
              </p:cNvGrpSpPr>
              <p:nvPr/>
            </p:nvGrpSpPr>
            <p:grpSpPr>
              <a:xfrm>
                <a:off x="1663700" y="2175510"/>
                <a:ext cx="8071485" cy="2199640"/>
                <a:chOff x="1663700" y="2175510"/>
                <a:chExt cx="8071485" cy="2199640"/>
              </a:xfrm>
            </p:grpSpPr>
            <p:sp>
              <p:nvSpPr>
                <p:cNvPr id="150" name="Shape 368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AoAAGINAAA8CgAA6hoAAAAAAAAmAAAACAAAAP//////////"/>
                    </a:ext>
                  </a:extLst>
                </p:cNvSpPr>
                <p:nvPr/>
              </p:nvSpPr>
              <p:spPr>
                <a:xfrm flipV="1">
                  <a:off x="16637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6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s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woAAGINAACjCgAA6hoAAAAAAAAmAAAACAAAAP//////////"/>
                    </a:ext>
                  </a:extLst>
                </p:cNvSpPr>
                <p:nvPr/>
              </p:nvSpPr>
              <p:spPr>
                <a:xfrm flipV="1">
                  <a:off x="17291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6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wsAAGINAAALCwAA6hoAAAAAAAAmAAAACAAAAP//////////"/>
                    </a:ext>
                  </a:extLst>
                </p:cNvSpPr>
                <p:nvPr/>
              </p:nvSpPr>
              <p:spPr>
                <a:xfrm flipV="1">
                  <a:off x="17951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68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s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gsAAGINAAByCwAA6hoAAAAAAAAmAAAACAAAAP//////////"/>
                    </a:ext>
                  </a:extLst>
                </p:cNvSpPr>
                <p:nvPr/>
              </p:nvSpPr>
              <p:spPr>
                <a:xfrm flipV="1">
                  <a:off x="1860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68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gsAAGINAADaCwAA6hoAAAAAAAAmAAAACAAAAP//////////"/>
                    </a:ext>
                  </a:extLst>
                </p:cNvSpPr>
                <p:nvPr/>
              </p:nvSpPr>
              <p:spPr>
                <a:xfrm flipV="1">
                  <a:off x="19265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6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p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QwAAGINAABBDAAA6hoAAAAAAAAmAAAACAAAAP//////////"/>
                    </a:ext>
                  </a:extLst>
                </p:cNvSpPr>
                <p:nvPr/>
              </p:nvSpPr>
              <p:spPr>
                <a:xfrm flipV="1">
                  <a:off x="1991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6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M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QwAAGINAACpDAAA6hoAAAAAAAAmAAAACAAAAP//////////"/>
                    </a:ext>
                  </a:extLst>
                </p:cNvSpPr>
                <p:nvPr/>
              </p:nvSpPr>
              <p:spPr>
                <a:xfrm flipV="1">
                  <a:off x="20580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69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FB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A0AAGINAAAQDQAA6hoAAAAAAAAmAAAACAAAAP//////////"/>
                    </a:ext>
                  </a:extLst>
                </p:cNvSpPr>
                <p:nvPr/>
              </p:nvSpPr>
              <p:spPr>
                <a:xfrm flipV="1">
                  <a:off x="2123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69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w0AAGINAAB3DQAA6hoAAAAAAAAmAAAACAAAAP//////////"/>
                    </a:ext>
                  </a:extLst>
                </p:cNvSpPr>
                <p:nvPr/>
              </p:nvSpPr>
              <p:spPr>
                <a:xfrm flipV="1">
                  <a:off x="2188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69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5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3w0AAGINAADfDQAA6hoAAAAAAAAmAAAACAAAAP//////////"/>
                    </a:ext>
                  </a:extLst>
                </p:cNvSpPr>
                <p:nvPr/>
              </p:nvSpPr>
              <p:spPr>
                <a:xfrm flipV="1">
                  <a:off x="22548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69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g4AAGINAABGDgAA6hoAAAAAAAAmAAAACAAAAP//////////"/>
                    </a:ext>
                  </a:extLst>
                </p:cNvSpPr>
                <p:nvPr/>
              </p:nvSpPr>
              <p:spPr>
                <a:xfrm flipV="1">
                  <a:off x="2320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6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g4AAGINAACuDgAA6hoAAAAAAAAmAAAACAAAAP//////////"/>
                    </a:ext>
                  </a:extLst>
                </p:cNvSpPr>
                <p:nvPr/>
              </p:nvSpPr>
              <p:spPr>
                <a:xfrm flipV="1">
                  <a:off x="23863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6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tI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Q8AAGINAAAVDwAA6hoAAAAAAAAmAAAACAAAAP//////////"/>
                    </a:ext>
                  </a:extLst>
                </p:cNvSpPr>
                <p:nvPr/>
              </p:nvSpPr>
              <p:spPr>
                <a:xfrm flipV="1">
                  <a:off x="2451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6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Q8AAGINAAB9DwAA6hoAAAAAAAAmAAAACAAAAP//////////"/>
                    </a:ext>
                  </a:extLst>
                </p:cNvSpPr>
                <p:nvPr/>
              </p:nvSpPr>
              <p:spPr>
                <a:xfrm flipV="1">
                  <a:off x="25177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6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5A8AAGINAADkDwAA6hoAAAAAAAAmAAAACAAAAP//////////"/>
                    </a:ext>
                  </a:extLst>
                </p:cNvSpPr>
                <p:nvPr/>
              </p:nvSpPr>
              <p:spPr>
                <a:xfrm flipV="1">
                  <a:off x="2583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70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xAAAGINAABLEAAA6hoAAAAAAAAmAAAACAAAAP//////////"/>
                    </a:ext>
                  </a:extLst>
                </p:cNvSpPr>
                <p:nvPr/>
              </p:nvSpPr>
              <p:spPr>
                <a:xfrm flipV="1">
                  <a:off x="2648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7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xAAAGINAACzEAAA6hoAAAAAAAAmAAAACAAAAP//////////"/>
                    </a:ext>
                  </a:extLst>
                </p:cNvSpPr>
                <p:nvPr/>
              </p:nvSpPr>
              <p:spPr>
                <a:xfrm flipV="1">
                  <a:off x="27146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70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EAAGINAAAaEQAA6hoAAAAAAAAmAAAACAAAAP//////////"/>
                    </a:ext>
                  </a:extLst>
                </p:cNvSpPr>
                <p:nvPr/>
              </p:nvSpPr>
              <p:spPr>
                <a:xfrm flipV="1">
                  <a:off x="2780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7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RAN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hEAAGINAACCEQAA6hoAAAAAAAAmAAAACAAAAP//////////"/>
                    </a:ext>
                  </a:extLst>
                </p:cNvSpPr>
                <p:nvPr/>
              </p:nvSpPr>
              <p:spPr>
                <a:xfrm flipV="1">
                  <a:off x="28460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7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q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REAAGINAADpEQAA6hoAAAAAAAAmAAAACAAAAP//////////"/>
                    </a:ext>
                  </a:extLst>
                </p:cNvSpPr>
                <p:nvPr/>
              </p:nvSpPr>
              <p:spPr>
                <a:xfrm flipV="1">
                  <a:off x="2911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70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IAAGINAABREgAA6hoAAAAAAAAmAAAACAAAAP//////////"/>
                    </a:ext>
                  </a:extLst>
                </p:cNvSpPr>
                <p:nvPr/>
              </p:nvSpPr>
              <p:spPr>
                <a:xfrm flipV="1">
                  <a:off x="29775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70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BIAAGINAAC4EgAA6hoAAAAAAAAmAAAACAAAAP//////////"/>
                    </a:ext>
                  </a:extLst>
                </p:cNvSpPr>
                <p:nvPr/>
              </p:nvSpPr>
              <p:spPr>
                <a:xfrm flipV="1">
                  <a:off x="3042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70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MAAGINAAAfEwAA6hoAAAAAAAAmAAAACAAAAP//////////"/>
                    </a:ext>
                  </a:extLst>
                </p:cNvSpPr>
                <p:nvPr/>
              </p:nvSpPr>
              <p:spPr>
                <a:xfrm flipV="1">
                  <a:off x="3108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7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iQ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GINAACHEwAA6hoAAAAAAAAmAAAACAAAAP//////////"/>
                    </a:ext>
                  </a:extLst>
                </p:cNvSpPr>
                <p:nvPr/>
              </p:nvSpPr>
              <p:spPr>
                <a:xfrm flipV="1">
                  <a:off x="31743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7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iZ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hMAAGINAADuEwAA6hoAAAAAAAAmAAAACAAAAP//////////"/>
                    </a:ext>
                  </a:extLst>
                </p:cNvSpPr>
                <p:nvPr/>
              </p:nvSpPr>
              <p:spPr>
                <a:xfrm flipV="1">
                  <a:off x="3239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71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hQAAGINAABWFAAA6hoAAAAAAAAmAAAACAAAAP//////////"/>
                    </a:ext>
                  </a:extLst>
                </p:cNvSpPr>
                <p:nvPr/>
              </p:nvSpPr>
              <p:spPr>
                <a:xfrm flipV="1">
                  <a:off x="33058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71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RQAAGINAAC9FAAA6hoAAAAAAAAmAAAACAAAAP//////////"/>
                    </a:ext>
                  </a:extLst>
                </p:cNvSpPr>
                <p:nvPr/>
              </p:nvSpPr>
              <p:spPr>
                <a:xfrm flipV="1">
                  <a:off x="3371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71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w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BUAAGINAAAkFQAA6hoAAAAAAAAmAAAACAAAAP//////////"/>
                    </a:ext>
                  </a:extLst>
                </p:cNvSpPr>
                <p:nvPr/>
              </p:nvSpPr>
              <p:spPr>
                <a:xfrm flipV="1">
                  <a:off x="3436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71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BUAAGINAACMFQAA6hoAAAAAAAAmAAAACAAAAP//////////"/>
                    </a:ext>
                  </a:extLst>
                </p:cNvSpPr>
                <p:nvPr/>
              </p:nvSpPr>
              <p:spPr>
                <a:xfrm flipV="1">
                  <a:off x="3502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71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8xUAAGINAADzFQAA6hoAAAAAAAAmAAAACAAAAP//////////"/>
                    </a:ext>
                  </a:extLst>
                </p:cNvSpPr>
                <p:nvPr/>
              </p:nvSpPr>
              <p:spPr>
                <a:xfrm flipV="1">
                  <a:off x="3568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71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xYAAGINAABbFgAA6hoAAAAAAAAmAAAACAAAAP//////////"/>
                    </a:ext>
                  </a:extLst>
                </p:cNvSpPr>
                <p:nvPr/>
              </p:nvSpPr>
              <p:spPr>
                <a:xfrm flipV="1">
                  <a:off x="36341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71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hYAAGINAADCFgAA6hoAAAAAAAAmAAAACAAAAP//////////"/>
                    </a:ext>
                  </a:extLst>
                </p:cNvSpPr>
                <p:nvPr/>
              </p:nvSpPr>
              <p:spPr>
                <a:xfrm flipV="1">
                  <a:off x="3699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71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i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hcAAGINAAAqFwAA6hoAAAAAAAAmAAAACAAAAP//////////"/>
                    </a:ext>
                  </a:extLst>
                </p:cNvSpPr>
                <p:nvPr/>
              </p:nvSpPr>
              <p:spPr>
                <a:xfrm flipV="1">
                  <a:off x="37655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71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RcAAGINAACRFwAA6hoAAAAAAAAmAAAACAAAAP//////////"/>
                    </a:ext>
                  </a:extLst>
                </p:cNvSpPr>
                <p:nvPr/>
              </p:nvSpPr>
              <p:spPr>
                <a:xfrm flipV="1">
                  <a:off x="3830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71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a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GINAAD4FwAA6hoAAAAAAAAmAAAACAAAAP//////////"/>
                    </a:ext>
                  </a:extLst>
                </p:cNvSpPr>
                <p:nvPr/>
              </p:nvSpPr>
              <p:spPr>
                <a:xfrm flipV="1">
                  <a:off x="3896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7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BgAAGINAABgGAAA6hoAAAAAAAAmAAAACAAAAP//////////"/>
                    </a:ext>
                  </a:extLst>
                </p:cNvSpPr>
                <p:nvPr/>
              </p:nvSpPr>
              <p:spPr>
                <a:xfrm flipV="1">
                  <a:off x="39624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72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hgAAGINAAC6GAAA6hoAAAAAAAAmAAAACAAAAP//////////"/>
                    </a:ext>
                  </a:extLst>
                </p:cNvSpPr>
                <p:nvPr/>
              </p:nvSpPr>
              <p:spPr>
                <a:xfrm flipV="1">
                  <a:off x="40195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72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RkAAGINAAAhGQAA6hoAAAAAAAAmAAAACAAAAP//////////"/>
                    </a:ext>
                  </a:extLst>
                </p:cNvSpPr>
                <p:nvPr/>
              </p:nvSpPr>
              <p:spPr>
                <a:xfrm flipV="1">
                  <a:off x="40849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72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Z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iRkAAGINAACJGQAA6hoAAAAAAAAmAAAACAAAAP//////////"/>
                    </a:ext>
                  </a:extLst>
                </p:cNvSpPr>
                <p:nvPr/>
              </p:nvSpPr>
              <p:spPr>
                <a:xfrm flipV="1">
                  <a:off x="41509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72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zc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8BkAAGINAADwGQAA6hoAAAAAAAAmAAAACAAAAP//////////"/>
                    </a:ext>
                  </a:extLst>
                </p:cNvSpPr>
                <p:nvPr/>
              </p:nvSpPr>
              <p:spPr>
                <a:xfrm flipV="1">
                  <a:off x="42164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72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BoAAGINAABYGgAA6hoAAAAAAAAmAAAACAAAAP//////////"/>
                    </a:ext>
                  </a:extLst>
                </p:cNvSpPr>
                <p:nvPr/>
              </p:nvSpPr>
              <p:spPr>
                <a:xfrm flipV="1">
                  <a:off x="42824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7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Q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xoAAGINAAC/GgAA6hoAAAAAAAAmAAAACAAAAP//////////"/>
                    </a:ext>
                  </a:extLst>
                </p:cNvSpPr>
                <p:nvPr/>
              </p:nvSpPr>
              <p:spPr>
                <a:xfrm flipV="1">
                  <a:off x="43478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72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u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hsAAGINAAAmGwAA6hoAAAAAAAAmAAAACAAAAP//////////"/>
                    </a:ext>
                  </a:extLst>
                </p:cNvSpPr>
                <p:nvPr/>
              </p:nvSpPr>
              <p:spPr>
                <a:xfrm flipV="1">
                  <a:off x="44132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72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hsAAGINAACOGwAA6hoAAAAAAAAmAAAACAAAAP//////////"/>
                    </a:ext>
                  </a:extLst>
                </p:cNvSpPr>
                <p:nvPr/>
              </p:nvSpPr>
              <p:spPr>
                <a:xfrm flipV="1">
                  <a:off x="44792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72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RsAAGINAAD1GwAA6hoAAAAAAAAmAAAACAAAAP//////////"/>
                    </a:ext>
                  </a:extLst>
                </p:cNvSpPr>
                <p:nvPr/>
              </p:nvSpPr>
              <p:spPr>
                <a:xfrm flipV="1">
                  <a:off x="45446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7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RwAAGINAABdHAAA6hoAAAAAAAAmAAAACAAAAP//////////"/>
                    </a:ext>
                  </a:extLst>
                </p:cNvSpPr>
                <p:nvPr/>
              </p:nvSpPr>
              <p:spPr>
                <a:xfrm flipV="1">
                  <a:off x="46107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73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BwAAGINAADEHAAA6hoAAAAAAAAmAAAACAAAAP//////////"/>
                    </a:ext>
                  </a:extLst>
                </p:cNvSpPr>
                <p:nvPr/>
              </p:nvSpPr>
              <p:spPr>
                <a:xfrm flipV="1">
                  <a:off x="46761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7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ib2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B0AAGINAAAsHQAA6hoAAAAAAAAmAAAACAAAAP//////////"/>
                    </a:ext>
                  </a:extLst>
                </p:cNvSpPr>
                <p:nvPr/>
              </p:nvSpPr>
              <p:spPr>
                <a:xfrm flipV="1">
                  <a:off x="47421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73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O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x0AAGINAACTHQAA6hoAAAAAAAAmAAAACAAAAP//////////"/>
                    </a:ext>
                  </a:extLst>
                </p:cNvSpPr>
                <p:nvPr/>
              </p:nvSpPr>
              <p:spPr>
                <a:xfrm flipV="1">
                  <a:off x="48075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7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0AAGINAAD6HQAA6hoAAAAAAAAmAAAACAAAAP//////////"/>
                    </a:ext>
                  </a:extLst>
                </p:cNvSpPr>
                <p:nvPr/>
              </p:nvSpPr>
              <p:spPr>
                <a:xfrm flipV="1">
                  <a:off x="48729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73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k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h4AAGINAABiHgAA6hoAAAAAAAAmAAAACAAAAP//////////"/>
                    </a:ext>
                  </a:extLst>
                </p:cNvSpPr>
                <p:nvPr/>
              </p:nvSpPr>
              <p:spPr>
                <a:xfrm flipV="1">
                  <a:off x="49390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73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R4AAGINAADJHgAA6hoAAAAAAAAmAAAACAAAAP//////////"/>
                    </a:ext>
                  </a:extLst>
                </p:cNvSpPr>
                <p:nvPr/>
              </p:nvSpPr>
              <p:spPr>
                <a:xfrm flipV="1">
                  <a:off x="50044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73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R8AAGINAAAxHwAA6hoAAAAAAAAmAAAACAAAAP//////////"/>
                    </a:ext>
                  </a:extLst>
                </p:cNvSpPr>
                <p:nvPr/>
              </p:nvSpPr>
              <p:spPr>
                <a:xfrm flipV="1">
                  <a:off x="50704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73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0Z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B8AAGINAACYHwAA6hoAAAAAAAAmAAAACAAAAP//////////"/>
                    </a:ext>
                  </a:extLst>
                </p:cNvSpPr>
                <p:nvPr/>
              </p:nvSpPr>
              <p:spPr>
                <a:xfrm flipV="1">
                  <a:off x="51358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73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CAAAGINAAAAIAAA6hoAAAAAAAAmAAAACAAAAP//////////"/>
                    </a:ext>
                  </a:extLst>
                </p:cNvSpPr>
                <p:nvPr/>
              </p:nvSpPr>
              <p:spPr>
                <a:xfrm flipV="1">
                  <a:off x="52019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74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AAAGINAABnIAAA6hoAAAAAAAAmAAAACAAAAP//////////"/>
                    </a:ext>
                  </a:extLst>
                </p:cNvSpPr>
                <p:nvPr/>
              </p:nvSpPr>
              <p:spPr>
                <a:xfrm flipV="1">
                  <a:off x="52673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74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iAAAGINAADOIAAA6hoAAAAAAAAmAAAACAAAAP//////////"/>
                    </a:ext>
                  </a:extLst>
                </p:cNvSpPr>
                <p:nvPr/>
              </p:nvSpPr>
              <p:spPr>
                <a:xfrm flipV="1">
                  <a:off x="53327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74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iEAAGINAAA2IQAA6hoAAAAAAAAmAAAACAAAAP//////////"/>
                    </a:ext>
                  </a:extLst>
                </p:cNvSpPr>
                <p:nvPr/>
              </p:nvSpPr>
              <p:spPr>
                <a:xfrm flipV="1">
                  <a:off x="53987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74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EAAGINAACdIQAA6hoAAAAAAAAmAAAACAAAAP//////////"/>
                    </a:ext>
                  </a:extLst>
                </p:cNvSpPr>
                <p:nvPr/>
              </p:nvSpPr>
              <p:spPr>
                <a:xfrm flipV="1">
                  <a:off x="54641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74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x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SIAAGINAAAFIgAA6hoAAAAAAAAmAAAACAAAAP//////////"/>
                    </a:ext>
                  </a:extLst>
                </p:cNvSpPr>
                <p:nvPr/>
              </p:nvSpPr>
              <p:spPr>
                <a:xfrm flipV="1">
                  <a:off x="55302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74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xzd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IAAGINAABsIgAA6hoAAAAAAAAmAAAACAAAAP//////////"/>
                    </a:ext>
                  </a:extLst>
                </p:cNvSpPr>
                <p:nvPr/>
              </p:nvSpPr>
              <p:spPr>
                <a:xfrm flipV="1">
                  <a:off x="55956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74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I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1CIAAGINAADUIgAA6hoAAAAAAAAmAAAACAAAAP//////////"/>
                    </a:ext>
                  </a:extLst>
                </p:cNvSpPr>
                <p:nvPr/>
              </p:nvSpPr>
              <p:spPr>
                <a:xfrm flipV="1">
                  <a:off x="56616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74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yMAAGINAAA7IwAA6hoAAAAAAAAmAAAACAAAAP//////////"/>
                    </a:ext>
                  </a:extLst>
                </p:cNvSpPr>
                <p:nvPr/>
              </p:nvSpPr>
              <p:spPr>
                <a:xfrm flipV="1">
                  <a:off x="57270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74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MAAGINAACiIwAA6hoAAAAAAAAmAAAACAAAAP//////////"/>
                    </a:ext>
                  </a:extLst>
                </p:cNvSpPr>
                <p:nvPr/>
              </p:nvSpPr>
              <p:spPr>
                <a:xfrm flipV="1">
                  <a:off x="57924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7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udW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iQAAGINAAAKJAAA6hoAAAAAAAAmAAAACAAAAP//////////"/>
                    </a:ext>
                  </a:extLst>
                </p:cNvSpPr>
                <p:nvPr/>
              </p:nvSpPr>
              <p:spPr>
                <a:xfrm flipV="1">
                  <a:off x="58585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7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SQAAGINAABxJAAA6hoAAAAAAAAmAAAACAAAAP//////////"/>
                    </a:ext>
                  </a:extLst>
                </p:cNvSpPr>
                <p:nvPr/>
              </p:nvSpPr>
              <p:spPr>
                <a:xfrm flipV="1">
                  <a:off x="59239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75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9I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SQAAGINAADZJAAA6hoAAAAAAAAmAAAACAAAAP//////////"/>
                    </a:ext>
                  </a:extLst>
                </p:cNvSpPr>
                <p:nvPr/>
              </p:nvSpPr>
              <p:spPr>
                <a:xfrm flipV="1">
                  <a:off x="59899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75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CUAAGINAABAJQAA6hoAAAAAAAAmAAAACAAAAP//////////"/>
                    </a:ext>
                  </a:extLst>
                </p:cNvSpPr>
                <p:nvPr/>
              </p:nvSpPr>
              <p:spPr>
                <a:xfrm flipV="1">
                  <a:off x="60553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75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yUAAGINAACnJQAA6hoAAAAAAAAmAAAACAAAAP//////////"/>
                    </a:ext>
                  </a:extLst>
                </p:cNvSpPr>
                <p:nvPr/>
              </p:nvSpPr>
              <p:spPr>
                <a:xfrm flipV="1">
                  <a:off x="6120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7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3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YAAGINAAAPJgAA6hoAAAAAAAAmAAAACAAAAP//////////"/>
                    </a:ext>
                  </a:extLst>
                </p:cNvSpPr>
                <p:nvPr/>
              </p:nvSpPr>
              <p:spPr>
                <a:xfrm flipV="1">
                  <a:off x="61868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75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R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diYAAGINAAB2JgAA6hoAAAAAAAAmAAAACAAAAP//////////"/>
                    </a:ext>
                  </a:extLst>
                </p:cNvSpPr>
                <p:nvPr/>
              </p:nvSpPr>
              <p:spPr>
                <a:xfrm flipV="1">
                  <a:off x="62522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75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g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3iYAAGINAADeJgAA6hoAAAAAAAAmAAAACAAAAP//////////"/>
                    </a:ext>
                  </a:extLst>
                </p:cNvSpPr>
                <p:nvPr/>
              </p:nvSpPr>
              <p:spPr>
                <a:xfrm flipV="1">
                  <a:off x="631825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75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CcAAGINAABMJwAA6hoAAAAAAAAmAAAACAAAAP//////////"/>
                    </a:ext>
                  </a:extLst>
                </p:cNvSpPr>
                <p:nvPr/>
              </p:nvSpPr>
              <p:spPr>
                <a:xfrm flipV="1">
                  <a:off x="63881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75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ycAAGINAACzJwAA6hoAAAAAAAAmAAAACAAAAP//////////"/>
                    </a:ext>
                  </a:extLst>
                </p:cNvSpPr>
                <p:nvPr/>
              </p:nvSpPr>
              <p:spPr>
                <a:xfrm flipV="1">
                  <a:off x="64535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75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ygAAGINAAAbKAAA6hoAAAAAAAAmAAAACAAAAP//////////"/>
                    </a:ext>
                  </a:extLst>
                </p:cNvSpPr>
                <p:nvPr/>
              </p:nvSpPr>
              <p:spPr>
                <a:xfrm flipV="1">
                  <a:off x="65195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76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9I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igAAGINAACCKAAA6hoAAAAAAAAmAAAACAAAAP//////////"/>
                    </a:ext>
                  </a:extLst>
                </p:cNvSpPr>
                <p:nvPr/>
              </p:nvSpPr>
              <p:spPr>
                <a:xfrm flipV="1">
                  <a:off x="65849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76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6SgAAGINAADpKAAA6hoAAAAAAAAmAAAACAAAAP//////////"/>
                    </a:ext>
                  </a:extLst>
                </p:cNvSpPr>
                <p:nvPr/>
              </p:nvSpPr>
              <p:spPr>
                <a:xfrm flipV="1">
                  <a:off x="66503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76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GNz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SkAAGINAABRKQAA6hoAAAAAAAAmAAAACAAAAP//////////"/>
                    </a:ext>
                  </a:extLst>
                </p:cNvSpPr>
                <p:nvPr/>
              </p:nvSpPr>
              <p:spPr>
                <a:xfrm flipV="1">
                  <a:off x="67163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7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CkAAGINAAC4KQAA6hoAAAAAAAAmAAAACAAAAP//////////"/>
                    </a:ext>
                  </a:extLst>
                </p:cNvSpPr>
                <p:nvPr/>
              </p:nvSpPr>
              <p:spPr>
                <a:xfrm flipV="1">
                  <a:off x="67818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76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CoAAGINAAAgKgAA6hoAAAAAAAAmAAAACAAAAP//////////"/>
                    </a:ext>
                  </a:extLst>
                </p:cNvSpPr>
                <p:nvPr/>
              </p:nvSpPr>
              <p:spPr>
                <a:xfrm flipV="1">
                  <a:off x="68478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7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yoAAGINAACHKgAA6hoAAAAAAAAmAAAACAAAAP//////////"/>
                    </a:ext>
                  </a:extLst>
                </p:cNvSpPr>
                <p:nvPr/>
              </p:nvSpPr>
              <p:spPr>
                <a:xfrm flipV="1">
                  <a:off x="69132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7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yoAAGINAADvKgAA6hoAAAAAAAAmAAAACAAAAP//////////"/>
                    </a:ext>
                  </a:extLst>
                </p:cNvSpPr>
                <p:nvPr/>
              </p:nvSpPr>
              <p:spPr>
                <a:xfrm flipV="1">
                  <a:off x="69792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76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Qc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isAAGINAABWKwAA6hoAAAAAAAAmAAAACAAAAP//////////"/>
                    </a:ext>
                  </a:extLst>
                </p:cNvSpPr>
                <p:nvPr/>
              </p:nvSpPr>
              <p:spPr>
                <a:xfrm flipV="1">
                  <a:off x="70446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76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SsAAGINAAC9KwAA6hoAAAAAAAAmAAAACAAAAP//////////"/>
                    </a:ext>
                  </a:extLst>
                </p:cNvSpPr>
                <p:nvPr/>
              </p:nvSpPr>
              <p:spPr>
                <a:xfrm flipV="1">
                  <a:off x="71100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7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SwAAGINAAAlLAAA6hoAAAAAAAAmAAAACAAAAP//////////"/>
                    </a:ext>
                  </a:extLst>
                </p:cNvSpPr>
                <p:nvPr/>
              </p:nvSpPr>
              <p:spPr>
                <a:xfrm flipV="1">
                  <a:off x="71761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7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3My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jCwAAGINAACMLAAA6hoAAAAAAAAmAAAACAAAAP//////////"/>
                    </a:ext>
                  </a:extLst>
                </p:cNvSpPr>
                <p:nvPr/>
              </p:nvSpPr>
              <p:spPr>
                <a:xfrm flipV="1">
                  <a:off x="72415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7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CwAAGINAAD0LAAA6hoAAAAAAAAmAAAACAAAAP//////////"/>
                    </a:ext>
                  </a:extLst>
                </p:cNvSpPr>
                <p:nvPr/>
              </p:nvSpPr>
              <p:spPr>
                <a:xfrm flipV="1">
                  <a:off x="73075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77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4Q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y0AAGINAABbLQAA6hoAAAAAAAAmAAAACAAAAP//////////"/>
                    </a:ext>
                  </a:extLst>
                </p:cNvSpPr>
                <p:nvPr/>
              </p:nvSpPr>
              <p:spPr>
                <a:xfrm flipV="1">
                  <a:off x="73729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77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Y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0AAGINAADDLQAA6hoAAAAAAAAmAAAACAAAAP//////////"/>
                    </a:ext>
                  </a:extLst>
                </p:cNvSpPr>
                <p:nvPr/>
              </p:nvSpPr>
              <p:spPr>
                <a:xfrm flipV="1">
                  <a:off x="74390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77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i4AAGINAAAqLgAA6hoAAAAAAAAmAAAACAAAAP//////////"/>
                    </a:ext>
                  </a:extLst>
                </p:cNvSpPr>
                <p:nvPr/>
              </p:nvSpPr>
              <p:spPr>
                <a:xfrm flipV="1">
                  <a:off x="750443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77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kS4AAGINAACRLgAA6hoAAAAAAAAmAAAACAAAAP//////////"/>
                    </a:ext>
                  </a:extLst>
                </p:cNvSpPr>
                <p:nvPr/>
              </p:nvSpPr>
              <p:spPr>
                <a:xfrm flipV="1">
                  <a:off x="75698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77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mZ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4AAGINAAD5LgAA6hoAAAAAAAAmAAAACAAAAP//////////"/>
                    </a:ext>
                  </a:extLst>
                </p:cNvSpPr>
                <p:nvPr/>
              </p:nvSpPr>
              <p:spPr>
                <a:xfrm flipV="1">
                  <a:off x="76358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77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8AAGINAABgLwAA6hoAAAAAAAAmAAAACAAAAP//////////"/>
                    </a:ext>
                  </a:extLst>
                </p:cNvSpPr>
                <p:nvPr/>
              </p:nvSpPr>
              <p:spPr>
                <a:xfrm flipV="1">
                  <a:off x="77012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77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C8AAGINAADILwAA6hoAAAAAAAAmAAAACAAAAP//////////"/>
                    </a:ext>
                  </a:extLst>
                </p:cNvSpPr>
                <p:nvPr/>
              </p:nvSpPr>
              <p:spPr>
                <a:xfrm flipV="1">
                  <a:off x="77673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7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zAAAGINAAAvMAAA6hoAAAAAAAAmAAAACAAAAP//////////"/>
                    </a:ext>
                  </a:extLst>
                </p:cNvSpPr>
                <p:nvPr/>
              </p:nvSpPr>
              <p:spPr>
                <a:xfrm flipV="1">
                  <a:off x="783272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78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zAAAGINAACXMAAA6hoAAAAAAAAmAAAACAAAAP//////////"/>
                    </a:ext>
                  </a:extLst>
                </p:cNvSpPr>
                <p:nvPr/>
              </p:nvSpPr>
              <p:spPr>
                <a:xfrm flipV="1">
                  <a:off x="78987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78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Z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AAAGINAAD+MAAA6hoAAAAAAAAmAAAACAAAAP//////////"/>
                    </a:ext>
                  </a:extLst>
                </p:cNvSpPr>
                <p:nvPr/>
              </p:nvSpPr>
              <p:spPr>
                <a:xfrm flipV="1">
                  <a:off x="796417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78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TEAAGINAABlMQAA6hoAAAAAAAAmAAAACAAAAP//////////"/>
                    </a:ext>
                  </a:extLst>
                </p:cNvSpPr>
                <p:nvPr/>
              </p:nvSpPr>
              <p:spPr>
                <a:xfrm flipV="1">
                  <a:off x="802957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7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zTEAAGINAADNMQAA6hoAAAAAAAAmAAAACAAAAP//////////"/>
                    </a:ext>
                  </a:extLst>
                </p:cNvSpPr>
                <p:nvPr/>
              </p:nvSpPr>
              <p:spPr>
                <a:xfrm flipV="1">
                  <a:off x="80956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78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GINAAA0MgAA6hoAAAAAAAAmAAAACAAAAP//////////"/>
                    </a:ext>
                  </a:extLst>
                </p:cNvSpPr>
                <p:nvPr/>
              </p:nvSpPr>
              <p:spPr>
                <a:xfrm flipV="1">
                  <a:off x="816102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78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iI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DIAAGINAACcMgAA6hoAAAAAAAAmAAAACAAAAP//////////"/>
                    </a:ext>
                  </a:extLst>
                </p:cNvSpPr>
                <p:nvPr/>
              </p:nvSpPr>
              <p:spPr>
                <a:xfrm flipV="1">
                  <a:off x="82270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7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0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MAAGINAAADMwAA6hoAAAAAAAAmAAAACAAAAP//////////"/>
                    </a:ext>
                  </a:extLst>
                </p:cNvSpPr>
                <p:nvPr/>
              </p:nvSpPr>
              <p:spPr>
                <a:xfrm flipV="1">
                  <a:off x="829246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7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zMAAGINAABrMwAA6hoAAAAAAAAmAAAACAAAAP//////////"/>
                    </a:ext>
                  </a:extLst>
                </p:cNvSpPr>
                <p:nvPr/>
              </p:nvSpPr>
              <p:spPr>
                <a:xfrm flipV="1">
                  <a:off x="835850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78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Bd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jMAAGINAADSMwAA6hoAAAAAAAAmAAAACAAAAP//////////"/>
                    </a:ext>
                  </a:extLst>
                </p:cNvSpPr>
                <p:nvPr/>
              </p:nvSpPr>
              <p:spPr>
                <a:xfrm flipV="1">
                  <a:off x="842391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78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TQAAGINAAA5NAAA6hoAAAAAAAAmAAAACAAAAP//////////"/>
                    </a:ext>
                  </a:extLst>
                </p:cNvSpPr>
                <p:nvPr/>
              </p:nvSpPr>
              <p:spPr>
                <a:xfrm flipV="1">
                  <a:off x="848931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7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TQAAGINAAChNAAA6hoAAAAAAAAmAAAACAAAAP//////////"/>
                    </a:ext>
                  </a:extLst>
                </p:cNvSpPr>
                <p:nvPr/>
              </p:nvSpPr>
              <p:spPr>
                <a:xfrm flipV="1">
                  <a:off x="855535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7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DUAAGINAAAINQAA6hoAAAAAAAAmAAAACAAAAP//////////"/>
                    </a:ext>
                  </a:extLst>
                </p:cNvSpPr>
                <p:nvPr/>
              </p:nvSpPr>
              <p:spPr>
                <a:xfrm flipV="1">
                  <a:off x="862076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79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w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DUAAGINAABwNQAA6hoAAAAAAAAmAAAACAAAAP//////////"/>
                    </a:ext>
                  </a:extLst>
                </p:cNvSpPr>
                <p:nvPr/>
              </p:nvSpPr>
              <p:spPr>
                <a:xfrm flipV="1">
                  <a:off x="868680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79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Ub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1DUAAGINAADUNQAA6hoAAAAAAAAmAAAACAAAAP//////////"/>
                    </a:ext>
                  </a:extLst>
                </p:cNvSpPr>
                <p:nvPr/>
              </p:nvSpPr>
              <p:spPr>
                <a:xfrm flipV="1">
                  <a:off x="87503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79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RMc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OzYAAGINAAA7NgAA6hoAAAAAAAAmAAAACAAAAP//////////"/>
                    </a:ext>
                  </a:extLst>
                </p:cNvSpPr>
                <p:nvPr/>
              </p:nvSpPr>
              <p:spPr>
                <a:xfrm flipV="1">
                  <a:off x="881570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79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jYAAGINAACiNgAA6hoAAAAAAAAmAAAACAAAAP//////////"/>
                    </a:ext>
                  </a:extLst>
                </p:cNvSpPr>
                <p:nvPr/>
              </p:nvSpPr>
              <p:spPr>
                <a:xfrm flipV="1">
                  <a:off x="888111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7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jcAAGINAAAKNwAA6hoAAAAAAAAmAAAACAAAAP//////////"/>
                    </a:ext>
                  </a:extLst>
                </p:cNvSpPr>
                <p:nvPr/>
              </p:nvSpPr>
              <p:spPr>
                <a:xfrm flipV="1">
                  <a:off x="89471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7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cAAGINAABxNwAA6hoAAAAAAAAmAAAACAAAAP//////////"/>
                    </a:ext>
                  </a:extLst>
                </p:cNvSpPr>
                <p:nvPr/>
              </p:nvSpPr>
              <p:spPr>
                <a:xfrm flipV="1">
                  <a:off x="9012555"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7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TcAAGINAADZNwAA6hoAAAAAAAAmAAAACAAAAP//////////"/>
                    </a:ext>
                  </a:extLst>
                </p:cNvSpPr>
                <p:nvPr/>
              </p:nvSpPr>
              <p:spPr>
                <a:xfrm flipV="1">
                  <a:off x="90785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7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DgAAGINAABAOAAA6hoAAAAAAAAmAAAACAAAAP//////////"/>
                    </a:ext>
                  </a:extLst>
                </p:cNvSpPr>
                <p:nvPr/>
              </p:nvSpPr>
              <p:spPr>
                <a:xfrm flipV="1">
                  <a:off x="914400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80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DgAAGINAACoOAAA6hoAAAAAAAAmAAAACAAAAP//////////"/>
                    </a:ext>
                  </a:extLst>
                </p:cNvSpPr>
                <p:nvPr/>
              </p:nvSpPr>
              <p:spPr>
                <a:xfrm flipV="1">
                  <a:off x="92100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8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zkAAGINAAAPOQAA6hoAAAAAAAAmAAAACAAAAP//////////"/>
                    </a:ext>
                  </a:extLst>
                </p:cNvSpPr>
                <p:nvPr/>
              </p:nvSpPr>
              <p:spPr>
                <a:xfrm flipV="1">
                  <a:off x="927544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80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jkAAGINAAB2OQAA6hoAAAAAAAAmAAAACAAAAP//////////"/>
                    </a:ext>
                  </a:extLst>
                </p:cNvSpPr>
                <p:nvPr/>
              </p:nvSpPr>
              <p:spPr>
                <a:xfrm flipV="1">
                  <a:off x="9340850"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8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3jkAAGINAADeOQAA6hoAAAAAAAAmAAAACAAAAP//////////"/>
                    </a:ext>
                  </a:extLst>
                </p:cNvSpPr>
                <p:nvPr/>
              </p:nvSpPr>
              <p:spPr>
                <a:xfrm flipV="1">
                  <a:off x="940689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8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ToAAGINAABFOgAA6hoAAAAAAAAmAAAACAAAAP//////////"/>
                    </a:ext>
                  </a:extLst>
                </p:cNvSpPr>
                <p:nvPr/>
              </p:nvSpPr>
              <p:spPr>
                <a:xfrm flipV="1">
                  <a:off x="9472295"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380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ToAAGINAACtOgAA6hoAAAAAAAAmAAAACAAAAP//////////"/>
                    </a:ext>
                  </a:extLst>
                </p:cNvSpPr>
                <p:nvPr/>
              </p:nvSpPr>
              <p:spPr>
                <a:xfrm flipV="1">
                  <a:off x="953833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380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DsAAGINAAAUOwAA6hoAAAAAAAAmAAAACAAAAP//////////"/>
                    </a:ext>
                  </a:extLst>
                </p:cNvSpPr>
                <p:nvPr/>
              </p:nvSpPr>
              <p:spPr>
                <a:xfrm flipV="1">
                  <a:off x="9603740" y="2175510"/>
                  <a:ext cx="0" cy="219964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80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DsAAGINAAB8OwAA6hoAAAAAAAAmAAAACAAAAP//////////"/>
                    </a:ext>
                  </a:extLst>
                </p:cNvSpPr>
                <p:nvPr/>
              </p:nvSpPr>
              <p:spPr>
                <a:xfrm flipV="1">
                  <a:off x="9669780" y="2175510"/>
                  <a:ext cx="0" cy="219964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8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4zsAAGINAADjOwAA6hoAAAAAAAAmAAAACAAAAP//////////"/>
                    </a:ext>
                  </a:extLst>
                </p:cNvSpPr>
                <p:nvPr/>
              </p:nvSpPr>
              <p:spPr>
                <a:xfrm flipV="1">
                  <a:off x="9735185" y="2175510"/>
                  <a:ext cx="0" cy="219964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5" name="Shape 381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Zpb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Rh4AAPcQAAAeKAAAxxgAAAAAAAAmAAAACAAAAP//////////"/>
                  </a:ext>
                </a:extLst>
              </p:cNvSpPr>
              <p:nvPr/>
            </p:nvSpPr>
            <p:spPr>
              <a:xfrm>
                <a:off x="4921250" y="2757805"/>
                <a:ext cx="1600200" cy="1270000"/>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381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LA8AAPcQAAAEGQAAxxgAAAAAAAAmAAAACAAAAP//////////"/>
                  </a:ext>
                </a:extLst>
              </p:cNvSpPr>
              <p:nvPr/>
            </p:nvSpPr>
            <p:spPr>
              <a:xfrm>
                <a:off x="2466340" y="2757805"/>
                <a:ext cx="1600200" cy="1270000"/>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381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YC0AAPcQAAA4NwAAxxgAAAAAAAAmAAAACAAAAP//////////"/>
                  </a:ext>
                </a:extLst>
              </p:cNvSpPr>
              <p:nvPr/>
            </p:nvSpPr>
            <p:spPr>
              <a:xfrm>
                <a:off x="7376160" y="2757805"/>
                <a:ext cx="1600200" cy="1270000"/>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KwPAADuFAAANBgAAJIWAAAAAAAAJgAAAAgAAAD//////////w=="/>
                  </a:ext>
                </a:extLst>
              </p:cNvPicPr>
              <p:nvPr/>
            </p:nvPicPr>
            <p:blipFill>
              <a:blip r:embed="rId5"/>
              <a:stretch>
                <a:fillRect/>
              </a:stretch>
            </p:blipFill>
            <p:spPr>
              <a:xfrm>
                <a:off x="2547620" y="3402330"/>
                <a:ext cx="1386840" cy="266700"/>
              </a:xfrm>
              <a:prstGeom prst="rect">
                <a:avLst/>
              </a:prstGeom>
              <a:noFill/>
              <a:ln>
                <a:noFill/>
              </a:ln>
              <a:effectLst>
                <a:outerShdw blurRad="63500" dist="63760" dir="2700000">
                  <a:srgbClr val="000000">
                    <a:alpha val="4000"/>
                  </a:srgbClr>
                </a:outerShdw>
              </a:effectLst>
            </p:spPr>
          </p:pic>
          <p:pic>
            <p:nvPicPr>
              <p:cNvPr id="21"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4mlC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fAADuFAAAHigAAJIWAAAAAAAAJgAAAAgAAAD//////////w=="/>
                  </a:ext>
                </a:extLst>
              </p:cNvPicPr>
              <p:nvPr/>
            </p:nvPicPr>
            <p:blipFill>
              <a:blip r:embed="rId6"/>
              <a:stretch>
                <a:fillRect/>
              </a:stretch>
            </p:blipFill>
            <p:spPr>
              <a:xfrm>
                <a:off x="5054600" y="3402330"/>
                <a:ext cx="1466850" cy="266700"/>
              </a:xfrm>
              <a:prstGeom prst="rect">
                <a:avLst/>
              </a:prstGeom>
              <a:noFill/>
              <a:ln>
                <a:noFill/>
              </a:ln>
              <a:effectLst>
                <a:outerShdw blurRad="63500" dist="63760" dir="2700000">
                  <a:srgbClr val="000000">
                    <a:alpha val="4000"/>
                  </a:srgbClr>
                </a:outerShdw>
              </a:effectLst>
            </p:spPr>
          </p:pic>
          <p:pic>
            <p:nvPicPr>
              <p:cNvPr id="2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otAADuFAAArDYAAJIWAAAAAAAAJgAAAAgAAAD//////////w=="/>
                  </a:ext>
                </a:extLst>
              </p:cNvPicPr>
              <p:nvPr/>
            </p:nvPicPr>
            <p:blipFill>
              <a:blip r:embed="rId7"/>
              <a:stretch>
                <a:fillRect/>
              </a:stretch>
            </p:blipFill>
            <p:spPr>
              <a:xfrm>
                <a:off x="7473950" y="3402330"/>
                <a:ext cx="1413510" cy="266700"/>
              </a:xfrm>
              <a:prstGeom prst="rect">
                <a:avLst/>
              </a:prstGeom>
              <a:noFill/>
              <a:ln>
                <a:noFill/>
              </a:ln>
              <a:effectLst>
                <a:outerShdw blurRad="63500" dist="63760" dir="2700000">
                  <a:srgbClr val="000000">
                    <a:alpha val="4000"/>
                  </a:srgbClr>
                </a:outerShdw>
              </a:effectLst>
            </p:spPr>
          </p:pic>
        </p:grpSp>
        <p:sp>
          <p:nvSpPr>
            <p:cNvPr id="18" name="Shape 38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7Xx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4AAFMRAADFJwAA5xMAAAAgAAAmAAAACAAAAP//////////"/>
                </a:ext>
              </a:extLst>
            </p:cNvSpPr>
            <p:nvPr/>
          </p:nvSpPr>
          <p:spPr>
            <a:xfrm>
              <a:off x="4903470" y="2816225"/>
              <a:ext cx="156146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17" name="Shape 38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Kn+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TQ8AAFMRAABuGAAA5xMAAAAgAAAmAAAACAAAAP//////////"/>
                </a:ext>
              </a:extLst>
            </p:cNvSpPr>
            <p:nvPr/>
          </p:nvSpPr>
          <p:spPr>
            <a:xfrm>
              <a:off x="2487295" y="2816225"/>
              <a:ext cx="148399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16" name="Shape 381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Cr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S0AAFMRAADGNgAA5xMAAAAgAAAmAAAACAAAAP//////////"/>
                </a:ext>
              </a:extLst>
            </p:cNvSpPr>
            <p:nvPr/>
          </p:nvSpPr>
          <p:spPr>
            <a:xfrm>
              <a:off x="7374255" y="2816225"/>
              <a:ext cx="1529715" cy="419100"/>
            </a:xfrm>
            <a:prstGeom prst="rect">
              <a:avLst/>
            </a:prstGeom>
            <a:noFill/>
            <a:ln>
              <a:noFill/>
            </a:ln>
            <a:effectLst/>
          </p:spPr>
          <p:txBody>
            <a:bodyPr vert="horz" wrap="non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sp>
        <p:nvSpPr>
          <p:cNvPr id="151" name="Shape 38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FQeAACyOwAAcCAAABAgAAAmAAAACAAAAP//////////"/>
              </a:ext>
            </a:extLst>
          </p:cNvSpPr>
          <p:nvPr/>
        </p:nvSpPr>
        <p:spPr>
          <a:xfrm>
            <a:off x="639445" y="4930140"/>
            <a:ext cx="9064625" cy="3429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Alternative mixed-models are possible: for instance, the CAT model in Phylobayes (Lartillot et al.)</a:t>
            </a:r>
          </a:p>
        </p:txBody>
      </p:sp>
      <p:sp>
        <p:nvSpPr>
          <p:cNvPr id="152" name="Shape 382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53"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
                                          </p:val>
                                        </p:tav>
                                        <p:tav tm="100000">
                                          <p:val>
                                            <p:strVal val="#ppt_x"/>
                                          </p:val>
                                        </p:tav>
                                      </p:tavLst>
                                    </p:anim>
                                    <p:anim calcmode="lin" valueType="num">
                                      <p:cBhvr>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extLst>
      <p:ext uri="smNativeData">
        <pr:smNativeData xmlns:pr="smNativeData" xmlns="smNativeData" val="4KjWYgEAAAAFAAAA/f///wEAAAACAAAAAQAAAAAAAAAAAAAAAAAAAA=="/>
      </p:ext>
    </p:extLst>
  </p:timing>
</p:sld>
</file>

<file path=ppt/slides/slide2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8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NQqAACyOwAA0SwAABAgAAAmAAAACAAAAP//////////"/>
              </a:ext>
            </a:extLst>
          </p:cNvSpPr>
          <p:nvPr/>
        </p:nvSpPr>
        <p:spPr>
          <a:xfrm>
            <a:off x="639445" y="6962140"/>
            <a:ext cx="9064625"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We can then compare the fit of the competing mixed-models to the data</a:t>
            </a:r>
          </a:p>
        </p:txBody>
      </p:sp>
      <p:grpSp>
        <p:nvGrpSpPr>
          <p:cNvPr id="3" name="Group 3839"/>
          <p:cNvGrpSpPr>
            <a:extLst>
              <a:ext uri="smNativeData">
                <pr:smNativeData xmlns:pr="smNativeData" xmlns="smNativeData" val="SMDATA_6_4KjWYhMAAAAlAAAAAQAAAA8BAAAAkAAAAEgAAACQAAAASAAAAAAAAAAAAAAAAAAAABcAAAAUAAAAAAAAAAAAAAD/fwAA/38AAAAAAAAJAAAABAAAAODkBxcfAAAAVAAAAAAAAAAAAAAAAAAAAAAAAAAAAAAAAAAAAAAAAAAAAAAAAAAAAAAAAAAAAAAAAAAAAAAAAAAAAAAAAAAAAAAAAAAAAAAAAAAAAAAAAAAAAAAAAAAAACEAAAAYAAAAFAAAAHUEAADJCAAACzoAADkbAAAQAAAAJgAAAAgAAAD/////AAAAAA=="/>
              </a:ext>
            </a:extLst>
          </p:cNvGrpSpPr>
          <p:nvPr/>
        </p:nvGrpSpPr>
        <p:grpSpPr>
          <a:xfrm>
            <a:off x="724535" y="1428115"/>
            <a:ext cx="8710930" cy="2997200"/>
            <a:chOff x="724535" y="1428115"/>
            <a:chExt cx="8710930" cy="2997200"/>
          </a:xfrm>
        </p:grpSpPr>
        <p:pic>
          <p:nvPicPr>
            <p:cNvPr id="16" name="Imag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DJCAAACzoAADkbAAAAAAAAJgAAAAgAAAD//////////w=="/>
                </a:ext>
              </a:extLst>
            </p:cNvPicPr>
            <p:nvPr/>
          </p:nvPicPr>
          <p:blipFill>
            <a:blip r:embed="rId2"/>
            <a:stretch>
              <a:fillRect/>
            </a:stretch>
          </p:blipFill>
          <p:spPr>
            <a:xfrm>
              <a:off x="724535" y="1428115"/>
              <a:ext cx="8710930" cy="2997200"/>
            </a:xfrm>
            <a:prstGeom prst="rect">
              <a:avLst/>
            </a:prstGeom>
            <a:noFill/>
            <a:ln>
              <a:noFill/>
            </a:ln>
            <a:effectLst/>
          </p:spPr>
        </p:pic>
        <p:grpSp>
          <p:nvGrpSpPr>
            <p:cNvPr id="11" name="Group 3831"/>
            <p:cNvGrpSpPr>
              <a:extLst>
                <a:ext uri="smNativeData">
                  <pr:smNativeData xmlns:pr="smNativeData" xmlns="smNativeData" val="SMDATA_6_4KjWYhMAAAAlAAAAAQAAAA8BAAAAkAAAAEgAAACQAAAASAAAAAAAAAAAAAAAAAAAABcAAAAUAAAAAAAAAAAAAAD/fwAA/38AAAAAAAAJAAAABAAAACAAAAAfAAAAVAAAAAAAAAAAAAAAAAAAAAAAAAAAAAAAAAAAAAAAAAAAAAAAAAAAAAAAAAAAAAAAAAAAAAAAAAAAAAAAAAAAAAAAAAAAAAAAAAAAAAAAAAAAAAAAAAAAACEAAAAYAAAAFAAAAL8hAACtDAAABTgAAEwYAAAAAAAAJgAAAAgAAAD/////AAAAAA=="/>
                </a:ext>
              </a:extLst>
            </p:cNvGrpSpPr>
            <p:nvPr/>
          </p:nvGrpSpPr>
          <p:grpSpPr>
            <a:xfrm>
              <a:off x="5485765" y="2060575"/>
              <a:ext cx="3620770" cy="1889125"/>
              <a:chOff x="5485765" y="2060575"/>
              <a:chExt cx="3620770" cy="1889125"/>
            </a:xfrm>
          </p:grpSpPr>
          <p:sp>
            <p:nvSpPr>
              <p:cNvPr id="15" name="Shape 382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K0MAAAFOAAATBgAAAAAAAAmAAAACAAAAP//////////"/>
                  </a:ext>
                </a:extLst>
              </p:cNvSpPr>
              <p:nvPr/>
            </p:nvSpPr>
            <p:spPr>
              <a:xfrm>
                <a:off x="5485765" y="20605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3830"/>
              <p:cNvGrpSpPr>
                <a:extLst>
                  <a:ext uri="smNativeData">
                    <pr:smNativeData xmlns:pr="smNativeData" xmlns="smNativeData" val="SMDATA_6_4KjWYhMAAAAlAAAAAQAAAA8BAAAAkAAAAEgAAACQAAAASAAAAAAAAAAAAAAAAAAAABcAAAAUAAAAAAAAAAAAAAD/fwAA/38AAAAAAAAJAAAABAAAAKASuAMfAAAAVAAAAAAAAAAAAAAAAAAAAAAAAAAAAAAAAAAAAAAAAAAAAAAAAAAAAAAAAAAAAAAAAAAAAAAAAAAAAAAAAAAAAAAAAAAAAAAAAAAAAAAAAAAAAAAAAAAAACEAAAAYAAAAFAAAAKooAADQDwAAGjEAAIkWAAAAAAAAJgAAAAgAAAD/////AAAAAA=="/>
                  </a:ext>
                </a:extLst>
              </p:cNvGrpSpPr>
              <p:nvPr/>
            </p:nvGrpSpPr>
            <p:grpSpPr>
              <a:xfrm>
                <a:off x="6610350" y="2570480"/>
                <a:ext cx="1371600" cy="1092835"/>
                <a:chOff x="6610350" y="2570480"/>
                <a:chExt cx="1371600" cy="1092835"/>
              </a:xfrm>
            </p:grpSpPr>
            <p:sp>
              <p:nvSpPr>
                <p:cNvPr id="14" name="Shape 382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FCW3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NAPAAAaMQAAiRYAAAAAAAAmAAAACAAAAP//////////"/>
                    </a:ext>
                  </a:extLst>
                </p:cNvSpPr>
                <p:nvPr/>
              </p:nvSpPr>
              <p:spPr>
                <a:xfrm>
                  <a:off x="6610350" y="25704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382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6M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OgPAADJLwAAnBIAAAAAAAAmAAAACAAAAP//////////"/>
                    </a:ext>
                  </a:extLst>
                </p:cNvSpPr>
                <p:nvPr/>
              </p:nvSpPr>
              <p:spPr>
                <a:xfrm>
                  <a:off x="6824345" y="25857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6" name="Group 3836"/>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gNAACtDAAAvyEAAEwYAAAAAAAAJgAAAAgAAAD/////AAAAAA=="/>
                </a:ext>
              </a:extLst>
            </p:cNvGrpSpPr>
            <p:nvPr/>
          </p:nvGrpSpPr>
          <p:grpSpPr>
            <a:xfrm>
              <a:off x="2118360" y="2060575"/>
              <a:ext cx="3367405" cy="1889125"/>
              <a:chOff x="2118360" y="2060575"/>
              <a:chExt cx="3367405" cy="1889125"/>
            </a:xfrm>
          </p:grpSpPr>
          <p:sp>
            <p:nvSpPr>
              <p:cNvPr id="10" name="Shape 38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K0MAAC/IQAATBgAAAAAAAAmAAAACAAAAP//////////"/>
                  </a:ext>
                </a:extLst>
              </p:cNvSpPr>
              <p:nvPr/>
            </p:nvSpPr>
            <p:spPr>
              <a:xfrm>
                <a:off x="2118360" y="20605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383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oTAADQDwAAnRsAAIsWAAAAAAAAJgAAAAgAAAD/////AAAAAA=="/>
                  </a:ext>
                </a:extLst>
              </p:cNvGrpSpPr>
              <p:nvPr/>
            </p:nvGrpSpPr>
            <p:grpSpPr>
              <a:xfrm>
                <a:off x="3115310" y="2570480"/>
                <a:ext cx="1373505" cy="1094105"/>
                <a:chOff x="3115310" y="2570480"/>
                <a:chExt cx="1373505" cy="1094105"/>
              </a:xfrm>
            </p:grpSpPr>
            <p:sp>
              <p:nvSpPr>
                <p:cNvPr id="9" name="Shape 383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NAPAACdGwAAixYAAAAAAAAmAAAACAAAAP//////////"/>
                    </a:ext>
                  </a:extLst>
                </p:cNvSpPr>
                <p:nvPr/>
              </p:nvSpPr>
              <p:spPr>
                <a:xfrm>
                  <a:off x="3115310" y="25704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38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OkPAABMGgAAnRIAAAAAAAAmAAAACAAAAP//////////"/>
                    </a:ext>
                  </a:extLst>
                </p:cNvSpPr>
                <p:nvPr/>
              </p:nvSpPr>
              <p:spPr>
                <a:xfrm>
                  <a:off x="3329305" y="25863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A3EwAAjhsAAKAUAAAAAAAAJgAAAAgAAAD//////////w=="/>
                </a:ext>
              </a:extLst>
            </p:cNvPicPr>
            <p:nvPr/>
          </p:nvPicPr>
          <p:blipFill>
            <a:blip r:embed="rId3"/>
            <a:stretch>
              <a:fillRect/>
            </a:stretch>
          </p:blipFill>
          <p:spPr>
            <a:xfrm>
              <a:off x="3146425" y="3123565"/>
              <a:ext cx="1332865" cy="229235"/>
            </a:xfrm>
            <a:prstGeom prst="rect">
              <a:avLst/>
            </a:prstGeom>
            <a:noFill/>
            <a:ln>
              <a:noFill/>
            </a:ln>
            <a:effectLst>
              <a:outerShdw blurRad="63500" dist="63760" dir="2700000">
                <a:srgbClr val="000000">
                  <a:alpha val="4000"/>
                </a:srgbClr>
              </a:outerShdw>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4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A3EwAA9TAAAJ8UAAAAAAAAJgAAAAgAAAD//////////w=="/>
                </a:ext>
              </a:extLst>
            </p:cNvPicPr>
            <p:nvPr/>
          </p:nvPicPr>
          <p:blipFill>
            <a:blip r:embed="rId4"/>
            <a:stretch>
              <a:fillRect/>
            </a:stretch>
          </p:blipFill>
          <p:spPr>
            <a:xfrm>
              <a:off x="6627495" y="3123565"/>
              <a:ext cx="1330960" cy="228600"/>
            </a:xfrm>
            <a:prstGeom prst="rect">
              <a:avLst/>
            </a:prstGeom>
            <a:noFill/>
            <a:ln>
              <a:noFill/>
            </a:ln>
            <a:effectLst>
              <a:outerShdw blurRad="63500" dist="63760" dir="2700000">
                <a:srgbClr val="000000">
                  <a:alpha val="4000"/>
                </a:srgbClr>
              </a:outerShdw>
            </a:effectLst>
          </p:spPr>
        </p:pic>
      </p:grpSp>
      <p:sp>
        <p:nvSpPr>
          <p:cNvPr id="17" name="Shape 3993"/>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JwGE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TkAAJ8RAAA5PQAApB8AABAAAAAmAAAACAAAAP//////////"/>
              </a:ext>
            </a:extLst>
          </p:cNvSpPr>
          <p:nvPr/>
        </p:nvSpPr>
        <p:spPr>
          <a:xfrm>
            <a:off x="9421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grpSp>
        <p:nvGrpSpPr>
          <p:cNvPr id="18" name="Group 3990"/>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HUEAACRGAAACzoAAAErAAAQAAAAJgAAAAgAAAD/////AAAAAA=="/>
              </a:ext>
            </a:extLst>
          </p:cNvGrpSpPr>
          <p:nvPr/>
        </p:nvGrpSpPr>
        <p:grpSpPr>
          <a:xfrm>
            <a:off x="724535" y="3993515"/>
            <a:ext cx="8710930" cy="2997200"/>
            <a:chOff x="724535" y="3993515"/>
            <a:chExt cx="8710930" cy="2997200"/>
          </a:xfrm>
        </p:grpSpPr>
        <p:pic>
          <p:nvPicPr>
            <p:cNvPr id="167" name="alignment.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UEAACRGAAACzoAAAErAAAAAAAAJgAAAAgAAAD//////////w=="/>
                </a:ext>
              </a:extLst>
            </p:cNvPicPr>
            <p:nvPr/>
          </p:nvPicPr>
          <p:blipFill>
            <a:blip r:embed="rId2"/>
            <a:stretch>
              <a:fillRect/>
            </a:stretch>
          </p:blipFill>
          <p:spPr>
            <a:xfrm>
              <a:off x="724535" y="3993515"/>
              <a:ext cx="8710930" cy="2997200"/>
            </a:xfrm>
            <a:prstGeom prst="rect">
              <a:avLst/>
            </a:prstGeom>
            <a:noFill/>
            <a:ln>
              <a:noFill/>
            </a:ln>
            <a:effectLst/>
          </p:spPr>
        </p:pic>
        <p:grpSp>
          <p:nvGrpSpPr>
            <p:cNvPr id="162" name="Group 3846"/>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L8hAAB1HAAABTgAABQoAAAAAAAAJgAAAAgAAAD/////AAAAAA=="/>
                </a:ext>
              </a:extLst>
            </p:cNvGrpSpPr>
            <p:nvPr/>
          </p:nvGrpSpPr>
          <p:grpSpPr>
            <a:xfrm>
              <a:off x="5485765" y="4625975"/>
              <a:ext cx="3620770" cy="1889125"/>
              <a:chOff x="5485765" y="4625975"/>
              <a:chExt cx="3620770" cy="1889125"/>
            </a:xfrm>
          </p:grpSpPr>
          <p:sp>
            <p:nvSpPr>
              <p:cNvPr id="166" name="Shape 384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w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3N7gA8zMzADAwP8Af39/AAAAAAAAAAAAAAAAAAAAAAAAAAAAIQAAABgAAAAUAAAAvyEAAHUcAAAFOAAAFCgAAAAAAAAmAAAACAAAAP//////////"/>
                  </a:ext>
                </a:extLst>
              </p:cNvSpPr>
              <p:nvPr/>
            </p:nvSpPr>
            <p:spPr>
              <a:xfrm>
                <a:off x="5485765" y="4625975"/>
                <a:ext cx="3620770" cy="1889125"/>
              </a:xfrm>
              <a:prstGeom prst="rect">
                <a:avLst/>
              </a:prstGeom>
              <a:solidFill>
                <a:srgbClr val="FF9300">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63" name="Group 384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KooAACYHwAAGjEAAFEmAAAAAAAAJgAAAAgAAAD/////AAAAAA=="/>
                  </a:ext>
                </a:extLst>
              </p:cNvGrpSpPr>
              <p:nvPr/>
            </p:nvGrpSpPr>
            <p:grpSpPr>
              <a:xfrm>
                <a:off x="6610350" y="5135880"/>
                <a:ext cx="1371600" cy="1092835"/>
                <a:chOff x="6610350" y="5135880"/>
                <a:chExt cx="1371600" cy="1092835"/>
              </a:xfrm>
            </p:grpSpPr>
            <p:sp>
              <p:nvSpPr>
                <p:cNvPr id="165" name="Shape 384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V/+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qigAAJgfAAAaMQAAUSYAAAAAAAAmAAAACAAAAP//////////"/>
                    </a:ext>
                  </a:extLst>
                </p:cNvSpPr>
                <p:nvPr/>
              </p:nvSpPr>
              <p:spPr>
                <a:xfrm>
                  <a:off x="6610350" y="5135880"/>
                  <a:ext cx="1371600" cy="109283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4" name="Shape 384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N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kAALAfAADJLwAAZCIAAAAAAAAmAAAACAAAAP//////////"/>
                    </a:ext>
                  </a:extLst>
                </p:cNvSpPr>
                <p:nvPr/>
              </p:nvSpPr>
              <p:spPr>
                <a:xfrm>
                  <a:off x="6824345" y="5151120"/>
                  <a:ext cx="943610"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2</a:t>
                  </a:r>
                </a:p>
              </p:txBody>
            </p:sp>
          </p:grpSp>
        </p:grpSp>
        <p:grpSp>
          <p:nvGrpSpPr>
            <p:cNvPr id="157" name="Group 385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gNAAB1HAAAvyEAABQoAAAAAAAAJgAAAAgAAAD/////AAAAAA=="/>
                </a:ext>
              </a:extLst>
            </p:cNvGrpSpPr>
            <p:nvPr/>
          </p:nvGrpSpPr>
          <p:grpSpPr>
            <a:xfrm>
              <a:off x="2118360" y="4625975"/>
              <a:ext cx="3367405" cy="1889125"/>
              <a:chOff x="2118360" y="4625975"/>
              <a:chExt cx="3367405" cy="1889125"/>
            </a:xfrm>
          </p:grpSpPr>
          <p:sp>
            <p:nvSpPr>
              <p:cNvPr id="161" name="Shape 38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0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C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3N7gA8zMzADAwP8Af39/AAAAAAAAAAAAAAAAAAAAAAAAAAAAIQAAABgAAAAUAAAACA0AAHUcAAC/IQAAFCgAAAAAAAAmAAAACAAAAP//////////"/>
                  </a:ext>
                </a:extLst>
              </p:cNvSpPr>
              <p:nvPr/>
            </p:nvSpPr>
            <p:spPr>
              <a:xfrm>
                <a:off x="2118360" y="4625975"/>
                <a:ext cx="3367405" cy="1889125"/>
              </a:xfrm>
              <a:prstGeom prst="rect">
                <a:avLst/>
              </a:prstGeom>
              <a:solidFill>
                <a:srgbClr val="0433FF">
                  <a:alpha val="48000"/>
                </a:srgbClr>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58" name="Group 3850"/>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CoTAACYHwAAnRsAAFMmAAAAAAAAJgAAAAgAAAD/////AAAAAA=="/>
                  </a:ext>
                </a:extLst>
              </p:cNvGrpSpPr>
              <p:nvPr/>
            </p:nvGrpSpPr>
            <p:grpSpPr>
              <a:xfrm>
                <a:off x="3115310" y="5135880"/>
                <a:ext cx="1373505" cy="1094105"/>
                <a:chOff x="3115310" y="5135880"/>
                <a:chExt cx="1373505" cy="1094105"/>
              </a:xfrm>
            </p:grpSpPr>
            <p:sp>
              <p:nvSpPr>
                <p:cNvPr id="160" name="Shape 38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P/b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KhMAAJgfAACdGwAAUyYAAAAAAAAmAAAACAAAAP//////////"/>
                    </a:ext>
                  </a:extLst>
                </p:cNvSpPr>
                <p:nvPr/>
              </p:nvSpPr>
              <p:spPr>
                <a:xfrm>
                  <a:off x="3115310" y="5135880"/>
                  <a:ext cx="1373505" cy="109410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9" name="Shape 384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rFB6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exQAALEfAABMGgAAZSIAAAAAAAAmAAAACAAAAP//////////"/>
                    </a:ext>
                  </a:extLst>
                </p:cNvSpPr>
                <p:nvPr/>
              </p:nvSpPr>
              <p:spPr>
                <a:xfrm>
                  <a:off x="3329305" y="5151755"/>
                  <a:ext cx="945515" cy="439420"/>
                </a:xfrm>
                <a:prstGeom prst="rect">
                  <a:avLst/>
                </a:prstGeom>
                <a:noFill/>
                <a:ln>
                  <a:noFill/>
                </a:ln>
                <a:effectLst/>
              </p:spPr>
              <p:txBody>
                <a:bodyPr vert="horz" wrap="square" lIns="50800" tIns="50800" rIns="50800" bIns="50800" numCol="1" spcCol="215900" anchor="ctr"/>
                <a:lstStyle>
                  <a:lvl1pPr defTabSz="457200">
                    <a:lnSpc>
                      <a:spcPts val="2800"/>
                    </a:lnSpc>
                    <a:tabLst>
                      <a:tab pos="838200" algn="l"/>
                    </a:tabLst>
                    <a:defRPr sz="2400" cap="none">
                      <a:solidFill>
                        <a:srgbClr val="FFFFFF"/>
                      </a:solidFill>
                      <a:latin typeface="蘋果儷中黑" pitchFamily="0" charset="0"/>
                      <a:ea typeface="Gill Sans" pitchFamily="0" charset="0"/>
                      <a:cs typeface="Gill Sans" pitchFamily="0" charset="0"/>
                    </a:defRPr>
                  </a:lvl1pPr>
                </a:lstStyle>
                <a:p>
                  <a:pPr/>
                  <a:r>
                    <a:t>gene 1</a:t>
                  </a:r>
                </a:p>
              </p:txBody>
            </p:sp>
          </p:grpSp>
        </p:grpSp>
        <p:pic>
          <p:nvPicPr>
            <p:cNvPr id="156" name="Image4"/>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DS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sTAAD/IgAAjhsAAGgkAAAAAAAAJgAAAAgAAAD//////////w=="/>
                </a:ext>
              </a:extLst>
            </p:cNvPicPr>
            <p:nvPr/>
          </p:nvPicPr>
          <p:blipFill>
            <a:blip r:embed="rId3"/>
            <a:stretch>
              <a:fillRect/>
            </a:stretch>
          </p:blipFill>
          <p:spPr>
            <a:xfrm>
              <a:off x="3146425" y="5688965"/>
              <a:ext cx="1332865" cy="229235"/>
            </a:xfrm>
            <a:prstGeom prst="rect">
              <a:avLst/>
            </a:prstGeom>
            <a:noFill/>
            <a:ln>
              <a:noFill/>
            </a:ln>
            <a:effectLst>
              <a:outerShdw blurRad="63500" dist="63760" dir="2700000">
                <a:srgbClr val="000000">
                  <a:alpha val="4000"/>
                </a:srgbClr>
              </a:outerShdw>
            </a:effectLst>
          </p:spPr>
        </p:pic>
        <p:pic>
          <p:nvPicPr>
            <p:cNvPr id="15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Nm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UoAAD/IgAA9TAAAGckAAAAAAAAJgAAAAgAAAD//////////w=="/>
                </a:ext>
              </a:extLst>
            </p:cNvPicPr>
            <p:nvPr/>
          </p:nvPicPr>
          <p:blipFill>
            <a:blip r:embed="rId4"/>
            <a:stretch>
              <a:fillRect/>
            </a:stretch>
          </p:blipFill>
          <p:spPr>
            <a:xfrm>
              <a:off x="6627495" y="5688965"/>
              <a:ext cx="1330960" cy="228600"/>
            </a:xfrm>
            <a:prstGeom prst="rect">
              <a:avLst/>
            </a:prstGeom>
            <a:noFill/>
            <a:ln>
              <a:noFill/>
            </a:ln>
            <a:effectLst>
              <a:outerShdw blurRad="63500" dist="63760" dir="2700000">
                <a:srgbClr val="000000">
                  <a:alpha val="4000"/>
                </a:srgbClr>
              </a:outerShdw>
            </a:effectLst>
          </p:spPr>
        </p:pic>
        <p:grpSp>
          <p:nvGrpSpPr>
            <p:cNvPr id="19" name="Group 3989"/>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23" name="Group 398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grpSp>
              <p:nvGrpSpPr>
                <p:cNvPr id="30" name="Group 3978"/>
                <p:cNvGrpSpPr>
                  <a:extLst>
                    <a:ext uri="smNativeData">
                      <pr:smNativeData xmlns:pr="smNativeData" xmlns="smNativeData" val="SMDATA_6_4KjWYhMAAAAlAAAAAQAAAA8BAAAAkAAAAEgAAACQAAAASAAAAAAAAAAAAAAAAAAAABcAAAAUAAAAAAAAAAAAAAD/fwAA/38AAAAAAAAJAAAABAAAAEQAQQAfAAAAVAAAAAAAAAAAAAAAAAAAAAAAAAAAAAAAAAAAAAAAAAAAAAAAAAAAAAAAAAAAAAAAAAAAAAAAAAAAAAAAAAAAAAAAAAAAAAAAAAAAAAAAAAAAAAAAAAAAACEAAAAYAAAAFAAAADsNAACCHAAAzjcAABwoAAAAAAAAJgAAAAgAAAD/////AAAAAA=="/>
                    </a:ext>
                  </a:extLst>
                </p:cNvGrpSpPr>
                <p:nvPr/>
              </p:nvGrpSpPr>
              <p:grpSpPr>
                <a:xfrm>
                  <a:off x="2150745" y="4634230"/>
                  <a:ext cx="6920865" cy="1885950"/>
                  <a:chOff x="2150745" y="4634230"/>
                  <a:chExt cx="6920865" cy="1885950"/>
                </a:xfrm>
              </p:grpSpPr>
              <p:sp>
                <p:nvSpPr>
                  <p:cNvPr id="154" name="Shape 38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6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w0AAIIcAAA7DQAAHCgAAAAAAAAmAAAACAAAAP//////////"/>
                      </a:ext>
                    </a:extLst>
                  </p:cNvSpPr>
                  <p:nvPr/>
                </p:nvSpPr>
                <p:spPr>
                  <a:xfrm flipV="1">
                    <a:off x="21507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3" name="Shape 385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8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lA0AAIIcAACUDQAAHCgAAAAAAAAmAAAACAAAAP//////////"/>
                      </a:ext>
                    </a:extLst>
                  </p:cNvSpPr>
                  <p:nvPr/>
                </p:nvSpPr>
                <p:spPr>
                  <a:xfrm flipV="1">
                    <a:off x="22072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2" name="Shape 385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PS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A0AAIIcAADsDQAAHCgAAAAAAAAmAAAACAAAAP//////////"/>
                      </a:ext>
                    </a:extLst>
                  </p:cNvSpPr>
                  <p:nvPr/>
                </p:nvSpPr>
                <p:spPr>
                  <a:xfrm flipV="1">
                    <a:off x="22631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1" name="Shape 385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Q4AAIIcAABFDgAAHCgAAAAAAAAmAAAACAAAAP//////////"/>
                      </a:ext>
                    </a:extLst>
                  </p:cNvSpPr>
                  <p:nvPr/>
                </p:nvSpPr>
                <p:spPr>
                  <a:xfrm flipV="1">
                    <a:off x="23196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0" name="Shape 385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g4AAIIcAACeDgAAHCgAAAAAAAAmAAAACAAAAP//////////"/>
                      </a:ext>
                    </a:extLst>
                  </p:cNvSpPr>
                  <p:nvPr/>
                </p:nvSpPr>
                <p:spPr>
                  <a:xfrm flipV="1">
                    <a:off x="23761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9" name="Shape 385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g4AAIIcAAD2DgAAHCgAAAAAAAAmAAAACAAAAP//////////"/>
                      </a:ext>
                    </a:extLst>
                  </p:cNvSpPr>
                  <p:nvPr/>
                </p:nvSpPr>
                <p:spPr>
                  <a:xfrm flipV="1">
                    <a:off x="24320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8" name="Shape 386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w8AAIIcAABPDwAAHCgAAAAAAAAmAAAACAAAAP//////////"/>
                      </a:ext>
                    </a:extLst>
                  </p:cNvSpPr>
                  <p:nvPr/>
                </p:nvSpPr>
                <p:spPr>
                  <a:xfrm flipV="1">
                    <a:off x="248856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7" name="Shape 386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9Ij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qA8AAIIcAACoDwAAHCgAAAAAAAAmAAAACAAAAP//////////"/>
                      </a:ext>
                    </a:extLst>
                  </p:cNvSpPr>
                  <p:nvPr/>
                </p:nvSpPr>
                <p:spPr>
                  <a:xfrm flipV="1">
                    <a:off x="254508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6" name="Shape 386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BAAAIIcAAAAEAAAHCgAAAAAAAAmAAAACAAAAP//////////"/>
                      </a:ext>
                    </a:extLst>
                  </p:cNvSpPr>
                  <p:nvPr/>
                </p:nvSpPr>
                <p:spPr>
                  <a:xfrm flipV="1">
                    <a:off x="26009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5" name="Shape 38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RAAAIIcAABZEAAAHCgAAAAAAAAmAAAACAAAAP//////////"/>
                      </a:ext>
                    </a:extLst>
                  </p:cNvSpPr>
                  <p:nvPr/>
                </p:nvSpPr>
                <p:spPr>
                  <a:xfrm flipV="1">
                    <a:off x="265747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4" name="Shape 386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Qn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hAAAIIcAACyEAAAHCgAAAAAAAAmAAAACAAAAP//////////"/>
                      </a:ext>
                    </a:extLst>
                  </p:cNvSpPr>
                  <p:nvPr/>
                </p:nvSpPr>
                <p:spPr>
                  <a:xfrm flipV="1">
                    <a:off x="271399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3" name="Shape 38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0d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hEAAIIcAAAKEQAAHCgAAAAAAAAmAAAACAAAAP//////////"/>
                      </a:ext>
                    </a:extLst>
                  </p:cNvSpPr>
                  <p:nvPr/>
                </p:nvSpPr>
                <p:spPr>
                  <a:xfrm flipV="1">
                    <a:off x="27698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2" name="Shape 38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xEAAIIcAABjEQAAHCgAAAAAAAAmAAAACAAAAP//////////"/>
                      </a:ext>
                    </a:extLst>
                  </p:cNvSpPr>
                  <p:nvPr/>
                </p:nvSpPr>
                <p:spPr>
                  <a:xfrm flipV="1">
                    <a:off x="282638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1" name="Shape 386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Y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vBEAAIIcAAC8EQAAHCgAAAAAAAAmAAAACAAAAP//////////"/>
                      </a:ext>
                    </a:extLst>
                  </p:cNvSpPr>
                  <p:nvPr/>
                </p:nvSpPr>
                <p:spPr>
                  <a:xfrm flipV="1">
                    <a:off x="288290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0" name="Shape 386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hb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RIAAIIcAAAVEgAAHCgAAAAAAAAmAAAACAAAAP//////////"/>
                      </a:ext>
                    </a:extLst>
                  </p:cNvSpPr>
                  <p:nvPr/>
                </p:nvSpPr>
                <p:spPr>
                  <a:xfrm flipV="1">
                    <a:off x="293941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9" name="Shape 38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zPT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RIAAIIcAABtEgAAHCgAAAAAAAAmAAAACAAAAP//////////"/>
                      </a:ext>
                    </a:extLst>
                  </p:cNvSpPr>
                  <p:nvPr/>
                </p:nvSpPr>
                <p:spPr>
                  <a:xfrm flipV="1">
                    <a:off x="299529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8" name="Shape 38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zM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hIAAIIcAADGEgAAHCgAAAAAAAAmAAAACAAAAP//////////"/>
                      </a:ext>
                    </a:extLst>
                  </p:cNvSpPr>
                  <p:nvPr/>
                </p:nvSpPr>
                <p:spPr>
                  <a:xfrm flipV="1">
                    <a:off x="305181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7" name="Shape 38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WH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xMAAIIcAAAfEwAAHCgAAAAAAAAmAAAACAAAAP//////////"/>
                      </a:ext>
                    </a:extLst>
                  </p:cNvSpPr>
                  <p:nvPr/>
                </p:nvSpPr>
                <p:spPr>
                  <a:xfrm flipV="1">
                    <a:off x="310832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6" name="Shape 387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OOE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xMAAIIcAAB3EwAAHCgAAAAAAAAmAAAACAAAAP//////////"/>
                      </a:ext>
                    </a:extLst>
                  </p:cNvSpPr>
                  <p:nvPr/>
                </p:nvSpPr>
                <p:spPr>
                  <a:xfrm flipV="1">
                    <a:off x="316420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5" name="Shape 387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0BMAAIIcAADQEwAAHCgAAAAAAAAmAAAACAAAAP//////////"/>
                      </a:ext>
                    </a:extLst>
                  </p:cNvSpPr>
                  <p:nvPr/>
                </p:nvSpPr>
                <p:spPr>
                  <a:xfrm flipV="1">
                    <a:off x="322072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4" name="Shape 387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s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RQAAIIcAAApFAAAHCgAAAAAAAAmAAAACAAAAP//////////"/>
                      </a:ext>
                    </a:extLst>
                  </p:cNvSpPr>
                  <p:nvPr/>
                </p:nvSpPr>
                <p:spPr>
                  <a:xfrm flipV="1">
                    <a:off x="327723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3" name="Shape 387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RQAAIIcAACBFAAAHCgAAAAAAAAmAAAACAAAAP//////////"/>
                      </a:ext>
                    </a:extLst>
                  </p:cNvSpPr>
                  <p:nvPr/>
                </p:nvSpPr>
                <p:spPr>
                  <a:xfrm flipV="1">
                    <a:off x="333311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2" name="Shape 387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hQAAIIcAADaFAAAHCgAAAAAAAAmAAAACAAAAP//////////"/>
                      </a:ext>
                    </a:extLst>
                  </p:cNvSpPr>
                  <p:nvPr/>
                </p:nvSpPr>
                <p:spPr>
                  <a:xfrm flipV="1">
                    <a:off x="338963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1" name="Shape 387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d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xUAAIIcAAAzFQAAHCgAAAAAAAAmAAAACAAAAP//////////"/>
                      </a:ext>
                    </a:extLst>
                  </p:cNvSpPr>
                  <p:nvPr/>
                </p:nvSpPr>
                <p:spPr>
                  <a:xfrm flipV="1">
                    <a:off x="344614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0" name="Shape 387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xUAAIIcAACLFQAAHCgAAAAAAAAmAAAACAAAAP//////////"/>
                      </a:ext>
                    </a:extLst>
                  </p:cNvSpPr>
                  <p:nvPr/>
                </p:nvSpPr>
                <p:spPr>
                  <a:xfrm flipV="1">
                    <a:off x="35020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9" name="Shape 38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5BUAAIIcAADkFQAAHCgAAAAAAAAmAAAACAAAAP//////////"/>
                      </a:ext>
                    </a:extLst>
                  </p:cNvSpPr>
                  <p:nvPr/>
                </p:nvSpPr>
                <p:spPr>
                  <a:xfrm flipV="1">
                    <a:off x="35585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8" name="Shape 388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RYAAIIcAAA9FgAAHCgAAAAAAAAmAAAACAAAAP//////////"/>
                      </a:ext>
                    </a:extLst>
                  </p:cNvSpPr>
                  <p:nvPr/>
                </p:nvSpPr>
                <p:spPr>
                  <a:xfrm flipV="1">
                    <a:off x="36150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7" name="Shape 388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hmc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RYAAIIcAACVFgAAHCgAAAAAAAAmAAAACAAAAP//////////"/>
                      </a:ext>
                    </a:extLst>
                  </p:cNvSpPr>
                  <p:nvPr/>
                </p:nvSpPr>
                <p:spPr>
                  <a:xfrm flipV="1">
                    <a:off x="36709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6" name="Shape 388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hYAAIIcAADuFgAAHCgAAAAAAAAmAAAACAAAAP//////////"/>
                      </a:ext>
                    </a:extLst>
                  </p:cNvSpPr>
                  <p:nvPr/>
                </p:nvSpPr>
                <p:spPr>
                  <a:xfrm flipV="1">
                    <a:off x="372745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5" name="Shape 38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t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xcAAIIcAABHFwAAHCgAAAAAAAAmAAAACAAAAP//////////"/>
                      </a:ext>
                    </a:extLst>
                  </p:cNvSpPr>
                  <p:nvPr/>
                </p:nvSpPr>
                <p:spPr>
                  <a:xfrm flipV="1">
                    <a:off x="37839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4" name="Shape 388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n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xcAAIIcAACfFwAAHCgAAAAAAAAmAAAACAAAAP//////////"/>
                      </a:ext>
                    </a:extLst>
                  </p:cNvSpPr>
                  <p:nvPr/>
                </p:nvSpPr>
                <p:spPr>
                  <a:xfrm flipV="1">
                    <a:off x="38398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3" name="Shape 388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cAAIIcAAD4FwAAHCgAAAAAAAAmAAAACAAAAP//////////"/>
                      </a:ext>
                    </a:extLst>
                  </p:cNvSpPr>
                  <p:nvPr/>
                </p:nvSpPr>
                <p:spPr>
                  <a:xfrm flipV="1">
                    <a:off x="389636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2" name="Shape 388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URgAAIIcAABRGAAAHCgAAAAAAAAmAAAACAAAAP//////////"/>
                      </a:ext>
                    </a:extLst>
                  </p:cNvSpPr>
                  <p:nvPr/>
                </p:nvSpPr>
                <p:spPr>
                  <a:xfrm flipV="1">
                    <a:off x="39528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1" name="Shape 388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RgAAIIcAACpGAAAHCgAAAAAAAAmAAAACAAAAP//////////"/>
                      </a:ext>
                    </a:extLst>
                  </p:cNvSpPr>
                  <p:nvPr/>
                </p:nvSpPr>
                <p:spPr>
                  <a:xfrm flipV="1">
                    <a:off x="40087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0" name="Shape 388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hkAAIIcAAACGQAAHCgAAAAAAAAmAAAACAAAAP//////////"/>
                      </a:ext>
                    </a:extLst>
                  </p:cNvSpPr>
                  <p:nvPr/>
                </p:nvSpPr>
                <p:spPr>
                  <a:xfrm flipV="1">
                    <a:off x="406527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9" name="Shape 388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yN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xkAAIIcAABbGQAAHCgAAAAAAAAmAAAACAAAAP//////////"/>
                      </a:ext>
                    </a:extLst>
                  </p:cNvSpPr>
                  <p:nvPr/>
                </p:nvSpPr>
                <p:spPr>
                  <a:xfrm flipV="1">
                    <a:off x="41217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8" name="Shape 389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GR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qBkAAIIcAACoGQAAHCgAAAAAAAAmAAAACAAAAP//////////"/>
                      </a:ext>
                    </a:extLst>
                  </p:cNvSpPr>
                  <p:nvPr/>
                </p:nvSpPr>
                <p:spPr>
                  <a:xfrm flipV="1">
                    <a:off x="41706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7" name="Shape 389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t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ARoAAIIcAAABGgAAHCgAAAAAAAAmAAAACAAAAP//////////"/>
                      </a:ext>
                    </a:extLst>
                  </p:cNvSpPr>
                  <p:nvPr/>
                </p:nvSpPr>
                <p:spPr>
                  <a:xfrm flipV="1">
                    <a:off x="42271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6" name="Shape 389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ub0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WRoAAIIcAABZGgAAHCgAAAAAAAAmAAAACAAAAP//////////"/>
                      </a:ext>
                    </a:extLst>
                  </p:cNvSpPr>
                  <p:nvPr/>
                </p:nvSpPr>
                <p:spPr>
                  <a:xfrm flipV="1">
                    <a:off x="42830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5" name="Shape 389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hoAAIIcAACyGgAAHCgAAAAAAAAmAAAACAAAAP//////////"/>
                      </a:ext>
                    </a:extLst>
                  </p:cNvSpPr>
                  <p:nvPr/>
                </p:nvSpPr>
                <p:spPr>
                  <a:xfrm flipV="1">
                    <a:off x="43395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4" name="Shape 389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4M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xsAAIIcAAALGwAAHCgAAAAAAAAmAAAACAAAAP//////////"/>
                      </a:ext>
                    </a:extLst>
                  </p:cNvSpPr>
                  <p:nvPr/>
                </p:nvSpPr>
                <p:spPr>
                  <a:xfrm flipV="1">
                    <a:off x="43961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3" name="Shape 389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hY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xsAAIIcAABjGwAAHCgAAAAAAAAmAAAACAAAAP//////////"/>
                      </a:ext>
                    </a:extLst>
                  </p:cNvSpPr>
                  <p:nvPr/>
                </p:nvSpPr>
                <p:spPr>
                  <a:xfrm flipV="1">
                    <a:off x="44519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2" name="Shape 38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vBsAAIIcAAC8GwAAHCgAAAAAAAAmAAAACAAAAP//////////"/>
                      </a:ext>
                    </a:extLst>
                  </p:cNvSpPr>
                  <p:nvPr/>
                </p:nvSpPr>
                <p:spPr>
                  <a:xfrm flipV="1">
                    <a:off x="45085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1" name="Shape 389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0e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RwAAIIcAAAVHAAAHCgAAAAAAAAmAAAACAAAAP//////////"/>
                      </a:ext>
                    </a:extLst>
                  </p:cNvSpPr>
                  <p:nvPr/>
                </p:nvSpPr>
                <p:spPr>
                  <a:xfrm flipV="1">
                    <a:off x="45650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0" name="Shape 389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xM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bRwAAIIcAABtHAAAHCgAAAAAAAAmAAAACAAAAP//////////"/>
                      </a:ext>
                    </a:extLst>
                  </p:cNvSpPr>
                  <p:nvPr/>
                </p:nvSpPr>
                <p:spPr>
                  <a:xfrm flipV="1">
                    <a:off x="46208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9" name="Shape 38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9I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hwAAIIcAADGHAAAHCgAAAAAAAAmAAAACAAAAP//////////"/>
                      </a:ext>
                    </a:extLst>
                  </p:cNvSpPr>
                  <p:nvPr/>
                </p:nvSpPr>
                <p:spPr>
                  <a:xfrm flipV="1">
                    <a:off x="4677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8" name="Shape 390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y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x0AAIIcAAAfHQAAHCgAAAAAAAAmAAAACAAAAP//////////"/>
                      </a:ext>
                    </a:extLst>
                  </p:cNvSpPr>
                  <p:nvPr/>
                </p:nvSpPr>
                <p:spPr>
                  <a:xfrm flipV="1">
                    <a:off x="4733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7" name="Shape 39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Y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eB0AAIIcAAB4HQAAHCgAAAAAAAAmAAAACAAAAP//////////"/>
                      </a:ext>
                    </a:extLst>
                  </p:cNvSpPr>
                  <p:nvPr/>
                </p:nvSpPr>
                <p:spPr>
                  <a:xfrm flipV="1">
                    <a:off x="4790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6" name="Shape 390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0B0AAIIcAADQHQAAHCgAAAAAAAAmAAAACAAAAP//////////"/>
                      </a:ext>
                    </a:extLst>
                  </p:cNvSpPr>
                  <p:nvPr/>
                </p:nvSpPr>
                <p:spPr>
                  <a:xfrm flipV="1">
                    <a:off x="4846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5" name="Shape 390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R4AAIIcAAApHgAAHCgAAAAAAAAmAAAACAAAAP//////////"/>
                      </a:ext>
                    </a:extLst>
                  </p:cNvSpPr>
                  <p:nvPr/>
                </p:nvSpPr>
                <p:spPr>
                  <a:xfrm flipV="1">
                    <a:off x="4902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4" name="Shape 390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gh4AAIIcAACCHgAAHCgAAAAAAAAmAAAACAAAAP//////////"/>
                      </a:ext>
                    </a:extLst>
                  </p:cNvSpPr>
                  <p:nvPr/>
                </p:nvSpPr>
                <p:spPr>
                  <a:xfrm flipV="1">
                    <a:off x="4959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3" name="Shape 390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2h4AAIIcAADaHgAAHCgAAAAAAAAmAAAACAAAAP//////////"/>
                      </a:ext>
                    </a:extLst>
                  </p:cNvSpPr>
                  <p:nvPr/>
                </p:nvSpPr>
                <p:spPr>
                  <a:xfrm flipV="1">
                    <a:off x="5015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2" name="Shape 390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Mx8AAIIcAAAzHwAAHCgAAAAAAAAmAAAACAAAAP//////////"/>
                      </a:ext>
                    </a:extLst>
                  </p:cNvSpPr>
                  <p:nvPr/>
                </p:nvSpPr>
                <p:spPr>
                  <a:xfrm flipV="1">
                    <a:off x="5071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1" name="Shape 390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jB8AAIIcAACMHwAAHCgAAAAAAAAmAAAACAAAAP//////////"/>
                      </a:ext>
                    </a:extLst>
                  </p:cNvSpPr>
                  <p:nvPr/>
                </p:nvSpPr>
                <p:spPr>
                  <a:xfrm flipV="1">
                    <a:off x="5128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0" name="Shape 390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Db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5B8AAIIcAADkHwAAHCgAAAAAAAAmAAAACAAAAP//////////"/>
                      </a:ext>
                    </a:extLst>
                  </p:cNvSpPr>
                  <p:nvPr/>
                </p:nvSpPr>
                <p:spPr>
                  <a:xfrm flipV="1">
                    <a:off x="5184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9" name="Shape 39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4d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SAAAIIcAAA9IAAAHCgAAAAAAAAmAAAACAAAAP//////////"/>
                      </a:ext>
                    </a:extLst>
                  </p:cNvSpPr>
                  <p:nvPr/>
                </p:nvSpPr>
                <p:spPr>
                  <a:xfrm flipV="1">
                    <a:off x="5240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8" name="Shape 391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liAAAIIcAACWIAAAHCgAAAAAAAAmAAAACAAAAP//////////"/>
                      </a:ext>
                    </a:extLst>
                  </p:cNvSpPr>
                  <p:nvPr/>
                </p:nvSpPr>
                <p:spPr>
                  <a:xfrm flipV="1">
                    <a:off x="5297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7" name="Shape 391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7iAAAIIcAADuIAAAHCgAAAAAAAAmAAAACAAAAP//////////"/>
                      </a:ext>
                    </a:extLst>
                  </p:cNvSpPr>
                  <p:nvPr/>
                </p:nvSpPr>
                <p:spPr>
                  <a:xfrm flipV="1">
                    <a:off x="5353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6" name="Shape 391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RyEAAIIcAABHIQAAHCgAAAAAAAAmAAAACAAAAP//////////"/>
                      </a:ext>
                    </a:extLst>
                  </p:cNvSpPr>
                  <p:nvPr/>
                </p:nvSpPr>
                <p:spPr>
                  <a:xfrm flipV="1">
                    <a:off x="5409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5" name="Shape 391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oCEAAIIcAACgIQAAHCgAAAAAAAAmAAAACAAAAP//////////"/>
                      </a:ext>
                    </a:extLst>
                  </p:cNvSpPr>
                  <p:nvPr/>
                </p:nvSpPr>
                <p:spPr>
                  <a:xfrm flipV="1">
                    <a:off x="5466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4" name="Shape 391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c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CEAAIIcAAD4IQAAHCgAAAAAAAAmAAAACAAAAP//////////"/>
                      </a:ext>
                    </a:extLst>
                  </p:cNvSpPr>
                  <p:nvPr/>
                </p:nvSpPr>
                <p:spPr>
                  <a:xfrm flipV="1">
                    <a:off x="5521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3" name="Shape 391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mZ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SIAAIIcAABRIgAAHCgAAAAAAAAmAAAACAAAAP//////////"/>
                      </a:ext>
                    </a:extLst>
                  </p:cNvSpPr>
                  <p:nvPr/>
                </p:nvSpPr>
                <p:spPr>
                  <a:xfrm flipV="1">
                    <a:off x="5578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2" name="Shape 391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qiIAAIIcAACqIgAAHCgAAAAAAAAmAAAACAAAAP//////////"/>
                      </a:ext>
                    </a:extLst>
                  </p:cNvSpPr>
                  <p:nvPr/>
                </p:nvSpPr>
                <p:spPr>
                  <a:xfrm flipV="1">
                    <a:off x="5634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1" name="Shape 391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AiMAAIIcAAACIwAAHCgAAAAAAAAmAAAACAAAAP//////////"/>
                      </a:ext>
                    </a:extLst>
                  </p:cNvSpPr>
                  <p:nvPr/>
                </p:nvSpPr>
                <p:spPr>
                  <a:xfrm flipV="1">
                    <a:off x="5690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0" name="Shape 391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EY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WyMAAIIcAABbIwAAHCgAAAAAAAAmAAAACAAAAP//////////"/>
                      </a:ext>
                    </a:extLst>
                  </p:cNvSpPr>
                  <p:nvPr/>
                </p:nvSpPr>
                <p:spPr>
                  <a:xfrm flipV="1">
                    <a:off x="5747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9" name="Shape 391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T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CMAAIIcAAC0IwAAHCgAAAAAAAAmAAAACAAAAP//////////"/>
                      </a:ext>
                    </a:extLst>
                  </p:cNvSpPr>
                  <p:nvPr/>
                </p:nvSpPr>
                <p:spPr>
                  <a:xfrm flipV="1">
                    <a:off x="5803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8" name="Shape 39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m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CQAAIIcAAAMJAAAHCgAAAAAAAAmAAAACAAAAP//////////"/>
                      </a:ext>
                    </a:extLst>
                  </p:cNvSpPr>
                  <p:nvPr/>
                </p:nvSpPr>
                <p:spPr>
                  <a:xfrm flipV="1">
                    <a:off x="5859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7" name="Shape 392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SQAAIIcAABlJAAAHCgAAAAAAAAmAAAACAAAAP//////////"/>
                      </a:ext>
                    </a:extLst>
                  </p:cNvSpPr>
                  <p:nvPr/>
                </p:nvSpPr>
                <p:spPr>
                  <a:xfrm flipV="1">
                    <a:off x="5916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6" name="Shape 392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zd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iQAAIIcAAC+JAAAHCgAAAAAAAAmAAAACAAAAP//////////"/>
                      </a:ext>
                    </a:extLst>
                  </p:cNvSpPr>
                  <p:nvPr/>
                </p:nvSpPr>
                <p:spPr>
                  <a:xfrm flipV="1">
                    <a:off x="5972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5" name="Shape 392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FyUAAIIcAAAXJQAAHCgAAAAAAAAmAAAACAAAAP//////////"/>
                      </a:ext>
                    </a:extLst>
                  </p:cNvSpPr>
                  <p:nvPr/>
                </p:nvSpPr>
                <p:spPr>
                  <a:xfrm flipV="1">
                    <a:off x="6029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4" name="Shape 392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0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byUAAIIcAABvJQAAHCgAAAAAAAAmAAAACAAAAP//////////"/>
                      </a:ext>
                    </a:extLst>
                  </p:cNvSpPr>
                  <p:nvPr/>
                </p:nvSpPr>
                <p:spPr>
                  <a:xfrm flipV="1">
                    <a:off x="6085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3" name="Shape 392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CUAAIIcAADIJQAAHCgAAAAAAAAmAAAACAAAAP//////////"/>
                      </a:ext>
                    </a:extLst>
                  </p:cNvSpPr>
                  <p:nvPr/>
                </p:nvSpPr>
                <p:spPr>
                  <a:xfrm flipV="1">
                    <a:off x="6141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2" name="Shape 39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JiYAAIIcAAAmJgAAHCgAAAAAAAAmAAAACAAAAP//////////"/>
                      </a:ext>
                    </a:extLst>
                  </p:cNvSpPr>
                  <p:nvPr/>
                </p:nvSpPr>
                <p:spPr>
                  <a:xfrm flipV="1">
                    <a:off x="62014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1" name="Shape 392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fyYAAIIcAAB/JgAAHCgAAAAAAAAmAAAACAAAAP//////////"/>
                      </a:ext>
                    </a:extLst>
                  </p:cNvSpPr>
                  <p:nvPr/>
                </p:nvSpPr>
                <p:spPr>
                  <a:xfrm flipV="1">
                    <a:off x="62579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0" name="Shape 392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2U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2CYAAIIcAADYJgAAHCgAAAAAAAAmAAAACAAAAP//////////"/>
                      </a:ext>
                    </a:extLst>
                  </p:cNvSpPr>
                  <p:nvPr/>
                </p:nvSpPr>
                <p:spPr>
                  <a:xfrm flipV="1">
                    <a:off x="63144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9" name="Shape 392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9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MCcAAIIcAAAwJwAAHCgAAAAAAAAmAAAACAAAAP//////////"/>
                      </a:ext>
                    </a:extLst>
                  </p:cNvSpPr>
                  <p:nvPr/>
                </p:nvSpPr>
                <p:spPr>
                  <a:xfrm flipV="1">
                    <a:off x="637032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8" name="Shape 39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iScAAIIcAACJJwAAHCgAAAAAAAAmAAAACAAAAP//////////"/>
                      </a:ext>
                    </a:extLst>
                  </p:cNvSpPr>
                  <p:nvPr/>
                </p:nvSpPr>
                <p:spPr>
                  <a:xfrm flipV="1">
                    <a:off x="64268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7" name="Shape 393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4icAAIIcAADiJwAAHCgAAAAAAAAmAAAACAAAAP//////////"/>
                      </a:ext>
                    </a:extLst>
                  </p:cNvSpPr>
                  <p:nvPr/>
                </p:nvSpPr>
                <p:spPr>
                  <a:xfrm flipV="1">
                    <a:off x="64833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6" name="Shape 393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lY3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OigAAIIcAAA6KAAAHCgAAAAAAAAmAAAACAAAAP//////////"/>
                      </a:ext>
                    </a:extLst>
                  </p:cNvSpPr>
                  <p:nvPr/>
                </p:nvSpPr>
                <p:spPr>
                  <a:xfrm flipV="1">
                    <a:off x="653923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5" name="Shape 393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kygAAIIcAACTKAAAHCgAAAAAAAAmAAAACAAAAP//////////"/>
                      </a:ext>
                    </a:extLst>
                  </p:cNvSpPr>
                  <p:nvPr/>
                </p:nvSpPr>
                <p:spPr>
                  <a:xfrm flipV="1">
                    <a:off x="659574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4" name="Shape 39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7CgAAIIcAADsKAAAHCgAAAAAAAAmAAAACAAAAP//////////"/>
                      </a:ext>
                    </a:extLst>
                  </p:cNvSpPr>
                  <p:nvPr/>
                </p:nvSpPr>
                <p:spPr>
                  <a:xfrm flipV="1">
                    <a:off x="665226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3" name="Shape 393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a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RCkAAIIcAABEKQAAHCgAAAAAAAAmAAAACAAAAP//////////"/>
                      </a:ext>
                    </a:extLst>
                  </p:cNvSpPr>
                  <p:nvPr/>
                </p:nvSpPr>
                <p:spPr>
                  <a:xfrm flipV="1">
                    <a:off x="670814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2" name="Shape 393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hc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nSkAAIIcAACdKQAAHCgAAAAAAAAmAAAACAAAAP//////////"/>
                      </a:ext>
                    </a:extLst>
                  </p:cNvSpPr>
                  <p:nvPr/>
                </p:nvSpPr>
                <p:spPr>
                  <a:xfrm flipV="1">
                    <a:off x="676465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1" name="Shape 393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hd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9ikAAIIcAAD2KQAAHCgAAAAAAAAmAAAACAAAAP//////////"/>
                      </a:ext>
                    </a:extLst>
                  </p:cNvSpPr>
                  <p:nvPr/>
                </p:nvSpPr>
                <p:spPr>
                  <a:xfrm flipV="1">
                    <a:off x="682117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0" name="Shape 393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91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TioAAIIcAABOKgAAHCgAAAAAAAAmAAAACAAAAP//////////"/>
                      </a:ext>
                    </a:extLst>
                  </p:cNvSpPr>
                  <p:nvPr/>
                </p:nvSpPr>
                <p:spPr>
                  <a:xfrm flipV="1">
                    <a:off x="687705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9" name="Shape 393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9I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pyoAAIIcAACnKgAAHCgAAAAAAAAmAAAACAAAAP//////////"/>
                      </a:ext>
                    </a:extLst>
                  </p:cNvSpPr>
                  <p:nvPr/>
                </p:nvSpPr>
                <p:spPr>
                  <a:xfrm flipV="1">
                    <a:off x="693356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8" name="Shape 394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CsAAIIcAAAAKwAAHCgAAAAAAAAmAAAACAAAAP//////////"/>
                      </a:ext>
                    </a:extLst>
                  </p:cNvSpPr>
                  <p:nvPr/>
                </p:nvSpPr>
                <p:spPr>
                  <a:xfrm flipV="1">
                    <a:off x="699008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7" name="Shape 394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4O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WCsAAIIcAABYKwAAHCgAAAAAAAAmAAAACAAAAP//////////"/>
                      </a:ext>
                    </a:extLst>
                  </p:cNvSpPr>
                  <p:nvPr/>
                </p:nvSpPr>
                <p:spPr>
                  <a:xfrm flipV="1">
                    <a:off x="70459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6" name="Shape 394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wY1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sSsAAIIcAACxKwAAHCgAAAAAAAAmAAAACAAAAP//////////"/>
                      </a:ext>
                    </a:extLst>
                  </p:cNvSpPr>
                  <p:nvPr/>
                </p:nvSpPr>
                <p:spPr>
                  <a:xfrm flipV="1">
                    <a:off x="710247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5" name="Shape 394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CiwAAIIcAAAKLAAAHCgAAAAAAAAmAAAACAAAAP//////////"/>
                      </a:ext>
                    </a:extLst>
                  </p:cNvSpPr>
                  <p:nvPr/>
                </p:nvSpPr>
                <p:spPr>
                  <a:xfrm flipV="1">
                    <a:off x="715899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4" name="Shape 394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i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YiwAAIIcAABiLAAAHCgAAAAAAAAmAAAACAAAAP//////////"/>
                      </a:ext>
                    </a:extLst>
                  </p:cNvSpPr>
                  <p:nvPr/>
                </p:nvSpPr>
                <p:spPr>
                  <a:xfrm flipV="1">
                    <a:off x="72148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3" name="Shape 394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uywAAIIcAAC7LAAAHCgAAAAAAAAmAAAACAAAAP//////////"/>
                      </a:ext>
                    </a:extLst>
                  </p:cNvSpPr>
                  <p:nvPr/>
                </p:nvSpPr>
                <p:spPr>
                  <a:xfrm flipV="1">
                    <a:off x="72713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2" name="Shape 394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FC0AAIIcAAAULQAAHCgAAAAAAAAmAAAACAAAAP//////////"/>
                      </a:ext>
                    </a:extLst>
                  </p:cNvSpPr>
                  <p:nvPr/>
                </p:nvSpPr>
                <p:spPr>
                  <a:xfrm flipV="1">
                    <a:off x="732790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1" name="Shape 394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3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bC0AAIIcAABsLQAAHCgAAAAAAAAmAAAACAAAAP//////////"/>
                      </a:ext>
                    </a:extLst>
                  </p:cNvSpPr>
                  <p:nvPr/>
                </p:nvSpPr>
                <p:spPr>
                  <a:xfrm flipV="1">
                    <a:off x="73837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0" name="Shape 394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xS0AAIIcAADFLQAAHCgAAAAAAAAmAAAACAAAAP//////////"/>
                      </a:ext>
                    </a:extLst>
                  </p:cNvSpPr>
                  <p:nvPr/>
                </p:nvSpPr>
                <p:spPr>
                  <a:xfrm flipV="1">
                    <a:off x="74402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9" name="Shape 39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Hi4AAIIcAAAeLgAAHCgAAAAAAAAmAAAACAAAAP//////////"/>
                      </a:ext>
                    </a:extLst>
                  </p:cNvSpPr>
                  <p:nvPr/>
                </p:nvSpPr>
                <p:spPr>
                  <a:xfrm flipV="1">
                    <a:off x="749681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8" name="Shape 39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vb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dy4AAIIcAAB3LgAAHCgAAAAAAAAmAAAACAAAAP//////////"/>
                      </a:ext>
                    </a:extLst>
                  </p:cNvSpPr>
                  <p:nvPr/>
                </p:nvSpPr>
                <p:spPr>
                  <a:xfrm flipV="1">
                    <a:off x="755332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7" name="Shape 395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hbG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y4AAIIcAADPLgAAHCgAAAAAAAAmAAAACAAAAP//////////"/>
                      </a:ext>
                    </a:extLst>
                  </p:cNvSpPr>
                  <p:nvPr/>
                </p:nvSpPr>
                <p:spPr>
                  <a:xfrm flipV="1">
                    <a:off x="76092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6" name="Shape 395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gd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KC8AAIIcAAAoLwAAHCgAAAAAAAAmAAAACAAAAP//////////"/>
                      </a:ext>
                    </a:extLst>
                  </p:cNvSpPr>
                  <p:nvPr/>
                </p:nvSpPr>
                <p:spPr>
                  <a:xfrm flipV="1">
                    <a:off x="766572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5" name="Shape 395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w+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gS8AAIIcAACBLwAAHCgAAAAAAAAmAAAACAAAAP//////////"/>
                      </a:ext>
                    </a:extLst>
                  </p:cNvSpPr>
                  <p:nvPr/>
                </p:nvSpPr>
                <p:spPr>
                  <a:xfrm flipV="1">
                    <a:off x="772223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4" name="Shape 39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2S8AAIIcAADZLwAAHCgAAAAAAAAmAAAACAAAAP//////////"/>
                      </a:ext>
                    </a:extLst>
                  </p:cNvSpPr>
                  <p:nvPr/>
                </p:nvSpPr>
                <p:spPr>
                  <a:xfrm flipV="1">
                    <a:off x="77781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3" name="Shape 395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S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MjAAAIIcAAAyMAAAHCgAAAAAAAAmAAAACAAAAP//////////"/>
                      </a:ext>
                    </a:extLst>
                  </p:cNvSpPr>
                  <p:nvPr/>
                </p:nvSpPr>
                <p:spPr>
                  <a:xfrm flipV="1">
                    <a:off x="783463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2" name="Shape 395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izAAAIIcAACLMAAAHCgAAAAAAAAmAAAACAAAAP//////////"/>
                      </a:ext>
                    </a:extLst>
                  </p:cNvSpPr>
                  <p:nvPr/>
                </p:nvSpPr>
                <p:spPr>
                  <a:xfrm flipV="1">
                    <a:off x="789114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1" name="Shape 395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4zAAAIIcAADjMAAAHCgAAAAAAAAmAAAACAAAAP//////////"/>
                      </a:ext>
                    </a:extLst>
                  </p:cNvSpPr>
                  <p:nvPr/>
                </p:nvSpPr>
                <p:spPr>
                  <a:xfrm flipV="1">
                    <a:off x="794702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0" name="Shape 395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PDEAAIIcAAA8MQAAHCgAAAAAAAAmAAAACAAAAP//////////"/>
                      </a:ext>
                    </a:extLst>
                  </p:cNvSpPr>
                  <p:nvPr/>
                </p:nvSpPr>
                <p:spPr>
                  <a:xfrm flipV="1">
                    <a:off x="800354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9" name="Shape 395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Nv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lTEAAIIcAACVMQAAHCgAAAAAAAAmAAAACAAAAP//////////"/>
                      </a:ext>
                    </a:extLst>
                  </p:cNvSpPr>
                  <p:nvPr/>
                </p:nvSpPr>
                <p:spPr>
                  <a:xfrm flipV="1">
                    <a:off x="8060055"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8" name="Shape 396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7TEAAIIcAADtMQAAHCgAAAAAAAAmAAAACAAAAP//////////"/>
                      </a:ext>
                    </a:extLst>
                  </p:cNvSpPr>
                  <p:nvPr/>
                </p:nvSpPr>
                <p:spPr>
                  <a:xfrm flipV="1">
                    <a:off x="811593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7" name="Shape 396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c3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RjIAAIIcAABGMgAAHCgAAAAAAAAmAAAACAAAAP//////////"/>
                      </a:ext>
                    </a:extLst>
                  </p:cNvSpPr>
                  <p:nvPr/>
                </p:nvSpPr>
                <p:spPr>
                  <a:xfrm flipV="1">
                    <a:off x="8172450"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6" name="Shape 396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L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nDIAAIIcAACcMgAAHCgAAAAAAAAmAAAACAAAAP//////////"/>
                      </a:ext>
                    </a:extLst>
                  </p:cNvSpPr>
                  <p:nvPr/>
                </p:nvSpPr>
                <p:spPr>
                  <a:xfrm flipV="1">
                    <a:off x="822706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5" name="Shape 39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N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9DIAAIIcAAD0MgAAHCgAAAAAAAAmAAAACAAAAP//////////"/>
                      </a:ext>
                    </a:extLst>
                  </p:cNvSpPr>
                  <p:nvPr/>
                </p:nvSpPr>
                <p:spPr>
                  <a:xfrm flipV="1">
                    <a:off x="8282940"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4" name="Shape 396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M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TTMAAIIcAABNMwAAHCgAAAAAAAAmAAAACAAAAP//////////"/>
                      </a:ext>
                    </a:extLst>
                  </p:cNvSpPr>
                  <p:nvPr/>
                </p:nvSpPr>
                <p:spPr>
                  <a:xfrm flipV="1">
                    <a:off x="833945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3" name="Shape 39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e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pjMAAIIcAACmMwAAHCgAAAAAAAAmAAAACAAAAP//////////"/>
                      </a:ext>
                    </a:extLst>
                  </p:cNvSpPr>
                  <p:nvPr/>
                </p:nvSpPr>
                <p:spPr>
                  <a:xfrm flipV="1">
                    <a:off x="839597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2" name="Shape 39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zMAAIIcAAD/MwAAHCgAAAAAAAAmAAAACAAAAP//////////"/>
                      </a:ext>
                    </a:extLst>
                  </p:cNvSpPr>
                  <p:nvPr/>
                </p:nvSpPr>
                <p:spPr>
                  <a:xfrm flipV="1">
                    <a:off x="845248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1" name="Shape 396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oY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VzQAAIIcAABXNAAAHCgAAAAAAAAmAAAACAAAAP//////////"/>
                      </a:ext>
                    </a:extLst>
                  </p:cNvSpPr>
                  <p:nvPr/>
                </p:nvSpPr>
                <p:spPr>
                  <a:xfrm flipV="1">
                    <a:off x="850836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0" name="Shape 3968"/>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sDQAAIIcAACwNAAAHCgAAAAAAAAmAAAACAAAAP//////////"/>
                      </a:ext>
                    </a:extLst>
                  </p:cNvSpPr>
                  <p:nvPr/>
                </p:nvSpPr>
                <p:spPr>
                  <a:xfrm flipV="1">
                    <a:off x="856488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9" name="Shape 39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Zyb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CTUAAIIcAAAJNQAAHCgAAAAAAAAmAAAACAAAAP//////////"/>
                      </a:ext>
                    </a:extLst>
                  </p:cNvSpPr>
                  <p:nvPr/>
                </p:nvSpPr>
                <p:spPr>
                  <a:xfrm flipV="1">
                    <a:off x="862139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8" name="Shape 39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tY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YTUAAIIcAABhNQAAHCgAAAAAAAAmAAAACAAAAP//////////"/>
                      </a:ext>
                    </a:extLst>
                  </p:cNvSpPr>
                  <p:nvPr/>
                </p:nvSpPr>
                <p:spPr>
                  <a:xfrm flipV="1">
                    <a:off x="867727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7" name="Shape 397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u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ujUAAIIcAAC6NQAAHCgAAAAAAAAmAAAACAAAAP//////////"/>
                      </a:ext>
                    </a:extLst>
                  </p:cNvSpPr>
                  <p:nvPr/>
                </p:nvSpPr>
                <p:spPr>
                  <a:xfrm flipV="1">
                    <a:off x="873379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6" name="Shape 397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EzYAAIIcAAATNgAAHCgAAAAAAAAmAAAACAAAAP//////////"/>
                      </a:ext>
                    </a:extLst>
                  </p:cNvSpPr>
                  <p:nvPr/>
                </p:nvSpPr>
                <p:spPr>
                  <a:xfrm flipV="1">
                    <a:off x="879030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5" name="Shape 397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b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azYAAIIcAABrNgAAHCgAAAAAAAAmAAAACAAAAP//////////"/>
                      </a:ext>
                    </a:extLst>
                  </p:cNvSpPr>
                  <p:nvPr/>
                </p:nvSpPr>
                <p:spPr>
                  <a:xfrm flipV="1">
                    <a:off x="884618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4" name="Shape 397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s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xDYAAIIcAADENgAAHCgAAAAAAAAmAAAACAAAAP//////////"/>
                      </a:ext>
                    </a:extLst>
                  </p:cNvSpPr>
                  <p:nvPr/>
                </p:nvSpPr>
                <p:spPr>
                  <a:xfrm flipV="1">
                    <a:off x="890270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3" name="Shape 397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D5A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D5AAB/f38A3N7gA8zMzADAwP8Af39/AAAAAAAAAAAAAAAAAAAAAAAAAAAAIQAAABgAAAAUAAAAHTcAAIIcAAAdNwAAHCgAAAAAAAAmAAAACAAAAP//////////"/>
                      </a:ext>
                    </a:extLst>
                  </p:cNvSpPr>
                  <p:nvPr/>
                </p:nvSpPr>
                <p:spPr>
                  <a:xfrm flipV="1">
                    <a:off x="8959215" y="4634230"/>
                    <a:ext cx="0" cy="1885950"/>
                  </a:xfrm>
                  <a:prstGeom prst="line">
                    <a:avLst/>
                  </a:prstGeom>
                  <a:noFill/>
                  <a:ln w="64770" cap="flat" cmpd="sng" algn="ctr">
                    <a:solidFill>
                      <a:srgbClr val="00F90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2" name="Shape 397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9zIA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9zIAB/f38A3N7gA8zMzADAwP8Af39/AAAAAAAAAAAAAAAAAAAAAAAAAAAAIQAAABgAAAAUAAAAdTcAAIIcAAB1NwAAHCgAAAAAAAAmAAAACAAAAP//////////"/>
                      </a:ext>
                    </a:extLst>
                  </p:cNvSpPr>
                  <p:nvPr/>
                </p:nvSpPr>
                <p:spPr>
                  <a:xfrm flipV="1">
                    <a:off x="9015095" y="4634230"/>
                    <a:ext cx="0" cy="1885950"/>
                  </a:xfrm>
                  <a:prstGeom prst="line">
                    <a:avLst/>
                  </a:prstGeom>
                  <a:noFill/>
                  <a:ln w="64770" cap="flat" cmpd="sng" algn="ctr">
                    <a:solidFill>
                      <a:srgbClr val="FF7320"/>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397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Qz/wB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U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Qz/wB/f38A3N7gA8zMzADAwP8Af39/AAAAAAAAAAAAAAAAAAAAAAAAAAAAIQAAABgAAAAUAAAAzjcAAIIcAADONwAAHCgAAAAAAAAmAAAACAAAAP//////////"/>
                      </a:ext>
                    </a:extLst>
                  </p:cNvSpPr>
                  <p:nvPr/>
                </p:nvSpPr>
                <p:spPr>
                  <a:xfrm flipV="1">
                    <a:off x="9071610" y="4634230"/>
                    <a:ext cx="0" cy="1885950"/>
                  </a:xfrm>
                  <a:prstGeom prst="line">
                    <a:avLst/>
                  </a:prstGeom>
                  <a:noFill/>
                  <a:ln w="64770" cap="flat" cmpd="sng" algn="ctr">
                    <a:solidFill>
                      <a:srgbClr val="0433FF"/>
                    </a:solidFill>
                    <a:prstDash val="solid"/>
                    <a:headEnd type="none"/>
                    <a:tailEnd type="none"/>
                  </a:ln>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29" name="Shape 39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k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re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kAAP///wEAAAAAAAAAAAAAAAAAAAAAAAAAAAAAAAAAAAAAAAAAAAAAAAJ/f38AAAAAAMvLywDAwP8Af39/AAAAAAAAAAAAAAAAAAAAAAAAAAAAIQAAABgAAAAUAAAAah4AAJQfAADbJgAARyYAAAAAAAAmAAAACAAAAP//////////"/>
                    </a:ext>
                  </a:extLst>
                </p:cNvSpPr>
                <p:nvPr/>
              </p:nvSpPr>
              <p:spPr>
                <a:xfrm>
                  <a:off x="4944110" y="5133340"/>
                  <a:ext cx="1372235" cy="1089025"/>
                </a:xfrm>
                <a:prstGeom prst="rect">
                  <a:avLst/>
                </a:prstGeom>
                <a:solidFill>
                  <a:srgbClr val="00F9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398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BDP/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BDP/AP///wEAAAAAAAAAAAAAAAAAAAAAAAAAAAAAAAAAAAAAAAAAAAAAAAJ/f38AAAAAAMvLywDAwP8Af39/AAAAAAAAAAAAAAAAAAAAAAAAAAAAIQAAABgAAAAUAAAAdxEAAJQfAADoGQAARyYAAAAAAAAmAAAACAAAAP//////////"/>
                    </a:ext>
                  </a:extLst>
                </p:cNvSpPr>
                <p:nvPr/>
              </p:nvSpPr>
              <p:spPr>
                <a:xfrm>
                  <a:off x="2839085" y="5133340"/>
                  <a:ext cx="1372235" cy="1089025"/>
                </a:xfrm>
                <a:prstGeom prst="rect">
                  <a:avLst/>
                </a:prstGeom>
                <a:solidFill>
                  <a:srgbClr val="0433FF"/>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398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J/f38AAAAAAMvLywDAwP8Af39/AAAAAAAAAAAAAAAAAAAAAAAAAAAAIQAAABgAAAAUAAAAXSsAAJQfAADNMwAARyYAAAAAAAAmAAAACAAAAP//////////"/>
                    </a:ext>
                  </a:extLst>
                </p:cNvSpPr>
                <p:nvPr/>
              </p:nvSpPr>
              <p:spPr>
                <a:xfrm>
                  <a:off x="7049135" y="5133340"/>
                  <a:ext cx="1371600" cy="1089025"/>
                </a:xfrm>
                <a:prstGeom prst="rect">
                  <a:avLst/>
                </a:prstGeom>
                <a:solidFill>
                  <a:srgbClr val="FF9300"/>
                </a:solidFill>
                <a:ln>
                  <a:noFill/>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26" name="Imag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URAAD6IgAANRkAAGMkAAAAAAAAJgAAAAgAAAD//////////w=="/>
                    </a:ext>
                  </a:extLst>
                </p:cNvPicPr>
                <p:nvPr/>
              </p:nvPicPr>
              <p:blipFill>
                <a:blip r:embed="rId5"/>
                <a:stretch>
                  <a:fillRect/>
                </a:stretch>
              </p:blipFill>
              <p:spPr>
                <a:xfrm>
                  <a:off x="2908935" y="5685790"/>
                  <a:ext cx="1188720" cy="229235"/>
                </a:xfrm>
                <a:prstGeom prst="rect">
                  <a:avLst/>
                </a:prstGeom>
                <a:noFill/>
                <a:ln>
                  <a:noFill/>
                </a:ln>
                <a:effectLst>
                  <a:outerShdw blurRad="63500" dist="63760" dir="2700000">
                    <a:srgbClr val="000000">
                      <a:alpha val="4000"/>
                    </a:srgbClr>
                  </a:outerShdw>
                </a:effectLst>
              </p:spPr>
            </p:pic>
            <p:pic>
              <p:nvPicPr>
                <p:cNvPr id="25" name="Imag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4fAAD6IgAA2yYAAGMkAAAAAAAAJgAAAAgAAAD//////////w=="/>
                    </a:ext>
                  </a:extLst>
                </p:cNvPicPr>
                <p:nvPr/>
              </p:nvPicPr>
              <p:blipFill>
                <a:blip r:embed="rId6"/>
                <a:stretch>
                  <a:fillRect/>
                </a:stretch>
              </p:blipFill>
              <p:spPr>
                <a:xfrm>
                  <a:off x="5058410" y="5685790"/>
                  <a:ext cx="1257935" cy="229235"/>
                </a:xfrm>
                <a:prstGeom prst="rect">
                  <a:avLst/>
                </a:prstGeom>
                <a:noFill/>
                <a:ln>
                  <a:noFill/>
                </a:ln>
                <a:effectLst>
                  <a:outerShdw blurRad="63500" dist="63760" dir="2700000">
                    <a:srgbClr val="000000">
                      <a:alpha val="4000"/>
                    </a:srgbClr>
                  </a:outerShdw>
                </a:effectLst>
              </p:spPr>
            </p:pic>
            <p:pic>
              <p:nvPicPr>
                <p:cNvPr id="2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ErAAD6IgAAVTMAAGMkAAAAAAAAJgAAAAgAAAD//////////w=="/>
                    </a:ext>
                  </a:extLst>
                </p:cNvPicPr>
                <p:nvPr/>
              </p:nvPicPr>
              <p:blipFill>
                <a:blip r:embed="rId7"/>
                <a:stretch>
                  <a:fillRect/>
                </a:stretch>
              </p:blipFill>
              <p:spPr>
                <a:xfrm>
                  <a:off x="7132955" y="5685790"/>
                  <a:ext cx="1211580" cy="229235"/>
                </a:xfrm>
                <a:prstGeom prst="rect">
                  <a:avLst/>
                </a:prstGeom>
                <a:noFill/>
                <a:ln>
                  <a:noFill/>
                </a:ln>
                <a:effectLst>
                  <a:outerShdw blurRad="63500" dist="63760" dir="2700000">
                    <a:srgbClr val="000000">
                      <a:alpha val="4000"/>
                    </a:srgbClr>
                  </a:outerShdw>
                </a:effectLst>
              </p:spPr>
            </p:pic>
          </p:grpSp>
          <p:sp>
            <p:nvSpPr>
              <p:cNvPr id="22" name="Shape 398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Uh4AAOMfAACOJgAAcyIAAAAAAAAmAAAACAAAAP//////////"/>
                  </a:ext>
                </a:extLst>
              </p:cNvSpPr>
              <p:nvPr/>
            </p:nvSpPr>
            <p:spPr>
              <a:xfrm>
                <a:off x="4928870" y="5183505"/>
                <a:ext cx="1338580" cy="41656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2</a:t>
                </a:r>
                <a:r>
                  <a:rPr sz="1800" cap="none" baseline="32000"/>
                  <a:t>nd</a:t>
                </a:r>
                <a:r>
                  <a:t> pos. sites</a:t>
                </a:r>
              </a:p>
            </p:txBody>
          </p:sp>
          <p:sp>
            <p:nvSpPr>
              <p:cNvPr id="21" name="Shape 398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xEAAOMfAABnGQAAlSIAAAAAAAAmAAAACAAAAP//////////"/>
                  </a:ext>
                </a:extLst>
              </p:cNvSpPr>
              <p:nvPr/>
            </p:nvSpPr>
            <p:spPr>
              <a:xfrm>
                <a:off x="2856865" y="5183505"/>
                <a:ext cx="1272540" cy="43815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1</a:t>
                </a:r>
                <a:r>
                  <a:rPr sz="1800" cap="none" baseline="32000"/>
                  <a:t>st</a:t>
                </a:r>
                <a:r>
                  <a:t> pos. sites</a:t>
                </a:r>
              </a:p>
            </p:txBody>
          </p:sp>
          <p:sp>
            <p:nvSpPr>
              <p:cNvPr id="20" name="Shape 398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isAAOMfAABrMwAAdyIAAAAAAAAmAAAACAAAAP//////////"/>
                  </a:ext>
                </a:extLst>
              </p:cNvSpPr>
              <p:nvPr/>
            </p:nvSpPr>
            <p:spPr>
              <a:xfrm>
                <a:off x="7047230" y="5183505"/>
                <a:ext cx="1311275" cy="419100"/>
              </a:xfrm>
              <a:prstGeom prst="rect">
                <a:avLst/>
              </a:prstGeom>
              <a:noFill/>
              <a:ln>
                <a:noFill/>
              </a:ln>
              <a:effectLst/>
            </p:spPr>
            <p:txBody>
              <a:bodyPr vert="horz" wrap="square" lIns="50800" tIns="50800" rIns="50800" bIns="50800" numCol="1" spcCol="215900" anchor="ctr"/>
              <a:lstStyle/>
              <a:p>
                <a:pPr defTabSz="457200">
                  <a:lnSpc>
                    <a:spcPts val="2800"/>
                  </a:lnSpc>
                  <a:tabLst>
                    <a:tab pos="838200" algn="l"/>
                  </a:tabLst>
                  <a:defRPr sz="2400" cap="none">
                    <a:solidFill>
                      <a:srgbClr val="FFFFFF"/>
                    </a:solidFill>
                    <a:latin typeface="蘋果儷中黑" pitchFamily="0" charset="0"/>
                    <a:ea typeface="蘋果儷中黑" pitchFamily="0" charset="0"/>
                    <a:cs typeface="蘋果儷中黑" pitchFamily="0" charset="0"/>
                  </a:defRPr>
                </a:pPr>
                <a:r>
                  <a:t>3</a:t>
                </a:r>
                <a:r>
                  <a:rPr sz="1800" cap="none" baseline="32000"/>
                  <a:t>rd</a:t>
                </a:r>
                <a:r>
                  <a:t> pos. sites</a:t>
                </a:r>
              </a:p>
            </p:txBody>
          </p:sp>
        </p:grpSp>
      </p:grpSp>
      <p:sp>
        <p:nvSpPr>
          <p:cNvPr id="168" name="Shape 39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Among Site Process Heterogeneity </a:t>
            </a:r>
          </a:p>
        </p:txBody>
      </p:sp>
      <p:sp>
        <p:nvSpPr>
          <p:cNvPr id="169"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Partition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7"/>
                                        </p:tgtEl>
                                        <p:attrNameLst>
                                          <p:attrName>style.visibility</p:attrName>
                                        </p:attrNameLst>
                                      </p:cBhvr>
                                      <p:to>
                                        <p:strVal val="visible"/>
                                      </p:to>
                                    </p:set>
                                    <p:animEffect transition="in" filter="dissolve">
                                      <p:cBhvr>
                                        <p:cTn id="7" dur="499"/>
                                        <p:tgtEl>
                                          <p:spTgt spid="17"/>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17"/>
                                        </p:tgtEl>
                                        <p:attrNameLst>
                                          <p:attrName>style.color</p:attrName>
                                        </p:attrNameLst>
                                      </p:cBhvr>
                                      <p:to>
                                        <a:srgbClr val="000000"/>
                                      </p:to>
                                    </p:animClr>
                                    <p:animClr clrSpc="rgb">
                                      <p:cBhvr>
                                        <p:cTn id="11" dur="50" fill="hold">
                                          <p:stCondLst>
                                            <p:cond delay="0"/>
                                          </p:stCondLst>
                                        </p:cTn>
                                        <p:tgtEl>
                                          <p:spTgt spid="17"/>
                                        </p:tgtEl>
                                        <p:attrNameLst>
                                          <p:attrName>fillcolor</p:attrName>
                                        </p:attrNameLst>
                                      </p:cBhvr>
                                      <p:to>
                                        <a:srgbClr val="000000"/>
                                      </p:to>
                                    </p:animClr>
                                    <p:set>
                                      <p:cBhvr>
                                        <p:cTn id="12" dur="50" fill="hold">
                                          <p:stCondLst>
                                            <p:cond delay="0"/>
                                          </p:stCondLst>
                                        </p:cTn>
                                        <p:tgtEl>
                                          <p:spTgt spid="17"/>
                                        </p:tgtEl>
                                        <p:attrNameLst>
                                          <p:attrName>fill.type</p:attrName>
                                        </p:attrNameLst>
                                      </p:cBhvr>
                                      <p:to>
                                        <p:strVal val="solid"/>
                                      </p:to>
                                    </p:set>
                                    <p:set>
                                      <p:cBhvr>
                                        <p:cTn id="13" dur="50" fill="hold">
                                          <p:stCondLst>
                                            <p:cond delay="0"/>
                                          </p:stCondLst>
                                        </p:cTn>
                                        <p:tgtEl>
                                          <p:spTgt spid="17"/>
                                        </p:tgtEl>
                                        <p:attrNameLst>
                                          <p:attrName>fill.on</p:attrName>
                                        </p:attrNameLst>
                                      </p:cBhvr>
                                      <p:to>
                                        <p:strVal val="true"/>
                                      </p:to>
                                    </p:set>
                                    <p:animRot by="120000">
                                      <p:cBhvr>
                                        <p:cTn id="14" dur="50" fill="hold">
                                          <p:stCondLst>
                                            <p:cond delay="50"/>
                                          </p:stCondLst>
                                        </p:cTn>
                                        <p:tgtEl>
                                          <p:spTgt spid="17"/>
                                        </p:tgtEl>
                                        <p:attrNameLst>
                                          <p:attrName>r</p:attrName>
                                        </p:attrNameLst>
                                      </p:cBhvr>
                                    </p:animRot>
                                    <p:animRot by="-240000">
                                      <p:cBhvr>
                                        <p:cTn id="15" dur="100" fill="hold">
                                          <p:stCondLst>
                                            <p:cond delay="100"/>
                                          </p:stCondLst>
                                        </p:cTn>
                                        <p:tgtEl>
                                          <p:spTgt spid="17"/>
                                        </p:tgtEl>
                                        <p:attrNameLst>
                                          <p:attrName>r</p:attrName>
                                        </p:attrNameLst>
                                      </p:cBhvr>
                                    </p:animRot>
                                    <p:animRot by="240000">
                                      <p:cBhvr>
                                        <p:cTn id="16" dur="100" fill="hold">
                                          <p:stCondLst>
                                            <p:cond delay="200"/>
                                          </p:stCondLst>
                                        </p:cTn>
                                        <p:tgtEl>
                                          <p:spTgt spid="17"/>
                                        </p:tgtEl>
                                        <p:attrNameLst>
                                          <p:attrName>r</p:attrName>
                                        </p:attrNameLst>
                                      </p:cBhvr>
                                    </p:animRot>
                                    <p:animRot by="-240000">
                                      <p:cBhvr>
                                        <p:cTn id="17" dur="100" fill="hold">
                                          <p:stCondLst>
                                            <p:cond delay="300"/>
                                          </p:stCondLst>
                                        </p:cTn>
                                        <p:tgtEl>
                                          <p:spTgt spid="17"/>
                                        </p:tgtEl>
                                        <p:attrNameLst>
                                          <p:attrName>r</p:attrName>
                                        </p:attrNameLst>
                                      </p:cBhvr>
                                    </p:animRot>
                                    <p:animRot by="120000">
                                      <p:cBhvr>
                                        <p:cTn id="18"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P spid="17" grpId="1" animBg="1" advAuto="0"/>
    </p:bldLst>
    <p:extLst>
      <p:ext uri="smNativeData">
        <pr:smNativeData xmlns:pr="smNativeData" xmlns="smNativeData" val="4KjWYgIAAAAFAAAA/f///wEAAAAJAAAAAAAAAAAAAAAAAAAAAAAAAAkAAAD9////AwAAACAAAAAAAAAAAAAAAAAAAAAAAAAA"/>
      </p:ext>
    </p:extLst>
  </p:timing>
</p:sld>
</file>

<file path=ppt/slides/slide2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A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Mixture model approach for modeling ASPH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6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zBAAAAAgAAAmAAAACAAAAP//////////"/>
              </a:ext>
            </a:extLst>
          </p:cNvSpPr>
          <p:nvPr/>
        </p:nvSpPr>
        <p:spPr>
          <a:xfrm>
            <a:off x="1003300" y="1409700"/>
            <a:ext cx="9070340" cy="13208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For instance, the CAT model (Lartillot and Philippe, 2004).</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Similar to the discrete Gamma to model ASRH, at each site we </a:t>
            </a:r>
            <a:r>
              <a:rPr i="1" cap="none"/>
              <a:t>sum</a:t>
            </a:r>
            <a:r>
              <a:t> over different parameter values.</a:t>
            </a:r>
          </a:p>
          <a:p>
            <a:pPr marL="0" marR="0" indent="0" algn="l" defTabSz="457200">
              <a:lnSpc>
                <a:spcPts val="2200"/>
              </a:lnSpc>
              <a:spcBef>
                <a:spcPts val="400"/>
              </a:spcBef>
              <a:spcAft>
                <a:spcPts val="0"/>
              </a:spcAft>
              <a:buNone/>
              <a:tabLst>
                <a:tab pos="838200" algn="l"/>
                <a:tab pos="914400" algn="l"/>
                <a:tab pos="1828800" algn="l"/>
                <a:tab pos="2387600" algn="l"/>
              </a:tabLst>
              <a:defRPr sz="1800" b="0" i="0" u="none" strike="noStrike" kern="1" cap="none" spc="0" baseline="0">
                <a:solidFill>
                  <a:srgbClr val="424242"/>
                </a:solidFill>
                <a:effectLst/>
                <a:latin typeface="Arial" pitchFamily="1" charset="0"/>
                <a:ea typeface="Arial" pitchFamily="1" charset="0"/>
                <a:cs typeface="Arial" pitchFamily="1" charset="0"/>
              </a:defRPr>
            </a:pPr>
            <a:r>
              <a:t>Here, we model heterogeneity in the stationary frequencies, in an amino acid model.</a:t>
            </a:r>
          </a:p>
        </p:txBody>
      </p:sp>
      <p:sp>
        <p:nvSpPr>
          <p:cNvPr id="3" name="Shape 36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eW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2wEAANwAAAClPAAATAQAABAgAAAmAAAACAAAAP//////////"/>
              </a:ext>
            </a:extLst>
          </p:cNvSpPr>
          <p:nvPr/>
        </p:nvSpPr>
        <p:spPr>
          <a:xfrm>
            <a:off x="301625" y="139700"/>
            <a:ext cx="95567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Accommodating Among Site Process Heterogeneity </a:t>
            </a:r>
          </a:p>
        </p:txBody>
      </p:sp>
      <p:sp>
        <p:nvSpPr>
          <p:cNvPr id="4"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wAgAAAAgAAAmAAAACAAAAP//////////"/>
              </a:ext>
            </a:extLst>
          </p:cNvSpPr>
          <p:nvPr/>
        </p:nvSpPr>
        <p:spPr>
          <a:xfrm>
            <a:off x="635000" y="1016000"/>
            <a:ext cx="8692515"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Mixture model approach for modeling ASPH</a:t>
            </a:r>
          </a:p>
        </p:txBody>
      </p:sp>
      <p:pic>
        <p:nvPicPr>
          <p:cNvPr id="5" name="Imag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6Nm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GAABVEAAAlSwAAFkuAAAAAAAAJgAAAAgAAAD//////////w=="/>
              </a:ext>
            </a:extLst>
          </p:cNvPicPr>
          <p:nvPr/>
        </p:nvPicPr>
        <p:blipFill>
          <a:blip r:embed="rId2"/>
          <a:stretch>
            <a:fillRect/>
          </a:stretch>
        </p:blipFill>
        <p:spPr>
          <a:xfrm>
            <a:off x="1026795" y="2654935"/>
            <a:ext cx="6220460" cy="4879340"/>
          </a:xfrm>
          <a:prstGeom prst="rect">
            <a:avLst/>
          </a:prstGeom>
          <a:noFill/>
          <a:ln>
            <a:noFill/>
          </a:ln>
          <a:effectLst/>
        </p:spPr>
      </p:pic>
      <p:sp>
        <p:nvSpPr>
          <p:cNvPr id="6" name="CadreTexte1"/>
          <p:cNvSpPr txBox="1">
            <a:extLst>
              <a:ext uri="smNativeData">
                <pr:smNativeData xmlns:pr="smNativeData" xmlns="smNativeData" val="SMDATA_15_4KjW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4G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BoAACsoAAA9PgAAqy4AAAAgAAAmAAAACAAAAP//////////"/>
              </a:ext>
            </a:extLst>
          </p:cNvSpPr>
          <p:nvPr/>
        </p:nvSpPr>
        <p:spPr>
          <a:xfrm>
            <a:off x="4305300" y="6529705"/>
            <a:ext cx="5812155" cy="1056640"/>
          </a:xfrm>
          <a:prstGeom prst="rect">
            <a:avLst/>
          </a:prstGeom>
          <a:noFill/>
          <a:ln>
            <a:noFill/>
          </a:ln>
          <a:effectLst/>
        </p:spPr>
        <p:txBody>
          <a:bodyPr vert="horz" wrap="square" numCol="1" spcCol="215900" anchor="t"/>
          <a:lstStyle/>
          <a:p>
            <a:pPr>
              <a:defRPr sz="1400" cap="none"/>
            </a:pPr>
            <a:r>
              <a:t>11 vectors of stationary amino acid frequencies estimated from an alignment of eukaryotic elongation factor 2 sequences (30 sequences, no gaps, 627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0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ti8S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LAle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wMkk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0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CkAANonAACoKQAAqykAABAAAAAmAAAACAAAAP//////////"/>
              </a:ext>
            </a:extLst>
          </p:cNvSpPr>
          <p:nvPr/>
        </p:nvSpPr>
        <p:spPr>
          <a:xfrm flipV="1">
            <a:off x="6771640" y="6478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CIAAEcpAABBMQAAYCwAABAgAAAmAAAACAAAAP//////////"/>
              </a:ext>
            </a:extLst>
          </p:cNvSpPr>
          <p:nvPr/>
        </p:nvSpPr>
        <p:spPr>
          <a:xfrm>
            <a:off x="5537200" y="6710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in </a:t>
            </a:r>
            <a:r>
              <a:rPr cap="none">
                <a:latin typeface="Times New Roman" pitchFamily="1" charset="0"/>
                <a:ea typeface="Times New Roman" pitchFamily="1" charset="0"/>
                <a:cs typeface="Times New Roman" pitchFamily="1" charset="0"/>
              </a:rPr>
              <a:t>T</a:t>
            </a:r>
            <a:r>
              <a:t> </a:t>
            </a:r>
          </a:p>
        </p:txBody>
      </p:sp>
      <p:sp>
        <p:nvSpPr>
          <p:cNvPr id="14" name="Shape 51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C8AANonAADoLwAAfSsAABAAAAAmAAAACAAAAP//////////"/>
              </a:ext>
            </a:extLst>
          </p:cNvSpPr>
          <p:nvPr/>
        </p:nvSpPr>
        <p:spPr>
          <a:xfrm flipV="1">
            <a:off x="7787640" y="6478270"/>
            <a:ext cx="0" cy="59118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51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CgAAE8rAACBNwAAaC4AABAgAAAmAAAACAAAAP//////////"/>
              </a:ext>
            </a:extLst>
          </p:cNvSpPr>
          <p:nvPr/>
        </p:nvSpPr>
        <p:spPr>
          <a:xfrm>
            <a:off x="6553200" y="70402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overall rate of </a:t>
            </a:r>
            <a:br/>
            <a:r>
              <a:t>change away from </a:t>
            </a:r>
            <a:r>
              <a:rPr cap="none">
                <a:latin typeface="Times New Roman" pitchFamily="1" charset="0"/>
                <a:ea typeface="Times New Roman" pitchFamily="1" charset="0"/>
                <a:cs typeface="Times New Roman" pitchFamily="1" charset="0"/>
              </a:rPr>
              <a:t>T</a:t>
            </a:r>
            <a:r>
              <a:t> </a:t>
            </a:r>
          </a:p>
        </p:txBody>
      </p:sp>
      <p:sp>
        <p:nvSpPr>
          <p:cNvPr id="16" name="Shape 51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51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5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20" name="Shape 5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9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ZUx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39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39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39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39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40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40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40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5JVi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4004"/>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MwVAAAGBgAAJBgAABAAAAAmAAAACAAAAP//////////"/>
              </a:ext>
            </a:extLst>
          </p:cNvSpPr>
          <p:nvPr/>
        </p:nvSpPr>
        <p:spPr>
          <a:xfrm>
            <a:off x="5702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lsZT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40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40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40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40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40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40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40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40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heterogeneity in the substitution process along the tree</a:t>
            </a:r>
          </a:p>
        </p:txBody>
      </p:sp>
      <p:sp>
        <p:nvSpPr>
          <p:cNvPr id="11" name="Shape 4017"/>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LAYAACuAwAACBsAABAAAAAmAAAACAAAAP//////////"/>
              </a:ext>
            </a:extLst>
          </p:cNvSpPr>
          <p:nvPr/>
        </p:nvSpPr>
        <p:spPr>
          <a:xfrm>
            <a:off x="189230" y="40132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Screen Shot 2016-06-23 at 14.21.37.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sAAACPDgAAwj0AAL8UAAAQAAAAJgAAAAgAAAD//////////w=="/>
              </a:ext>
            </a:extLst>
          </p:cNvPicPr>
          <p:nvPr/>
        </p:nvPicPr>
        <p:blipFill>
          <a:blip r:embed="rId2"/>
          <a:stretch>
            <a:fillRect/>
          </a:stretch>
        </p:blipFill>
        <p:spPr>
          <a:xfrm>
            <a:off x="67945" y="2366645"/>
            <a:ext cx="9971405" cy="1005840"/>
          </a:xfrm>
          <a:prstGeom prst="rect">
            <a:avLst/>
          </a:prstGeom>
          <a:noFill/>
          <a:ln>
            <a:noFill/>
          </a:ln>
          <a:effectLst/>
        </p:spPr>
      </p:pic>
      <p:sp>
        <p:nvSpPr>
          <p:cNvPr id="3" name="Shape 14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Q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QAAAF4bAACAPgAAfiMAABAgAAAmAAAACAAAAP//////////"/>
              </a:ext>
            </a:extLst>
          </p:cNvSpPr>
          <p:nvPr/>
        </p:nvSpPr>
        <p:spPr>
          <a:xfrm>
            <a:off x="71755" y="4448810"/>
            <a:ext cx="10088245" cy="1320800"/>
          </a:xfrm>
          <a:prstGeom prst="rect">
            <a:avLst/>
          </a:prstGeom>
          <a:noFill/>
          <a:ln>
            <a:noFill/>
          </a:ln>
          <a:effectLst/>
        </p:spPr>
        <p:txBody>
          <a:bodyPr vert="horz" wrap="square" lIns="50800" tIns="50800" rIns="50800" bIns="50800" numCol="1" spcCol="215900" anchor="ctr"/>
          <a:lstStyle/>
          <a:p>
            <a:pPr>
              <a:lnSpc>
                <a:spcPts val="2400"/>
              </a:lnSpc>
              <a:defRPr sz="1400" cap="none">
                <a:latin typeface="Arial" pitchFamily="1" charset="0"/>
                <a:ea typeface="Arial" pitchFamily="1" charset="0"/>
                <a:cs typeface="Arial" pitchFamily="1" charset="0"/>
              </a:defRPr>
            </a:pPr>
            <a:r>
              <a:t>“The (partial) sequence of </a:t>
            </a:r>
            <a:r>
              <a:rPr i="1" cap="none"/>
              <a:t>T. aquaticus</a:t>
            </a:r>
            <a:r>
              <a:t> rRNA appears relatively close to those of other thermophilic eubacteria. […] However, this closeness does not reflect a true evolutionary closeness; rather it is due to a "thermophilic convergence", the result of unusually high G+C composition in the rRNAs of thermophilic bacteria. Unless such compositional biases are taken into account, the branching order and root of phylogenetic trees can be incorrectly inferred.”</a:t>
            </a:r>
          </a:p>
        </p:txBody>
      </p:sp>
      <p:sp>
        <p:nvSpPr>
          <p:cNvPr id="4" name="Textbox1"/>
          <p:cNvSpPr txBox="1">
            <a:extLst>
              <a:ext uri="smNativeData">
                <pr:smNativeData xmlns:pr="smNativeData" xmlns="smNativeData" val="SMDATA_15_4Kj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QAAOz///95PAAAXAwAABAAAAAmAAAACAAAAP//////////"/>
              </a:ext>
            </a:extLst>
          </p:cNvSpPr>
          <p:nvPr/>
        </p:nvSpPr>
        <p:spPr>
          <a:xfrm>
            <a:off x="751205" y="-12700"/>
            <a:ext cx="9079230" cy="2021840"/>
          </a:xfrm>
          <a:prstGeom prst="rect">
            <a:avLst/>
          </a:prstGeom>
          <a:noFill/>
          <a:ln>
            <a:noFill/>
          </a:ln>
          <a:effectLst/>
        </p:spPr>
        <p:txBody>
          <a:bodyPr vert="horz" wrap="square" numCol="1" spcCol="215900" anchor="t"/>
          <a:lstStyle/>
          <a:p>
            <a:pPr>
              <a:defRPr sz="2800" cap="none">
                <a:solidFill>
                  <a:srgbClr val="0000FF"/>
                </a:solidFill>
                <a:latin typeface="Arial" pitchFamily="1" charset="0"/>
                <a:ea typeface="Arial" pitchFamily="1" charset="0"/>
                <a:cs typeface="Arial" pitchFamily="1" charset="0"/>
              </a:defRPr>
            </a:pPr>
            <a:r>
              <a:t>The Deinococcus-Thermus phylum and the effect of rRNA composition on phylogenetic tree construction.</a:t>
            </a:r>
          </a:p>
          <a:p>
            <a:pPr>
              <a:defRPr sz="2000" cap="none">
                <a:solidFill>
                  <a:srgbClr val="0000FF"/>
                </a:solidFill>
                <a:latin typeface="Arial" pitchFamily="1" charset="0"/>
                <a:ea typeface="Arial" pitchFamily="1" charset="0"/>
                <a:cs typeface="Arial" pitchFamily="1" charset="0"/>
              </a:defRPr>
            </a:pPr>
            <a:r>
              <a:t>Weisburg WG, Giovannoni SJ, Woese CR.</a:t>
            </a:r>
          </a:p>
          <a:p>
            <a:pPr>
              <a:defRPr sz="2800" cap="none">
                <a:solidFill>
                  <a:srgbClr val="0000FF"/>
                </a:solidFill>
                <a:latin typeface="Arial" pitchFamily="1" charset="0"/>
                <a:ea typeface="Arial" pitchFamily="1" charset="0"/>
                <a:cs typeface="Arial" pitchFamily="1" charset="0"/>
              </a:defRPr>
            </a:pPr>
            <a:r>
              <a:rPr sz="2000" cap="none"/>
              <a:t>Syst Appl Microbiol. 1989;11:128-34.</a:t>
            </a:r>
            <a:endParaRPr sz="2000" cap="none"/>
          </a:p>
        </p:txBody>
      </p:sp>
    </p:spTree>
  </p:cSld>
  <p:clrMapOvr>
    <a:masterClrMapping/>
  </p:clrMapOvr>
  <p:timing>
    <p:tnLst>
      <p:par>
        <p:cTn id="1" dur="indefinite" restart="never" nodeType="tmRoot"/>
      </p:par>
    </p:tnLst>
  </p:timing>
</p:sld>
</file>

<file path=ppt/slides/slide2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Screen Shot 2016-06-23 at 15.15.3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WNo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yBwAAtiEAAKYOAAAQAAAAJgAAAAgAAAD//////////w=="/>
              </a:ext>
            </a:extLst>
          </p:cNvPicPr>
          <p:nvPr/>
        </p:nvPicPr>
        <p:blipFill>
          <a:blip r:embed="rId2"/>
          <a:stretch>
            <a:fillRect/>
          </a:stretch>
        </p:blipFill>
        <p:spPr>
          <a:xfrm>
            <a:off x="514350" y="1250950"/>
            <a:ext cx="4965700" cy="1130300"/>
          </a:xfrm>
          <a:prstGeom prst="rect">
            <a:avLst/>
          </a:prstGeom>
          <a:noFill/>
          <a:ln>
            <a:noFill/>
          </a:ln>
          <a:effectLst/>
        </p:spPr>
      </p:pic>
      <p:pic>
        <p:nvPicPr>
          <p:cNvPr id="3" name="Screen Shot 2016-06-23 at 15.15.21.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DsDgAACiMAAPQVAAAQAAAAJgAAAAgAAAD//////////w=="/>
              </a:ext>
            </a:extLst>
          </p:cNvPicPr>
          <p:nvPr/>
        </p:nvPicPr>
        <p:blipFill>
          <a:blip r:embed="rId3"/>
          <a:stretch>
            <a:fillRect/>
          </a:stretch>
        </p:blipFill>
        <p:spPr>
          <a:xfrm>
            <a:off x="514350" y="2425700"/>
            <a:ext cx="5181600" cy="1143000"/>
          </a:xfrm>
          <a:prstGeom prst="rect">
            <a:avLst/>
          </a:prstGeom>
          <a:noFill/>
          <a:ln>
            <a:noFill/>
          </a:ln>
          <a:effectLst/>
        </p:spPr>
      </p:pic>
      <p:pic>
        <p:nvPicPr>
          <p:cNvPr id="4" name="Screen Shot 2016-06-23 at 15.15.12.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CoKgAAykQAAMQxAAAQAAAAJgAAAAgAAAD//////////w=="/>
              </a:ext>
            </a:extLst>
          </p:cNvPicPr>
          <p:nvPr/>
        </p:nvPicPr>
        <p:blipFill>
          <a:blip r:embed="rId4"/>
          <a:stretch>
            <a:fillRect/>
          </a:stretch>
        </p:blipFill>
        <p:spPr>
          <a:xfrm>
            <a:off x="6851650" y="6934200"/>
            <a:ext cx="4330700" cy="1155700"/>
          </a:xfrm>
          <a:prstGeom prst="rect">
            <a:avLst/>
          </a:prstGeom>
          <a:noFill/>
          <a:ln>
            <a:noFill/>
          </a:ln>
          <a:effectLst/>
        </p:spPr>
      </p:pic>
      <p:pic>
        <p:nvPicPr>
          <p:cNvPr id="5" name="Screen Shot 2016-06-23 at 15.15.00.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6FgAAbiMAADogAAAQAAAAJgAAAAgAAAD//////////w=="/>
              </a:ext>
            </a:extLst>
          </p:cNvPicPr>
          <p:nvPr/>
        </p:nvPicPr>
        <p:blipFill>
          <a:blip r:embed="rId5"/>
          <a:stretch>
            <a:fillRect/>
          </a:stretch>
        </p:blipFill>
        <p:spPr>
          <a:xfrm>
            <a:off x="514350" y="3613150"/>
            <a:ext cx="5245100" cy="1625600"/>
          </a:xfrm>
          <a:prstGeom prst="rect">
            <a:avLst/>
          </a:prstGeom>
          <a:noFill/>
          <a:ln>
            <a:noFill/>
          </a:ln>
          <a:effectLst/>
        </p:spPr>
      </p:pic>
      <p:pic>
        <p:nvPicPr>
          <p:cNvPr id="6" name="Screen Shot 2016-06-23 at 15.14.52.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CAIAAAziIAANwoAAAQAAAAJgAAAAgAAAD//////////w=="/>
              </a:ext>
            </a:extLst>
          </p:cNvPicPr>
          <p:nvPr/>
        </p:nvPicPr>
        <p:blipFill>
          <a:blip r:embed="rId6"/>
          <a:stretch>
            <a:fillRect/>
          </a:stretch>
        </p:blipFill>
        <p:spPr>
          <a:xfrm>
            <a:off x="514350" y="5283200"/>
            <a:ext cx="5143500" cy="1358900"/>
          </a:xfrm>
          <a:prstGeom prst="rect">
            <a:avLst/>
          </a:prstGeom>
          <a:noFill/>
          <a:ln>
            <a:noFill/>
          </a:ln>
          <a:effectLst/>
        </p:spPr>
      </p:pic>
      <p:pic>
        <p:nvPicPr>
          <p:cNvPr id="7" name="Screen Shot 2016-06-23 at 15.14.37.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BKMwAA7iAAAPY7AAAQAAAAJgAAAAgAAAD//////////w=="/>
              </a:ext>
            </a:extLst>
          </p:cNvPicPr>
          <p:nvPr/>
        </p:nvPicPr>
        <p:blipFill>
          <a:blip r:embed="rId7"/>
          <a:stretch>
            <a:fillRect/>
          </a:stretch>
        </p:blipFill>
        <p:spPr>
          <a:xfrm>
            <a:off x="514350" y="8337550"/>
            <a:ext cx="4838700" cy="1409700"/>
          </a:xfrm>
          <a:prstGeom prst="rect">
            <a:avLst/>
          </a:prstGeom>
          <a:noFill/>
          <a:ln>
            <a:noFill/>
          </a:ln>
          <a:effectLst/>
        </p:spPr>
      </p:pic>
      <p:pic>
        <p:nvPicPr>
          <p:cNvPr id="8" name="Screen Shot 2016-06-23 at 15.14.26.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oDAAAiKQAApiIAADYzAAAQAAAAJgAAAAgAAAD//////////w=="/>
              </a:ext>
            </a:extLst>
          </p:cNvPicPr>
          <p:nvPr/>
        </p:nvPicPr>
        <p:blipFill>
          <a:blip r:embed="rId8"/>
          <a:stretch>
            <a:fillRect/>
          </a:stretch>
        </p:blipFill>
        <p:spPr>
          <a:xfrm>
            <a:off x="514350" y="6686550"/>
            <a:ext cx="5118100" cy="1638300"/>
          </a:xfrm>
          <a:prstGeom prst="rect">
            <a:avLst/>
          </a:prstGeom>
          <a:noFill/>
          <a:ln>
            <a:noFill/>
          </a:ln>
          <a:effectLst/>
        </p:spPr>
      </p:pic>
      <p:pic>
        <p:nvPicPr>
          <p:cNvPr id="9" name="Screen Shot 2016-06-23 at 15.14.10.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PW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BQAAAA3kkAADwKAAAQAAAAJgAAAAgAAAD//////////w=="/>
              </a:ext>
            </a:extLst>
          </p:cNvPicPr>
          <p:nvPr/>
        </p:nvPicPr>
        <p:blipFill>
          <a:blip r:embed="rId9"/>
          <a:stretch>
            <a:fillRect/>
          </a:stretch>
        </p:blipFill>
        <p:spPr>
          <a:xfrm>
            <a:off x="6851650" y="50800"/>
            <a:ext cx="5156200" cy="1612900"/>
          </a:xfrm>
          <a:prstGeom prst="rect">
            <a:avLst/>
          </a:prstGeom>
          <a:noFill/>
          <a:ln>
            <a:noFill/>
          </a:ln>
          <a:effectLst/>
        </p:spPr>
      </p:pic>
      <p:pic>
        <p:nvPicPr>
          <p:cNvPr id="10" name="Screen Shot 2016-06-23 at 15.14.00.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oCgAA4koAAGwRAAAQAAAAJgAAAAgAAAD//////////w=="/>
              </a:ext>
            </a:extLst>
          </p:cNvPicPr>
          <p:nvPr/>
        </p:nvPicPr>
        <p:blipFill>
          <a:blip r:embed="rId10"/>
          <a:stretch>
            <a:fillRect/>
          </a:stretch>
        </p:blipFill>
        <p:spPr>
          <a:xfrm>
            <a:off x="6851650" y="1651000"/>
            <a:ext cx="5321300" cy="1181100"/>
          </a:xfrm>
          <a:prstGeom prst="rect">
            <a:avLst/>
          </a:prstGeom>
          <a:noFill/>
          <a:ln>
            <a:noFill/>
          </a:ln>
          <a:effectLst/>
        </p:spPr>
      </p:pic>
      <p:pic>
        <p:nvPicPr>
          <p:cNvPr id="11" name="Screen Shot 2016-06-23 at 15.13.48.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6EQAAGkoAANIZAAAQAAAAJgAAAAgAAAD//////////w=="/>
              </a:ext>
            </a:extLst>
          </p:cNvPicPr>
          <p:nvPr/>
        </p:nvPicPr>
        <p:blipFill>
          <a:blip r:embed="rId11"/>
          <a:stretch>
            <a:fillRect/>
          </a:stretch>
        </p:blipFill>
        <p:spPr>
          <a:xfrm>
            <a:off x="6851650" y="2800350"/>
            <a:ext cx="5194300" cy="1397000"/>
          </a:xfrm>
          <a:prstGeom prst="rect">
            <a:avLst/>
          </a:prstGeom>
          <a:noFill/>
          <a:ln>
            <a:noFill/>
          </a:ln>
          <a:effectLst/>
        </p:spPr>
      </p:pic>
      <p:pic>
        <p:nvPicPr>
          <p:cNvPr id="12" name="Screen Shot 2016-06-23 at 15.13.37.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cGQAA8kkAADgiAAAQAAAAJgAAAAgAAAD//////////w=="/>
              </a:ext>
            </a:extLst>
          </p:cNvPicPr>
          <p:nvPr/>
        </p:nvPicPr>
        <p:blipFill>
          <a:blip r:embed="rId12"/>
          <a:stretch>
            <a:fillRect/>
          </a:stretch>
        </p:blipFill>
        <p:spPr>
          <a:xfrm>
            <a:off x="6851650" y="4203700"/>
            <a:ext cx="5168900" cy="1358900"/>
          </a:xfrm>
          <a:prstGeom prst="rect">
            <a:avLst/>
          </a:prstGeom>
          <a:noFill/>
          <a:ln>
            <a:noFill/>
          </a:ln>
          <a:effectLst/>
        </p:spPr>
      </p:pic>
      <p:pic>
        <p:nvPicPr>
          <p:cNvPr id="13" name="Screen Shot 2016-06-23 at 15.13.28.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A4IgAAkkoAALwqAAAQAAAAJgAAAAgAAAD//////////w=="/>
              </a:ext>
            </a:extLst>
          </p:cNvPicPr>
          <p:nvPr/>
        </p:nvPicPr>
        <p:blipFill>
          <a:blip r:embed="rId13"/>
          <a:stretch>
            <a:fillRect/>
          </a:stretch>
        </p:blipFill>
        <p:spPr>
          <a:xfrm>
            <a:off x="6851650" y="5562600"/>
            <a:ext cx="5270500" cy="1384300"/>
          </a:xfrm>
          <a:prstGeom prst="rect">
            <a:avLst/>
          </a:prstGeom>
          <a:noFill/>
          <a:ln>
            <a:noFill/>
          </a:ln>
          <a:effectLst/>
        </p:spPr>
      </p:pic>
      <p:pic>
        <p:nvPicPr>
          <p:cNvPr id="14" name="Screen Shot 2016-06-23 at 15.13.12.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iVc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YqAADYMQAApkoAALA7AAAQAAAAJgAAAAgAAAD//////////w=="/>
              </a:ext>
            </a:extLst>
          </p:cNvPicPr>
          <p:nvPr/>
        </p:nvPicPr>
        <p:blipFill>
          <a:blip r:embed="rId14"/>
          <a:stretch>
            <a:fillRect/>
          </a:stretch>
        </p:blipFill>
        <p:spPr>
          <a:xfrm>
            <a:off x="6851650" y="8102600"/>
            <a:ext cx="5283200" cy="1600200"/>
          </a:xfrm>
          <a:prstGeom prst="rect">
            <a:avLst/>
          </a:prstGeom>
          <a:noFill/>
          <a:ln>
            <a:noFill/>
          </a:ln>
          <a:effectLst/>
        </p:spPr>
      </p:pic>
      <p:sp>
        <p:nvSpPr>
          <p:cNvPr id="15" name="Shape 157"/>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W5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AEAAIIAAADiHAAAHgUAABAAAAAmAAAACAAAAH1w////////"/>
              </a:ext>
            </a:extLst>
          </p:cNvSpPr>
          <p:nvPr>
            <p:ph type="title"/>
          </p:nvPr>
        </p:nvSpPr>
        <p:spPr>
          <a:xfrm>
            <a:off x="241300" y="82550"/>
            <a:ext cx="4453890" cy="749300"/>
          </a:xfrm>
          <a:noFill/>
          <a:ln>
            <a:noFill/>
          </a:ln>
          <a:effectLst/>
        </p:spPr>
        <p:txBody>
          <a:bodyPr vert="horz" wrap="square" lIns="50800" tIns="50800" rIns="50800" bIns="50800" numCol="1" spcCol="215900" anchor="ctr">
            <a:prstTxWarp prst="textNoShape">
              <a:avLst/>
            </a:prstTxWarp>
          </a:bodyPr>
          <a:lstStyle/>
          <a:p>
            <a:pPr marL="0" marR="0" indent="0" algn="ctr" defTabSz="584200">
              <a:lnSpc>
                <a:spcPct val="100000"/>
              </a:lnSpc>
              <a:spcBef>
                <a:spcPts val="0"/>
              </a:spcBef>
              <a:spcAft>
                <a:spcPts val="0"/>
              </a:spcAft>
              <a:buNone/>
              <a:tabLst>
                <a:tab pos="838200" algn="l"/>
                <a:tab pos="952500" algn="l"/>
              </a:tabLst>
              <a:defRPr sz="3000" cap="none">
                <a:solidFill>
                  <a:srgbClr val="0000FF"/>
                </a:solidFill>
                <a:latin typeface="Helvetica Light" pitchFamily="0" charset="0"/>
                <a:ea typeface="Helvetica Light" pitchFamily="0" charset="0"/>
                <a:cs typeface="Helvetica Light" pitchFamily="0" charset="0"/>
              </a:defRPr>
            </a:pPr>
            <a:r>
              <a:t>Widespread compositional heterogeneity</a:t>
            </a:r>
          </a:p>
        </p:txBody>
      </p:sp>
    </p:spTree>
  </p:cSld>
  <p:clrMapOvr>
    <a:masterClrMapping/>
  </p:clrMapOvr>
  <p:timing>
    <p:tnLst>
      <p:par>
        <p:cTn id="1" dur="indefinite" restart="never" nodeType="tmRoot"/>
      </p:par>
    </p:tnLst>
  </p:timing>
</p:sld>
</file>

<file path=ppt/slides/slide2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KAAAAAsOAAAPAUAABAAAAAmAAAACAAAAH1w////////"/>
              </a:ext>
            </a:extLst>
          </p:cNvSpPr>
          <p:nvPr>
            <p:ph type="title"/>
          </p:nvPr>
        </p:nvSpPr>
        <p:spPr>
          <a:xfrm>
            <a:off x="952500" y="10160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350520">
              <a:lnSpc>
                <a:spcPct val="100000"/>
              </a:lnSpc>
              <a:spcBef>
                <a:spcPts val="0"/>
              </a:spcBef>
              <a:spcAft>
                <a:spcPts val="0"/>
              </a:spcAft>
              <a:buNone/>
              <a:tabLst>
                <a:tab pos="838200" algn="l"/>
                <a:tab pos="952500" algn="l"/>
              </a:tabLst>
              <a:defRPr sz="3600" cap="none">
                <a:solidFill>
                  <a:srgbClr val="0000FF"/>
                </a:solidFill>
                <a:latin typeface="Helvetica Light" pitchFamily="0" charset="0"/>
                <a:ea typeface="Helvetica Light" pitchFamily="0" charset="0"/>
                <a:cs typeface="Helvetica Light" pitchFamily="0" charset="0"/>
              </a:defRPr>
            </a:pPr>
            <a:r>
              <a:t>The impact of compositional heterogeneity on mammalian phylogeny</a:t>
            </a:r>
          </a:p>
        </p:txBody>
      </p:sp>
      <p:sp>
        <p:nvSpPr>
          <p:cNvPr id="3" name="Shape 16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t6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icAABEQAACAPgAA2ycAABAAAAAmAAAACAAAAH1w////////"/>
              </a:ext>
            </a:extLst>
          </p:cNvSpPr>
          <p:nvPr>
            <p:ph type="body" idx="1"/>
          </p:nvPr>
        </p:nvSpPr>
        <p:spPr>
          <a:xfrm>
            <a:off x="6457950" y="2611755"/>
            <a:ext cx="3702050" cy="3867150"/>
          </a:xfrm>
          <a:noFill/>
          <a:ln>
            <a:noFill/>
          </a:ln>
          <a:effectLst/>
        </p:spPr>
        <p:txBody>
          <a:bodyPr vert="horz" wrap="square" lIns="50800" tIns="50800" rIns="50800" bIns="50800" numCol="1" spcCol="215900" anchor="ctr">
            <a:prstTxWarp prst="textNoShape">
              <a:avLst/>
            </a:prstTxWarp>
          </a:bodyPr>
          <a:lstStyle/>
          <a:p>
            <a:pPr marL="571500" defTabSz="525780">
              <a:spcBef>
                <a:spcPts val="3700"/>
              </a:spcBef>
              <a:buSzTx/>
              <a:buFont typeface="Wingdings" pitchFamily="2" charset="2"/>
              <a:buBlip>
                <a:blip r:embed="rId2"/>
              </a:buBlip>
              <a:tabLst>
                <a:tab pos="838200" algn="l"/>
                <a:tab pos="1041400" algn="l"/>
              </a:tabLst>
              <a:defRPr sz="2000" cap="none"/>
            </a:pPr>
            <a:r>
              <a:t>131 sets of 100 genes ordered from low to high GC</a:t>
            </a:r>
          </a:p>
          <a:p>
            <a:pPr marL="571500" defTabSz="525780">
              <a:spcBef>
                <a:spcPts val="3700"/>
              </a:spcBef>
              <a:buSzTx/>
              <a:buFont typeface="Wingdings" pitchFamily="2" charset="2"/>
              <a:buBlip>
                <a:blip r:embed="rId2"/>
              </a:buBlip>
              <a:tabLst>
                <a:tab pos="838200" algn="l"/>
                <a:tab pos="1041400" algn="l"/>
              </a:tabLst>
              <a:defRPr sz="2000" cap="none"/>
            </a:pPr>
            <a:r>
              <a:t>In GC rich gene families, GC content varies widely between genes</a:t>
            </a:r>
          </a:p>
          <a:p>
            <a:pPr marL="571500" defTabSz="525780">
              <a:spcBef>
                <a:spcPts val="3700"/>
              </a:spcBef>
              <a:buSzTx/>
              <a:buFont typeface="Wingdings" pitchFamily="2" charset="2"/>
              <a:buBlip>
                <a:blip r:embed="rId2"/>
              </a:buBlip>
              <a:tabLst>
                <a:tab pos="838200" algn="l"/>
                <a:tab pos="1041400" algn="l"/>
              </a:tabLst>
              <a:defRPr sz="2000" cap="none"/>
            </a:pPr>
            <a:r>
              <a:t>GC rich genes have trees with more difference to the true tree</a:t>
            </a:r>
          </a:p>
        </p:txBody>
      </p:sp>
      <p:sp>
        <p:nvSpPr>
          <p:cNvPr id="4" name="Shape 1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b6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CwAAHI4AADfTwAAbjwAABAgAAAmAAAACAAAAP//////////"/>
              </a:ext>
            </a:extLst>
          </p:cNvSpPr>
          <p:nvPr/>
        </p:nvSpPr>
        <p:spPr>
          <a:xfrm>
            <a:off x="7305040" y="9175750"/>
            <a:ext cx="567880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Romiguier et al., MBE 2013</a:t>
            </a:r>
          </a:p>
        </p:txBody>
      </p:sp>
      <p:pic>
        <p:nvPicPr>
          <p:cNvPr id="5" name="Pictur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MCAAD6BgAAZyYAAFkuAAAQAAAAJgAAAAgAAAD//////////w=="/>
              </a:ext>
            </a:extLst>
          </p:cNvPicPr>
          <p:nvPr/>
        </p:nvPicPr>
        <p:blipFill>
          <a:blip r:embed="rId3"/>
          <a:stretch>
            <a:fillRect/>
          </a:stretch>
        </p:blipFill>
        <p:spPr>
          <a:xfrm>
            <a:off x="337185" y="1134110"/>
            <a:ext cx="5905500" cy="6400165"/>
          </a:xfrm>
          <a:prstGeom prst="rect">
            <a:avLst/>
          </a:prstGeom>
          <a:noFill/>
          <a:ln>
            <a:noFill/>
          </a:ln>
          <a:effectLst/>
        </p:spPr>
      </p:pic>
      <p:sp>
        <p:nvSpPr>
          <p:cNvPr id="6" name="Textbox1"/>
          <p:cNvSpPr txBox="1">
            <a:extLst>
              <a:ext uri="smNativeData">
                <pr:smNativeData xmlns:pr="smNativeData" xmlns="smNativeData" val="SMDATA_15_4Kj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9CUAAMArAAArNwAAfC4AABAAAAAmAAAACAAAAP//////////"/>
              </a:ext>
            </a:extLst>
          </p:cNvSpPr>
          <p:nvPr/>
        </p:nvSpPr>
        <p:spPr>
          <a:xfrm>
            <a:off x="6169660" y="7112000"/>
            <a:ext cx="2798445" cy="444500"/>
          </a:xfrm>
          <a:prstGeom prst="rect">
            <a:avLst/>
          </a:prstGeom>
          <a:noFill/>
          <a:ln>
            <a:noFill/>
          </a:ln>
          <a:effectLst/>
        </p:spPr>
        <p:txBody>
          <a:bodyPr vert="horz" wrap="square" numCol="1" spcCol="215900" anchor="t"/>
          <a:lstStyle/>
          <a:p>
            <a:pPr>
              <a:defRPr sz="1800" cap="none"/>
            </a:pPr>
            <a:r>
              <a:t>Romiguier et al., MBE 2013</a:t>
            </a:r>
          </a:p>
        </p:txBody>
      </p:sp>
    </p:spTree>
  </p:cSld>
  <p:clrMapOvr>
    <a:masterClrMapping/>
  </p:clrMapOvr>
  <p:timing>
    <p:tnLst>
      <p:par>
        <p:cTn id="1" dur="indefinite" restart="never" nodeType="tmRoot"/>
      </p:par>
    </p:tnLst>
  </p:timing>
</p:sld>
</file>

<file path=ppt/slides/slide2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64"/>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gMAABsAAADaNQAA8gcAABAAAAAmAAAACAAAAH1w////////"/>
              </a:ext>
            </a:extLst>
          </p:cNvSpPr>
          <p:nvPr>
            <p:ph type="title"/>
          </p:nvPr>
        </p:nvSpPr>
        <p:spPr>
          <a:xfrm>
            <a:off x="575310" y="17145"/>
            <a:ext cx="8178800" cy="1274445"/>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defRPr>
            </a:pPr>
            <a:r>
              <a:t>Homogeneous models</a:t>
            </a:r>
          </a:p>
        </p:txBody>
      </p:sp>
      <p:pic>
        <p:nvPicPr>
          <p:cNvPr id="3" name="Screen Shot 2016-06-23 at 14.37.1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AAAAB8EAAA6jwAAFYYAAAQAAAAJgAAAAgAAAD//////////w=="/>
              </a:ext>
            </a:extLst>
          </p:cNvPicPr>
          <p:nvPr/>
        </p:nvPicPr>
        <p:blipFill>
          <a:blip r:embed="rId2"/>
          <a:stretch>
            <a:fillRect/>
          </a:stretch>
        </p:blipFill>
        <p:spPr>
          <a:xfrm>
            <a:off x="0" y="2679700"/>
            <a:ext cx="9902190" cy="1276350"/>
          </a:xfrm>
          <a:prstGeom prst="rect">
            <a:avLst/>
          </a:prstGeom>
          <a:noFill/>
          <a:ln>
            <a:noFill/>
          </a:ln>
          <a:effectLst/>
        </p:spPr>
      </p:pic>
      <p:sp>
        <p:nvSpPr>
          <p:cNvPr id="4" name="Shape 1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wUAACwLAADZNQAA7A4AABAgAAAmAAAACAAAAP//////////"/>
              </a:ext>
            </a:extLst>
          </p:cNvSpPr>
          <p:nvPr/>
        </p:nvSpPr>
        <p:spPr>
          <a:xfrm>
            <a:off x="822325" y="1816100"/>
            <a:ext cx="7931150" cy="6096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300" cap="none">
                <a:latin typeface="Helvetica Light" pitchFamily="0" charset="0"/>
                <a:ea typeface="Helvetica Light" pitchFamily="0" charset="0"/>
                <a:cs typeface="Helvetica Light" pitchFamily="0" charset="0"/>
              </a:defRPr>
            </a:pPr>
            <a:r>
              <a:t>Commonly used models inherit from GTR:</a:t>
            </a:r>
          </a:p>
        </p:txBody>
      </p:sp>
      <p:pic>
        <p:nvPicPr>
          <p:cNvPr id="5" name="Screen Shot 2016-06-23 at 14.39.09.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AHAABsGwAAXhsAACIeAAAQAAAAJgAAAAgAAAD//////////w=="/>
              </a:ext>
            </a:extLst>
          </p:cNvPicPr>
          <p:nvPr/>
        </p:nvPicPr>
        <p:blipFill>
          <a:blip r:embed="rId3"/>
          <a:stretch>
            <a:fillRect/>
          </a:stretch>
        </p:blipFill>
        <p:spPr>
          <a:xfrm>
            <a:off x="1270000" y="4457700"/>
            <a:ext cx="3178810" cy="440690"/>
          </a:xfrm>
          <a:prstGeom prst="rect">
            <a:avLst/>
          </a:prstGeom>
          <a:noFill/>
          <a:ln>
            <a:noFill/>
          </a:ln>
          <a:effectLst/>
        </p:spPr>
      </p:pic>
      <p:sp>
        <p:nvSpPr>
          <p:cNvPr id="6" name="Shape 1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A1v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gAAAB4bAADvBQAA/h0AABAgAAAmAAAACAAAAP//////////"/>
              </a:ext>
            </a:extLst>
          </p:cNvSpPr>
          <p:nvPr/>
        </p:nvSpPr>
        <p:spPr>
          <a:xfrm>
            <a:off x="52070" y="4408170"/>
            <a:ext cx="91249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Where</a:t>
            </a:r>
          </a:p>
        </p:txBody>
      </p:sp>
      <p:sp>
        <p:nvSpPr>
          <p:cNvPr id="7" name="Shape 1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9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cAAMIaAAAGRQAAWh4AABAgAAAmAAAACAAAAP//////////"/>
              </a:ext>
            </a:extLst>
          </p:cNvSpPr>
          <p:nvPr/>
        </p:nvSpPr>
        <p:spPr>
          <a:xfrm>
            <a:off x="3841750" y="4349750"/>
            <a:ext cx="7378700" cy="584200"/>
          </a:xfrm>
          <a:prstGeom prst="rect">
            <a:avLst/>
          </a:prstGeom>
          <a:noFill/>
          <a:ln>
            <a:noFill/>
          </a:ln>
          <a:effectLst/>
        </p:spPr>
        <p:txBody>
          <a:bodyPr vert="horz" wrap="square" lIns="50800" tIns="50800" rIns="50800" bIns="50800" numCol="1" spcCol="215900" anchor="ctr"/>
          <a:lstStyle/>
          <a:p>
            <a:pPr>
              <a:defRPr sz="2400" cap="none"/>
            </a:pPr>
            <a:r>
              <a:t>is the set of </a:t>
            </a:r>
            <a:r>
              <a:rPr b="1" i="1" cap="none">
                <a:latin typeface="Helvetica" pitchFamily="0" charset="0"/>
                <a:ea typeface="Gill Sans" pitchFamily="0" charset="0"/>
                <a:cs typeface="Gill Sans" pitchFamily="0" charset="0"/>
              </a:rPr>
              <a:t>equilibrium</a:t>
            </a:r>
            <a:r>
              <a:t> frequencies</a:t>
            </a:r>
          </a:p>
        </p:txBody>
      </p:sp>
      <p:sp>
        <p:nvSpPr>
          <p:cNvPr id="8" name="Shape 1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NyYAAF8rAACeOwAAPy4AABAgAAAmAAAACAAAAP//////////"/>
              </a:ext>
            </a:extLst>
          </p:cNvSpPr>
          <p:nvPr/>
        </p:nvSpPr>
        <p:spPr>
          <a:xfrm>
            <a:off x="6212205" y="7050405"/>
            <a:ext cx="3479165" cy="46736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400" b="1" i="1" cap="none">
                <a:solidFill>
                  <a:schemeClr val="accent1"/>
                </a:solidFill>
                <a:latin typeface="Helvetica" pitchFamily="0" charset="0"/>
                <a:ea typeface="Helvetica" pitchFamily="0" charset="0"/>
                <a:cs typeface="Helvetica" pitchFamily="0" charset="0"/>
              </a:defRPr>
            </a:pPr>
            <a:r>
              <a:t>Does not fit many data sets</a:t>
            </a:r>
          </a:p>
        </p:txBody>
      </p:sp>
      <p:grpSp>
        <p:nvGrpSpPr>
          <p:cNvPr id="9" name="Group 175"/>
          <p:cNvGrpSpPr>
            <a:extLst>
              <a:ext uri="smNativeData">
                <pr:smNativeData xmlns:pr="smNativeData" xmlns="smNativeData" val="SMDATA_6_4KjWYhMAAAAlAAAAAQAAAA8BAAAAkAAAAEgAAACQAAAASAAAAAAAAAAAAAAAAAAAABcAAAAUAAAAAAAAAAAAAAD/fwAA/38AAAAAAAAJAAAABAAAAGBrzRIfAAAAVAAAAAAAAAAAAAAAAAAAAAAAAAAAAAAAAAAAAAAAAAAAAAAAAAAAAAAAAAAAAAAAAAAAAAAAAAAAAAAAAAAAAAAAAAAAAAAAAAAAAAAAAAAAAAAAAAAAACEAAAAYAAAAFAAAAHEAAAByIwAAkD8AAEIrAAAQAAAAJgAAAAgAAAD/////AAAAAA=="/>
              </a:ext>
            </a:extLst>
          </p:cNvGrpSpPr>
          <p:nvPr/>
        </p:nvGrpSpPr>
        <p:grpSpPr>
          <a:xfrm>
            <a:off x="71755" y="5761990"/>
            <a:ext cx="10260965" cy="1270000"/>
            <a:chOff x="71755" y="5761990"/>
            <a:chExt cx="10260965" cy="1270000"/>
          </a:xfrm>
        </p:grpSpPr>
        <p:grpSp>
          <p:nvGrpSpPr>
            <p:cNvPr id="11" name="Group 173"/>
            <p:cNvGrpSpPr>
              <a:extLst>
                <a:ext uri="smNativeData">
                  <pr:smNativeData xmlns:pr="smNativeData" xmlns="smNativeData" val="SMDATA_6_4KjWYhMAAAAlAAAAAQAAAA8BAAAAkAAAAEgAAACQAAAASAAAAAAAAAAAAAAAAAAAABcAAAAUAAAAAAAAAAAAAAD/fwAA/38AAAAAAAAJAAAABAAAAGAqoxYfAAAAVAAAAAAAAAAAAAAAAAAAAAAAAAAAAAAAAAAAAAAAAAAAAAAAAAAAAAAAAAAAAAAAAAAAAAAAAAAAAAAAAAAAAAAAAAAAAAAAAAAAAAAAAAAAAAAAAAAAACEAAAAYAAAAFAAAANAAAAB8IwAAkD8AADgrAAAAAAAAJgAAAAgAAAD/////AAAAAA=="/>
                </a:ext>
              </a:extLst>
            </p:cNvGrpSpPr>
            <p:nvPr/>
          </p:nvGrpSpPr>
          <p:grpSpPr>
            <a:xfrm>
              <a:off x="132080" y="5768340"/>
              <a:ext cx="10200640" cy="1257300"/>
              <a:chOff x="132080" y="5768340"/>
              <a:chExt cx="10200640" cy="1257300"/>
            </a:xfrm>
          </p:grpSpPr>
          <p:sp>
            <p:nvSpPr>
              <p:cNvPr id="13" name="Shape 1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AAAHwjAACQPwAA1CoAAAAgAAAmAAAACAAAAP//////////"/>
                  </a:ext>
                </a:extLst>
              </p:cNvSpPr>
              <p:nvPr/>
            </p:nvSpPr>
            <p:spPr>
              <a:xfrm>
                <a:off x="132080" y="5768340"/>
                <a:ext cx="10200640" cy="119380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0"/>
                  </a:spcBef>
                  <a:spcAft>
                    <a:spcPts val="0"/>
                  </a:spcAft>
                  <a:buNone/>
                  <a:tabLst>
                    <a:tab pos="838200" algn="l"/>
                  </a:tabLst>
                  <a:defRPr sz="2400" cap="none">
                    <a:latin typeface="Helvetica Light" pitchFamily="0" charset="0"/>
                    <a:ea typeface="Helvetica Light" pitchFamily="0" charset="0"/>
                    <a:cs typeface="Helvetica Light" pitchFamily="0" charset="0"/>
                  </a:defRPr>
                </a:pPr>
                <a:r>
                  <a:t>When a single matrix is used over a phylogeny, one assumes that sequences all tend towards </a:t>
                </a:r>
              </a:p>
            </p:txBody>
          </p:sp>
          <p:pic>
            <p:nvPicPr>
              <p:cNvPr id="12"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GE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hAAAAJwAAOzoAADgrAAAAAAAAJgAAAAgAAAD//////////w=="/>
                  </a:ext>
                </a:extLst>
              </p:cNvPicPr>
              <p:nvPr/>
            </p:nvPicPr>
            <p:blipFill>
              <a:blip r:embed="rId3"/>
              <a:stretch>
                <a:fillRect/>
              </a:stretch>
            </p:blipFill>
            <p:spPr>
              <a:xfrm>
                <a:off x="5487670" y="6339840"/>
                <a:ext cx="3978275" cy="685800"/>
              </a:xfrm>
              <a:prstGeom prst="rect">
                <a:avLst/>
              </a:prstGeom>
              <a:noFill/>
              <a:ln>
                <a:noFill/>
              </a:ln>
              <a:effectLst/>
            </p:spPr>
          </p:pic>
        </p:grpSp>
        <p:sp>
          <p:nvSpPr>
            <p:cNvPr id="10" name="Shape 17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PPJQ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PPJQB/f38A3N7gA8zMzADAwP8Af39/AAAAAAAAAAAAAAAAAAAAAAAAAAAAIQAAABgAAAAUAAAAcQAAAHIjAAAQPwAAQisAAAAAAAAmAAAACAAAAP//////////"/>
                </a:ext>
              </a:extLst>
            </p:cNvSpPr>
            <p:nvPr/>
          </p:nvSpPr>
          <p:spPr>
            <a:xfrm>
              <a:off x="71755" y="5761990"/>
              <a:ext cx="10179685" cy="1270000"/>
            </a:xfrm>
            <a:prstGeom prst="rect">
              <a:avLst/>
            </a:prstGeom>
            <a:noFill/>
            <a:ln w="25400" cap="flat" cmpd="sng" algn="ctr">
              <a:solidFill>
                <a:srgbClr val="F3CF25"/>
              </a:solidFill>
              <a:prstDash val="solid"/>
              <a:headEnd type="none"/>
              <a:tailEnd type="none"/>
            </a:ln>
            <a:effectLst/>
          </p:spPr>
          <p:txBody>
            <a:bodyPr vert="horz" wrap="square" lIns="50800" tIns="50800" rIns="50800" bIns="50800" numCol="1" spcCol="215900" anchor="ctr"/>
            <a:lstStyle/>
            <a:p>
              <a:pPr>
                <a:defRPr sz="2400" cap="none"/>
              </a:pPr>
            </a:p>
          </p:txBody>
        </p:sp>
      </p:grpSp>
      <p:grpSp>
        <p:nvGrpSpPr>
          <p:cNvPr id="14" name="Group 180"/>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J43AABxAAAAKT0AABwLAAAQAAAAJgAAAAgAAAD/////AAAAAA=="/>
              </a:ext>
            </a:extLst>
          </p:cNvGrpSpPr>
          <p:nvPr/>
        </p:nvGrpSpPr>
        <p:grpSpPr>
          <a:xfrm>
            <a:off x="9041130" y="71755"/>
            <a:ext cx="901065" cy="1734185"/>
            <a:chOff x="9041130" y="71755"/>
            <a:chExt cx="901065" cy="1734185"/>
          </a:xfrm>
        </p:grpSpPr>
        <p:sp>
          <p:nvSpPr>
            <p:cNvPr id="18" name="Shape 17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HEAAAAOPQAA4QUAAAAAAAAmAAAACAAAAP//////////"/>
                </a:ext>
              </a:extLst>
            </p:cNvSpPr>
            <p:nvPr/>
          </p:nvSpPr>
          <p:spPr>
            <a:xfrm flipV="1">
              <a:off x="9041130" y="71755"/>
              <a:ext cx="883920" cy="88392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17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I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njcAAJIFAAC4OQAArAcAAAAAAAAmAAAACAAAAP//////////"/>
                </a:ext>
              </a:extLst>
            </p:cNvSpPr>
            <p:nvPr/>
          </p:nvSpPr>
          <p:spPr>
            <a:xfrm>
              <a:off x="9041130" y="905510"/>
              <a:ext cx="341630" cy="3416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17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E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pzkAAJoHAAApPQAAHAsAAAAAAAAmAAAACAAAAP//////////"/>
                </a:ext>
              </a:extLst>
            </p:cNvSpPr>
            <p:nvPr/>
          </p:nvSpPr>
          <p:spPr>
            <a:xfrm>
              <a:off x="9371965" y="1235710"/>
              <a:ext cx="570230" cy="570230"/>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1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NlwAV/f38A3N7gA8zMzADAwP8Af39/AAAAAAAAAAAAAAAAAAAAAAAAAAAAIQAAABgAAAAUAAAAqDkAAM0FAAAoPQAAmQcAAAAAAAAmAAAACAAAAP//////////"/>
                </a:ext>
              </a:extLst>
            </p:cNvSpPr>
            <p:nvPr/>
          </p:nvSpPr>
          <p:spPr>
            <a:xfrm flipV="1">
              <a:off x="9372600" y="942975"/>
              <a:ext cx="568960" cy="292100"/>
            </a:xfrm>
            <a:prstGeom prst="line">
              <a:avLst/>
            </a:prstGeom>
            <a:noFill/>
            <a:ln w="88900" cap="flat" cmpd="sng" algn="ctr">
              <a:solidFill>
                <a:schemeClr val="accent1"/>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extLst>
      <p:ext uri="smNativeData">
        <pr:smNativeData xmlns:pr="smNativeData" xmlns="smNativeData" val="4KjWYgMAAAAFAAAA/f///wEAAAABAAAAAAAAAAAAAAAAAAAAAAAAAAkAAAD+////AQAAAAEAAAAAAAAAAAAAAAAAAAAAAAAACwAAAP////8BAAAAAQAAAAAAAAAAAAAAAAAAAAAAAAA="/>
      </p:ext>
    </p:extLst>
  </p:timing>
</p:sld>
</file>

<file path=ppt/slides/slide2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L4AAAAsOAAA2gUAABAAAAAmAAAACAAAAH1w////////"/>
              </a:ext>
            </a:extLst>
          </p:cNvSpPr>
          <p:nvPr>
            <p:ph type="title"/>
          </p:nvPr>
        </p:nvSpPr>
        <p:spPr>
          <a:xfrm>
            <a:off x="952500" y="120650"/>
            <a:ext cx="8178800" cy="83058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Software explicitly handling compositional heterogeneity</a:t>
            </a:r>
          </a:p>
        </p:txBody>
      </p:sp>
      <p:sp>
        <p:nvSpPr>
          <p:cNvPr id="3" name="Shape 18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gEAAJ4MAAA9PgAAHigAAAAAAAAmAAAACAAAAH1w////////"/>
              </a:ext>
            </a:extLst>
          </p:cNvSpPr>
          <p:nvPr>
            <p:ph type="body" idx="1"/>
          </p:nvPr>
        </p:nvSpPr>
        <p:spPr>
          <a:xfrm>
            <a:off x="214630" y="2051050"/>
            <a:ext cx="9902825" cy="4470400"/>
          </a:xfrm>
          <a:noFill/>
          <a:ln>
            <a:noFill/>
          </a:ln>
          <a:effectLst/>
        </p:spPr>
        <p:txBody>
          <a:bodyPr vert="horz" wrap="square" lIns="50800" tIns="50800" rIns="50800" bIns="50800" numCol="1" spcCol="215900" anchor="ctr">
            <a:prstTxWarp prst="textNoShape">
              <a:avLst/>
            </a:prstTxWarp>
          </a:bodyPr>
          <a:lstStyle/>
          <a:p>
            <a:pPr marL="571500" defTabSz="449580">
              <a:spcBef>
                <a:spcPts val="3200"/>
              </a:spcBef>
              <a:buSzTx/>
              <a:buFont typeface="Wingdings" pitchFamily="2" charset="2"/>
              <a:buBlip>
                <a:blip r:embed="rId2"/>
              </a:buBlip>
              <a:tabLst>
                <a:tab pos="838200" algn="l"/>
                <a:tab pos="1041400" algn="l"/>
              </a:tabLst>
              <a:defRPr sz="2770" cap="none"/>
            </a:pPr>
            <a:r>
              <a:t>Paml (Z. Yang)</a:t>
            </a:r>
          </a:p>
          <a:p>
            <a:pPr marL="571500" defTabSz="449580">
              <a:spcBef>
                <a:spcPts val="3200"/>
              </a:spcBef>
              <a:buSzTx/>
              <a:buFont typeface="Wingdings" pitchFamily="2" charset="2"/>
              <a:buBlip>
                <a:blip r:embed="rId2"/>
              </a:buBlip>
              <a:tabLst>
                <a:tab pos="838200" algn="l"/>
                <a:tab pos="1041400" algn="l"/>
              </a:tabLst>
              <a:defRPr sz="2770" cap="none"/>
            </a:pPr>
            <a:r>
              <a:t>nhml (N. Galtier)</a:t>
            </a:r>
          </a:p>
          <a:p>
            <a:pPr marL="571500" defTabSz="449580">
              <a:spcBef>
                <a:spcPts val="3200"/>
              </a:spcBef>
              <a:buSzTx/>
              <a:buFont typeface="Wingdings" pitchFamily="2" charset="2"/>
              <a:buBlip>
                <a:blip r:embed="rId2"/>
              </a:buBlip>
              <a:tabLst>
                <a:tab pos="838200" algn="l"/>
                <a:tab pos="1041400" algn="l"/>
              </a:tabLst>
              <a:defRPr sz="2770" cap="none"/>
            </a:pPr>
            <a:r>
              <a:t>nhPhyML (B. Boussau)</a:t>
            </a:r>
          </a:p>
          <a:p>
            <a:pPr marL="571500" defTabSz="449580">
              <a:spcBef>
                <a:spcPts val="3200"/>
              </a:spcBef>
              <a:buSzTx/>
              <a:buFont typeface="Wingdings" pitchFamily="2" charset="2"/>
              <a:buBlip>
                <a:blip r:embed="rId2"/>
              </a:buBlip>
              <a:tabLst>
                <a:tab pos="838200" algn="l"/>
                <a:tab pos="1041400" algn="l"/>
              </a:tabLst>
              <a:defRPr sz="2770" cap="none"/>
            </a:pPr>
            <a:r>
              <a:t>bppML (J. Dutheil, L. Gueguen, B. Boussau)</a:t>
            </a:r>
          </a:p>
          <a:p>
            <a:pPr marL="571500" defTabSz="449580">
              <a:spcBef>
                <a:spcPts val="3200"/>
              </a:spcBef>
              <a:buSzTx/>
              <a:buFont typeface="Wingdings" pitchFamily="2" charset="2"/>
              <a:buBlip>
                <a:blip r:embed="rId2"/>
              </a:buBlip>
              <a:tabLst>
                <a:tab pos="838200" algn="l"/>
                <a:tab pos="1041400" algn="l"/>
              </a:tabLst>
              <a:defRPr sz="2770" cap="none"/>
            </a:pPr>
            <a:r>
              <a:t>p4 (P. Foster)</a:t>
            </a:r>
          </a:p>
          <a:p>
            <a:pPr marL="571500" defTabSz="449580">
              <a:spcBef>
                <a:spcPts val="3200"/>
              </a:spcBef>
              <a:buSzTx/>
              <a:buFont typeface="Wingdings" pitchFamily="2" charset="2"/>
              <a:buBlip>
                <a:blip r:embed="rId2"/>
              </a:buBlip>
              <a:tabLst>
                <a:tab pos="838200" algn="l"/>
                <a:tab pos="1041400" algn="l"/>
              </a:tabLst>
              <a:defRPr sz="2770" cap="none"/>
            </a:pPr>
            <a:r>
              <a:t>Hal-Has (V. Jayaswal)</a:t>
            </a:r>
          </a:p>
          <a:p>
            <a:pPr marL="571500" defTabSz="449580">
              <a:spcBef>
                <a:spcPts val="3200"/>
              </a:spcBef>
              <a:buSzTx/>
              <a:buFont typeface="Wingdings" pitchFamily="2" charset="2"/>
              <a:buBlip>
                <a:blip r:embed="rId2"/>
              </a:buBlip>
              <a:tabLst>
                <a:tab pos="838200" algn="l"/>
                <a:tab pos="1041400" algn="l"/>
              </a:tabLst>
              <a:defRPr sz="2770" cap="none"/>
            </a:pPr>
            <a:r>
              <a:t>PhyloBayes ? (N. Lartillot)</a:t>
            </a:r>
          </a:p>
          <a:p>
            <a:pPr marL="571500" defTabSz="449580">
              <a:spcBef>
                <a:spcPts val="3200"/>
              </a:spcBef>
              <a:buClrTx/>
              <a:buSzTx/>
              <a:buFont typeface="Wingdings" pitchFamily="2" charset="2"/>
              <a:buBlip>
                <a:blip r:embed="rId2"/>
              </a:buBlip>
              <a:tabLst>
                <a:tab pos="838200" algn="l"/>
                <a:tab pos="1041400" algn="l"/>
              </a:tabLst>
              <a:defRPr sz="2770" b="1" cap="none">
                <a:latin typeface="Helvetica" pitchFamily="0" charset="0"/>
                <a:ea typeface="Verdana" pitchFamily="1" charset="0"/>
                <a:cs typeface="Verdana" pitchFamily="1" charset="0"/>
              </a:defRPr>
            </a:pPr>
            <a:r>
              <a:rPr i="1" cap="none"/>
              <a:t>not</a:t>
            </a:r>
            <a:r>
              <a:t> PhyML, IQTree, RaXml, Garli, mrBayes, Beast(*)…</a:t>
            </a:r>
          </a:p>
        </p:txBody>
      </p:sp>
      <p:sp>
        <p:nvSpPr>
          <p:cNvPr id="4" name="Shape 1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gEAADA5AAAuHwAAUDwAABAgAAAmAAAACAAAAP//////////"/>
              </a:ext>
            </a:extLst>
          </p:cNvSpPr>
          <p:nvPr/>
        </p:nvSpPr>
        <p:spPr>
          <a:xfrm>
            <a:off x="189230" y="9296400"/>
            <a:ext cx="4879340" cy="508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2700" i="1" cap="none">
                <a:solidFill>
                  <a:schemeClr val="accent1"/>
                </a:solidFill>
                <a:latin typeface="Helvetica" pitchFamily="0" charset="0"/>
                <a:ea typeface="Helvetica" pitchFamily="0" charset="0"/>
                <a:cs typeface="Helvetica" pitchFamily="0" charset="0"/>
              </a:defRPr>
            </a:pPr>
            <a:r>
              <a:t>(*): Beast has the epoch model</a:t>
            </a:r>
          </a:p>
        </p:txBody>
      </p:sp>
    </p:spTree>
  </p:cSld>
  <p:clrMapOvr>
    <a:masterClrMapping/>
  </p:clrMapOvr>
  <p:timing>
    <p:tnLst>
      <p:par>
        <p:cTn id="1" dur="indefinite" restart="never" nodeType="tmRoot"/>
      </p:par>
    </p:tnLst>
  </p:timing>
</p:sld>
</file>

<file path=ppt/slides/slide2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2 major ways to model compositional heterogeneity</a:t>
            </a:r>
          </a:p>
        </p:txBody>
      </p:sp>
      <p:sp>
        <p:nvSpPr>
          <p:cNvPr id="3" name="Shape 187"/>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The Barry-Hartigan model</a:t>
            </a:r>
          </a:p>
          <a:p>
            <a:pPr marL="571500">
              <a:buSzTx/>
              <a:buFont typeface="Wingdings" pitchFamily="2" charset="2"/>
              <a:buBlip>
                <a:blip r:embed="rId2"/>
              </a:buBlip>
            </a:pPr>
            <a:r>
              <a:t>Mixtures of GTR matrices: transitions at nodes, or on branches</a:t>
            </a:r>
          </a:p>
        </p:txBody>
      </p:sp>
    </p:spTree>
  </p:cSld>
  <p:clrMapOvr>
    <a:masterClrMapping/>
  </p:clrMapOvr>
  <p:timing>
    <p:tnLst>
      <p:par>
        <p:cTn id="1" dur="indefinite" restart="never" nodeType="tmRoot"/>
      </p:par>
    </p:tnLst>
  </p:timing>
</p:sld>
</file>

<file path=ppt/slides/slide2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8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Barry-Hartigan model</a:t>
            </a:r>
          </a:p>
        </p:txBody>
      </p:sp>
      <p:sp>
        <p:nvSpPr>
          <p:cNvPr id="3" name="Shape 19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0x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BwMAABoOAAAnCcAABAAAAAmAAAACAAAAH1w////////"/>
              </a:ext>
            </a:extLst>
          </p:cNvSpPr>
          <p:nvPr>
            <p:ph type="body" idx="1"/>
          </p:nvPr>
        </p:nvSpPr>
        <p:spPr>
          <a:xfrm>
            <a:off x="990600" y="1968500"/>
            <a:ext cx="8178800" cy="4470400"/>
          </a:xfrm>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pPr>
            <a:r>
              <a:t>Proposed in 1987</a:t>
            </a:r>
          </a:p>
          <a:p>
            <a:pPr marL="571500">
              <a:buSzTx/>
              <a:buFont typeface="Wingdings" pitchFamily="2" charset="2"/>
              <a:buBlip>
                <a:blip r:embed="rId2"/>
              </a:buBlip>
            </a:pPr>
            <a:r>
              <a:t>Much work done by Lars Jermiin, John Robinson, Edward Susko, Barbara Holland, Jeremy Sumner, Gavin Huttley…</a:t>
            </a:r>
          </a:p>
          <a:p>
            <a:pPr marL="571500">
              <a:buSzTx/>
              <a:buFont typeface="Wingdings" pitchFamily="2" charset="2"/>
              <a:buBlip>
                <a:blip r:embed="rId2"/>
              </a:buBlip>
            </a:pPr>
            <a:r>
              <a:t>fundamentally different from usual models: no branch lengths, no stationary frequencies</a:t>
            </a:r>
          </a:p>
        </p:txBody>
      </p:sp>
    </p:spTree>
  </p:cSld>
  <p:clrMapOvr>
    <a:masterClrMapping/>
  </p:clrMapOvr>
  <p:timing>
    <p:tnLst>
      <p:par>
        <p:cTn id="1" dur="indefinite" restart="never" nodeType="tmRoot"/>
      </p:par>
    </p:tnLst>
  </p:timing>
</p:sld>
</file>

<file path=ppt/slides/slide2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19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c8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IAAFAAAAD3OQAAUwUAABAAAAAmAAAACAAAAH1w////////"/>
              </a:ext>
            </a:extLst>
          </p:cNvSpPr>
          <p:nvPr>
            <p:ph type="title"/>
          </p:nvPr>
        </p:nvSpPr>
        <p:spPr>
          <a:xfrm>
            <a:off x="335915" y="50800"/>
            <a:ext cx="9086850" cy="814705"/>
          </a:xfrm>
          <a:noFill/>
          <a:ln>
            <a:noFill/>
          </a:ln>
          <a:effectLst/>
        </p:spPr>
        <p:txBody>
          <a:bodyPr vert="horz" wrap="square" lIns="50800" tIns="50800" rIns="50800" bIns="50800" numCol="1" spcCol="215900" anchor="ctr">
            <a:prstTxWarp prst="textNoShape">
              <a:avLst/>
            </a:prstTxWarp>
          </a:bodyPr>
          <a:lstStyle/>
          <a:p>
            <a:pPr marL="0" marR="0" indent="0" algn="ctr" defTabSz="531495">
              <a:lnSpc>
                <a:spcPct val="100000"/>
              </a:lnSpc>
              <a:spcBef>
                <a:spcPts val="0"/>
              </a:spcBef>
              <a:spcAft>
                <a:spcPts val="0"/>
              </a:spcAft>
              <a:buNone/>
              <a:tabLst>
                <a:tab pos="838200" algn="l"/>
                <a:tab pos="952500" algn="l"/>
              </a:tabLst>
              <a:defRPr cap="none">
                <a:solidFill>
                  <a:srgbClr val="0000FF"/>
                </a:solidFill>
                <a:latin typeface="Helvetica Light" pitchFamily="0" charset="0"/>
                <a:ea typeface="Helvetica Light" pitchFamily="0" charset="0"/>
                <a:cs typeface="Helvetica Light" pitchFamily="0" charset="0"/>
              </a:defRPr>
            </a:pPr>
            <a:r>
              <a:t>Barry-Hartigan model vs GTR</a:t>
            </a:r>
          </a:p>
        </p:txBody>
      </p:sp>
      <p:sp>
        <p:nvSpPr>
          <p:cNvPr id="3" name="Shape 19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wEAAJAMAABqGwAARCcAABAAAAAmAAAACAAAAH1w////////"/>
              </a:ext>
            </a:extLst>
          </p:cNvSpPr>
          <p:nvPr>
            <p:ph type="body" idx="1"/>
          </p:nvPr>
        </p:nvSpPr>
        <p:spPr>
          <a:xfrm>
            <a:off x="215265" y="2042160"/>
            <a:ext cx="4241165" cy="4340860"/>
          </a:xfrm>
          <a:noFill/>
          <a:ln>
            <a:noFill/>
          </a:ln>
          <a:effectLst/>
        </p:spPr>
        <p:txBody>
          <a:bodyPr vert="horz" wrap="square" lIns="50800" tIns="50800" rIns="50800" bIns="50800" numCol="1" spcCol="215900" anchor="ctr">
            <a:prstTxWarp prst="textNoShape">
              <a:avLst/>
            </a:prstTxWarp>
          </a:bodyPr>
          <a:lstStyle/>
          <a:p>
            <a:pPr marL="0" indent="0" algn="ctr" defTabSz="525780">
              <a:spcBef>
                <a:spcPts val="3700"/>
              </a:spcBef>
              <a:buNone/>
              <a:tabLst>
                <a:tab pos="838200" algn="l"/>
                <a:tab pos="1041400" algn="l"/>
              </a:tabLst>
              <a:defRPr sz="2400" b="1" u="sng" cap="none">
                <a:latin typeface="Arial" pitchFamily="1" charset="0"/>
                <a:ea typeface="Arial" pitchFamily="1" charset="0"/>
                <a:cs typeface="Arial" pitchFamily="1" charset="0"/>
              </a:defRPr>
            </a:pPr>
            <a:r>
              <a:rPr sz="2800" cap="none"/>
              <a:t>GTR</a:t>
            </a:r>
            <a:endParaRPr sz="2800" cap="none"/>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Ubiquitous</a:t>
            </a:r>
          </a:p>
          <a:p>
            <a:pPr marL="571500" defTabSz="525780">
              <a:spcBef>
                <a:spcPts val="3700"/>
              </a:spcBef>
              <a:buSzTx/>
              <a:buFont typeface="Wingdings" pitchFamily="2" charset="2"/>
              <a:buBlip>
                <a:blip r:embed="rId2"/>
              </a:buBlip>
              <a:tabLst>
                <a:tab pos="838200" algn="l"/>
                <a:tab pos="1041400" algn="l"/>
              </a:tabLst>
              <a:defRPr sz="2400" cap="none">
                <a:latin typeface="Arial" pitchFamily="1" charset="0"/>
                <a:ea typeface="Arial" pitchFamily="1" charset="0"/>
                <a:cs typeface="Arial" pitchFamily="1" charset="0"/>
              </a:defRPr>
            </a:pPr>
            <a:r>
              <a:t>estimate 8 parameters of the Q matrix, then P = e</a:t>
            </a:r>
            <a:r>
              <a:rPr cap="none" baseline="30000"/>
              <a:t>Qt</a:t>
            </a:r>
            <a:r>
              <a:t> </a:t>
            </a:r>
          </a:p>
          <a:p>
            <a:pPr marL="571500" defTabSz="525780">
              <a:spcBef>
                <a:spcPts val="3700"/>
              </a:spcBef>
              <a:buSzTx/>
              <a:buFont typeface="Wingdings" pitchFamily="2" charset="2"/>
              <a:buBlip>
                <a:blip r:embed="rId2"/>
              </a:buBlip>
              <a:tabLst>
                <a:tab pos="838200" algn="l"/>
                <a:tab pos="1041400" algn="l"/>
              </a:tabLst>
              <a:defRPr sz="2400" cap="none">
                <a:solidFill>
                  <a:srgbClr val="6BBE3F"/>
                </a:solidFill>
                <a:latin typeface="Arial" pitchFamily="1" charset="0"/>
                <a:ea typeface="Arial" pitchFamily="1" charset="0"/>
                <a:cs typeface="Arial" pitchFamily="1" charset="0"/>
              </a:defRPr>
            </a:pPr>
            <a:r>
              <a:t>ancestral sequences: easy to reconstruct </a:t>
            </a:r>
          </a:p>
          <a:p>
            <a:pPr marL="571500" defTabSz="525780">
              <a:spcBef>
                <a:spcPts val="3700"/>
              </a:spcBef>
              <a:buSzTx/>
              <a:buFont typeface="Wingdings" pitchFamily="2" charset="2"/>
              <a:buBlip>
                <a:blip r:embed="rId2"/>
              </a:buBlip>
              <a:tabLst>
                <a:tab pos="838200" algn="l"/>
                <a:tab pos="1041400" algn="l"/>
              </a:tabLst>
              <a:defRPr sz="2400" cap="none">
                <a:solidFill>
                  <a:srgbClr val="EC5753"/>
                </a:solidFill>
                <a:latin typeface="Arial" pitchFamily="1" charset="0"/>
                <a:ea typeface="Arial" pitchFamily="1" charset="0"/>
                <a:cs typeface="Arial" pitchFamily="1" charset="0"/>
              </a:defRPr>
            </a:pPr>
            <a:r>
              <a:t>lack of closure</a:t>
            </a:r>
          </a:p>
        </p:txBody>
      </p:sp>
      <p:sp>
        <p:nvSpPr>
          <p:cNvPr id="4" name="Shape 19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u8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ph0AADIMAAD6PgAAXi4AABAAAAAmAAAACAAAAP//////////"/>
              </a:ext>
            </a:extLst>
          </p:cNvSpPr>
          <p:nvPr/>
        </p:nvSpPr>
        <p:spPr>
          <a:xfrm>
            <a:off x="4819650" y="1982470"/>
            <a:ext cx="5417820" cy="5554980"/>
          </a:xfrm>
          <a:prstGeom prst="rect">
            <a:avLst/>
          </a:prstGeom>
          <a:noFill/>
          <a:ln>
            <a:noFill/>
          </a:ln>
          <a:effectLst/>
        </p:spPr>
        <p:txBody>
          <a:bodyPr vert="horz" wrap="square" lIns="50800" tIns="50800" rIns="50800" bIns="50800" numCol="1" spcCol="215900" anchor="ctr"/>
          <a:lstStyle/>
          <a:p>
            <a:pPr defTabSz="485140">
              <a:spcBef>
                <a:spcPts val="3400"/>
              </a:spcBef>
              <a:tabLst>
                <a:tab pos="838200" algn="l"/>
              </a:tabLst>
              <a:defRPr sz="2985" b="1" u="sng" cap="none">
                <a:solidFill>
                  <a:schemeClr val="accent1"/>
                </a:solidFill>
                <a:latin typeface="Arial" pitchFamily="1" charset="0"/>
                <a:ea typeface="Arial" pitchFamily="1" charset="0"/>
                <a:cs typeface="Arial" pitchFamily="1" charset="0"/>
              </a:defRPr>
            </a:pPr>
            <a:r>
              <a:rPr sz="2800" cap="none"/>
              <a:t>Barry-Hartigan</a:t>
            </a:r>
            <a:endParaRPr sz="2800" cap="none"/>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not implemented in any widely used software</a:t>
            </a:r>
          </a:p>
          <a:p>
            <a:pPr marL="0" indent="0" algn="l" defTabSz="485140">
              <a:spcBef>
                <a:spcPts val="3400"/>
              </a:spcBef>
              <a:buSzTx/>
              <a:buFont typeface="Wingdings" pitchFamily="2" charset="2"/>
              <a:buChar char=""/>
              <a:tabLst>
                <a:tab pos="838200" algn="l"/>
              </a:tabLst>
              <a:defRPr sz="2400" cap="none">
                <a:solidFill>
                  <a:schemeClr val="accent1"/>
                </a:solidFill>
                <a:latin typeface="Arial" pitchFamily="1" charset="0"/>
                <a:ea typeface="Arial" pitchFamily="1" charset="0"/>
                <a:cs typeface="Arial" pitchFamily="1" charset="0"/>
              </a:defRPr>
            </a:pPr>
            <a:r>
              <a:t>directly estimate the 12 parameters of the P matrix</a:t>
            </a:r>
          </a:p>
          <a:p>
            <a:pPr marL="0" indent="0" algn="l" defTabSz="485140">
              <a:spcBef>
                <a:spcPts val="3400"/>
              </a:spcBef>
              <a:buSzTx/>
              <a:buFont typeface="Wingdings" pitchFamily="2" charset="2"/>
              <a:buChar char=""/>
              <a:tabLst>
                <a:tab pos="838200" algn="l"/>
              </a:tabLst>
              <a:defRPr sz="2400" cap="none">
                <a:solidFill>
                  <a:srgbClr val="EC5753"/>
                </a:solidFill>
                <a:latin typeface="Arial" pitchFamily="1" charset="0"/>
                <a:ea typeface="Arial" pitchFamily="1" charset="0"/>
                <a:cs typeface="Arial" pitchFamily="1" charset="0"/>
              </a:defRPr>
            </a:pPr>
            <a:r>
              <a:t>ancestral sequences: identifiability problem</a:t>
            </a:r>
          </a:p>
          <a:p>
            <a:pPr marL="0" indent="0" algn="l" defTabSz="485140">
              <a:spcBef>
                <a:spcPts val="3400"/>
              </a:spcBef>
              <a:buSzTx/>
              <a:buFont typeface="Wingdings" pitchFamily="2" charset="2"/>
              <a:buChar char=""/>
              <a:tabLst>
                <a:tab pos="838200" algn="l"/>
              </a:tabLst>
              <a:defRPr sz="2400" cap="none">
                <a:solidFill>
                  <a:srgbClr val="6BBE3F"/>
                </a:solidFill>
                <a:latin typeface="Arial" pitchFamily="1" charset="0"/>
                <a:ea typeface="Arial" pitchFamily="1" charset="0"/>
                <a:cs typeface="Arial" pitchFamily="1" charset="0"/>
              </a:defRPr>
            </a:pPr>
            <a:r>
              <a:t>closure by matrix multiplication</a:t>
            </a:r>
          </a:p>
        </p:txBody>
      </p:sp>
      <p:sp>
        <p:nvSpPr>
          <p:cNvPr id="5" name="Shape 1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AIAAGgIAADMOQAASAsAABAgAAAmAAAACAAAAP//////////"/>
              </a:ext>
            </a:extLst>
          </p:cNvSpPr>
          <p:nvPr/>
        </p:nvSpPr>
        <p:spPr>
          <a:xfrm>
            <a:off x="355600" y="1366520"/>
            <a:ext cx="9039860" cy="467360"/>
          </a:xfrm>
          <a:prstGeom prst="rect">
            <a:avLst/>
          </a:prstGeom>
          <a:noFill/>
          <a:ln>
            <a:noFill/>
          </a:ln>
          <a:effectLst/>
        </p:spPr>
        <p:txBody>
          <a:bodyPr vert="horz" wrap="non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2400" cap="none">
                <a:solidFill>
                  <a:srgbClr val="0000FF"/>
                </a:solidFill>
                <a:latin typeface="Helvetica Light" pitchFamily="0" charset="0"/>
                <a:ea typeface="Helvetica Light" pitchFamily="0" charset="0"/>
                <a:cs typeface="Helvetica Light" pitchFamily="0" charset="0"/>
              </a:defRPr>
            </a:pPr>
            <a:r>
              <a:t>Both models are reversible: no information about the position of the root.</a:t>
            </a:r>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oQgAABAgAAAmAAAACAAAAP//////////"/>
              </a:ext>
            </a:extLst>
          </p:cNvSpPr>
          <p:nvPr/>
        </p:nvSpPr>
        <p:spPr>
          <a:xfrm>
            <a:off x="639445" y="1016000"/>
            <a:ext cx="8695055" cy="38671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solidFill>
                  <a:srgbClr val="0433FF"/>
                </a:solidFill>
                <a:latin typeface="Arial" pitchFamily="1" charset="0"/>
                <a:ea typeface="Arial" pitchFamily="1" charset="0"/>
                <a:cs typeface="Arial" pitchFamily="1" charset="0"/>
              </a:defRPr>
            </a:pPr>
            <a:r>
              <a:t>Let</a:t>
            </a:r>
            <a:r>
              <a:rPr cap="none">
                <a:latin typeface="Times New Roman" pitchFamily="1" charset="0"/>
                <a:ea typeface="Times New Roman" pitchFamily="1" charset="0"/>
                <a:cs typeface="Times New Roman" pitchFamily="1" charset="0"/>
              </a:rPr>
              <a:t>’</a:t>
            </a:r>
            <a:r>
              <a:t>s check the scaling of our hypothetical rate matrix</a:t>
            </a:r>
          </a:p>
        </p:txBody>
      </p:sp>
      <p:sp>
        <p:nvSpPr>
          <p:cNvPr id="3" name="Shape 5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Q-matrix.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0cy5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IAADICgAA+C0AAHQTAAAQAAAAJgAAAAgAAAD//////////w=="/>
              </a:ext>
            </a:extLst>
          </p:cNvPicPr>
          <p:nvPr/>
        </p:nvPicPr>
        <p:blipFill>
          <a:blip r:embed="rId2"/>
          <a:stretch>
            <a:fillRect/>
          </a:stretch>
        </p:blipFill>
        <p:spPr>
          <a:xfrm>
            <a:off x="1384300" y="1752600"/>
            <a:ext cx="6088380" cy="1409700"/>
          </a:xfrm>
          <a:prstGeom prst="rect">
            <a:avLst/>
          </a:prstGeom>
          <a:noFill/>
          <a:ln>
            <a:noFill/>
          </a:ln>
          <a:effectLst/>
        </p:spPr>
      </p:pic>
      <p:pic>
        <p:nvPicPr>
          <p:cNvPr id="5" name="stationary_freqs.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zgAAAAAAAAAXAQAAAAAAAAAAAABkAAAAZAAAAAAAAAAjAAAABAAAAGQAAAAXAAAAFAAAAAAAAAAAAAAA/38AAP9/AAAAAAAACQAAAAQAAAAyQTc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KAABEFwAA/ScAAHIfAAAQAAAAJgAAAAgAAAD//////////w=="/>
              </a:ext>
            </a:extLst>
          </p:cNvPicPr>
          <p:nvPr/>
        </p:nvPicPr>
        <p:blipFill>
          <a:blip r:embed="rId3"/>
          <a:srcRect l="2060" t="0" r="2790" b="0"/>
          <a:stretch>
            <a:fillRect/>
          </a:stretch>
        </p:blipFill>
        <p:spPr>
          <a:xfrm>
            <a:off x="1727200" y="3782060"/>
            <a:ext cx="4773295" cy="1329690"/>
          </a:xfrm>
          <a:prstGeom prst="rect">
            <a:avLst/>
          </a:prstGeom>
          <a:noFill/>
          <a:ln>
            <a:noFill/>
          </a:ln>
          <a:effectLst/>
        </p:spPr>
      </p:pic>
      <p:sp>
        <p:nvSpPr>
          <p:cNvPr id="6" name="Shape 5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c2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IgTAADaOgAAwBUAABAgAAAmAAAACAAAAP//////////"/>
              </a:ext>
            </a:extLst>
          </p:cNvSpPr>
          <p:nvPr/>
        </p:nvSpPr>
        <p:spPr>
          <a:xfrm>
            <a:off x="990600" y="3175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Stationary frequencies...</a:t>
            </a:r>
            <a:endParaRPr cap="none">
              <a:solidFill>
                <a:srgbClr val="424242"/>
              </a:solidFill>
            </a:endParaRPr>
          </a:p>
        </p:txBody>
      </p:sp>
      <p:pic>
        <p:nvPicPr>
          <p:cNvPr id="7" name="avg_rat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Om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sEAADkJQAA0zQAADwoAAAQAAAAJgAAAAgAAAD//////////w=="/>
              </a:ext>
            </a:extLst>
          </p:cNvPicPr>
          <p:nvPr/>
        </p:nvPicPr>
        <p:blipFill>
          <a:blip r:embed="rId4"/>
          <a:stretch>
            <a:fillRect/>
          </a:stretch>
        </p:blipFill>
        <p:spPr>
          <a:xfrm>
            <a:off x="799465" y="6159500"/>
            <a:ext cx="7787640" cy="381000"/>
          </a:xfrm>
          <a:prstGeom prst="rect">
            <a:avLst/>
          </a:prstGeom>
          <a:noFill/>
          <a:ln>
            <a:noFill/>
          </a:ln>
          <a:effectLst/>
        </p:spPr>
      </p:pic>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jM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MVAAD2FQAAERcAABUXAAAQAAAAJgAAAAgAAAD//////////w=="/>
              </a:ext>
            </a:extLst>
          </p:cNvPicPr>
          <p:nvPr/>
        </p:nvPicPr>
        <p:blipFill>
          <a:blip r:embed="rId5"/>
          <a:stretch>
            <a:fillRect/>
          </a:stretch>
        </p:blipFill>
        <p:spPr>
          <a:xfrm>
            <a:off x="3415665" y="3569970"/>
            <a:ext cx="334010" cy="18224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WQ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QZAAD2FQAAwhsAAA4XAAAQAAAAJgAAAAgAAAD//////////w=="/>
              </a:ext>
            </a:extLst>
          </p:cNvPicPr>
          <p:nvPr/>
        </p:nvPicPr>
        <p:blipFill>
          <a:blip r:embed="rId6"/>
          <a:stretch>
            <a:fillRect/>
          </a:stretch>
        </p:blipFill>
        <p:spPr>
          <a:xfrm>
            <a:off x="4178300" y="3569970"/>
            <a:ext cx="334010" cy="177800"/>
          </a:xfrm>
          <a:prstGeom prst="rect">
            <a:avLst/>
          </a:prstGeom>
          <a:noFill/>
          <a:ln>
            <a:noFill/>
          </a:ln>
          <a:effectLst/>
        </p:spPr>
      </p:pic>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vbS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UeAAD2FQAAcyAAAA4XAAAQAAAAJgAAAAgAAAD//////////w=="/>
              </a:ext>
            </a:extLst>
          </p:cNvPicPr>
          <p:nvPr/>
        </p:nvPicPr>
        <p:blipFill>
          <a:blip r:embed="rId7"/>
          <a:stretch>
            <a:fillRect/>
          </a:stretch>
        </p:blipFill>
        <p:spPr>
          <a:xfrm>
            <a:off x="4940935" y="3569970"/>
            <a:ext cx="334010" cy="177800"/>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yc3R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jAAD2FQAAGCUAAA4XAAAQAAAAJgAAAAgAAAD//////////w=="/>
              </a:ext>
            </a:extLst>
          </p:cNvPicPr>
          <p:nvPr/>
        </p:nvPicPr>
        <p:blipFill>
          <a:blip r:embed="rId8"/>
          <a:stretch>
            <a:fillRect/>
          </a:stretch>
        </p:blipFill>
        <p:spPr>
          <a:xfrm>
            <a:off x="5711825" y="3569970"/>
            <a:ext cx="318135" cy="177800"/>
          </a:xfrm>
          <a:prstGeom prst="rect">
            <a:avLst/>
          </a:prstGeom>
          <a:noFill/>
          <a:ln>
            <a:noFill/>
          </a:ln>
          <a:effectLst/>
        </p:spPr>
      </p:pic>
      <p:sp>
        <p:nvSpPr>
          <p:cNvPr id="12" name="Shape 52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CEAAHAXAABPJgAAgBkAABAAAAAmAAAACAAAAP//////////"/>
              </a:ext>
            </a:extLst>
          </p:cNvSpPr>
          <p:nvPr/>
        </p:nvSpPr>
        <p:spPr>
          <a:xfrm>
            <a:off x="5410200" y="38100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53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CQAAKQQAACXKQAAtBIAABAAAAAmAAAACAAAAP//////////"/>
              </a:ext>
            </a:extLst>
          </p:cNvSpPr>
          <p:nvPr/>
        </p:nvSpPr>
        <p:spPr>
          <a:xfrm>
            <a:off x="5943600" y="2705100"/>
            <a:ext cx="817245" cy="33528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5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AggAADaOgAAQCIAABAgAAAmAAAACAAAAP//////////"/>
              </a:ext>
            </a:extLst>
          </p:cNvSpPr>
          <p:nvPr/>
        </p:nvSpPr>
        <p:spPr>
          <a:xfrm>
            <a:off x="990600" y="520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(weighted) average substitution rate:</a:t>
            </a:r>
            <a:endParaRPr cap="none">
              <a:solidFill>
                <a:srgbClr val="424242"/>
              </a:solidFill>
            </a:endParaRP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ib2R5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sWAAAPIwAAlyQAAAUmAAAQAAAAJgAAAAgAAAD//////////w=="/>
              </a:ext>
            </a:extLst>
          </p:cNvPicPr>
          <p:nvPr/>
        </p:nvPicPr>
        <p:blipFill>
          <a:blip r:embed="rId9"/>
          <a:stretch>
            <a:fillRect/>
          </a:stretch>
        </p:blipFill>
        <p:spPr>
          <a:xfrm>
            <a:off x="3613785" y="5699125"/>
            <a:ext cx="2334260" cy="481330"/>
          </a:xfrm>
          <a:prstGeom prst="rect">
            <a:avLst/>
          </a:prstGeom>
          <a:noFill/>
          <a:ln>
            <a:noFill/>
          </a:ln>
          <a:effectLst/>
        </p:spPr>
      </p:pic>
      <p:sp>
        <p:nvSpPr>
          <p:cNvPr id="16" name="Shape 5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zLm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instantaneous-rate matrix...</a:t>
            </a:r>
            <a:endParaRPr cap="none">
              <a:solidFill>
                <a:srgbClr val="424242"/>
              </a:solidFill>
            </a:endParaRPr>
          </a:p>
        </p:txBody>
      </p:sp>
      <p:sp>
        <p:nvSpPr>
          <p:cNvPr id="17" name="Shape 5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y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GgpAADaOgAAoCsAABAgAAAmAAAACAAAAP//////////"/>
              </a:ext>
            </a:extLst>
          </p:cNvSpPr>
          <p:nvPr/>
        </p:nvSpPr>
        <p:spPr>
          <a:xfrm>
            <a:off x="990600" y="6731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average substitution rate in our instantaneous-rate matrix is therefore 1!</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2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0mAACwDQAA8k8AACc8AAAQAAAAJgAAAAgAAAD//////////w=="/>
              </a:ext>
            </a:extLst>
          </p:cNvPicPr>
          <p:nvPr/>
        </p:nvPicPr>
        <p:blipFill>
          <a:blip r:embed="rId2"/>
          <a:stretch>
            <a:fillRect/>
          </a:stretch>
        </p:blipFill>
        <p:spPr>
          <a:xfrm>
            <a:off x="6246495" y="2225040"/>
            <a:ext cx="6749415" cy="7553325"/>
          </a:xfrm>
          <a:prstGeom prst="rect">
            <a:avLst/>
          </a:prstGeom>
          <a:noFill/>
          <a:ln>
            <a:noFill/>
          </a:ln>
          <a:effectLst/>
        </p:spPr>
      </p:pic>
      <p:sp>
        <p:nvSpPr>
          <p:cNvPr id="3" name="Shape 198"/>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NT+//8sOAAAZwQAABAAAAAmAAAACAAAAH1w////////"/>
              </a:ext>
            </a:extLst>
          </p:cNvSpPr>
          <p:nvPr>
            <p:ph type="title"/>
          </p:nvPr>
        </p:nvSpPr>
        <p:spPr>
          <a:xfrm>
            <a:off x="952500" y="-190500"/>
            <a:ext cx="8178800" cy="906145"/>
          </a:xfrm>
          <a:noFill/>
          <a:ln>
            <a:noFill/>
          </a:ln>
          <a:effectLst/>
        </p:spPr>
        <p:txBody>
          <a:bodyPr vert="horz" wrap="square" lIns="50800" tIns="50800" rIns="50800" bIns="50800" numCol="1" spcCol="215900" anchor="ctr">
            <a:prstTxWarp prst="textNoShape">
              <a:avLst/>
            </a:prstTxWarp>
          </a:bodyPr>
          <a:lstStyle/>
          <a:p>
            <a:pPr marL="0" marR="0" indent="0" algn="ctr" defTabSz="520065">
              <a:lnSpc>
                <a:spcPct val="100000"/>
              </a:lnSpc>
              <a:spcBef>
                <a:spcPts val="0"/>
              </a:spcBef>
              <a:spcAft>
                <a:spcPts val="0"/>
              </a:spcAft>
              <a:buNone/>
              <a:tabLst>
                <a:tab pos="838200" algn="l"/>
                <a:tab pos="952500" algn="l"/>
              </a:tabLst>
              <a:defRPr sz="7115" cap="none">
                <a:solidFill>
                  <a:schemeClr val="accent1"/>
                </a:solidFill>
                <a:latin typeface="Helvetica Light" pitchFamily="0" charset="0"/>
                <a:ea typeface="Helvetica Light" pitchFamily="0" charset="0"/>
                <a:cs typeface="Helvetica Light" pitchFamily="0" charset="0"/>
              </a:defRPr>
            </a:pPr>
            <a:r>
              <a:t>Lack of closure in the GTR model (Sumner et al. 2012) </a:t>
            </a:r>
          </a:p>
        </p:txBody>
      </p:sp>
      <p:sp>
        <p:nvSpPr>
          <p:cNvPr id="4" name="Shape 19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NlwAy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5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NlwAV/f38A3N7gA8zMzADAwP8Af39/AAAAAAAAAAAAAAAAAAAAAAAAAAAAIQAAABgAAAAUAAAAvAwAABwWAAC8DAAAQyIAABAAAAAmAAAACAAAAP//////////"/>
              </a:ext>
            </a:extLst>
          </p:cNvSpPr>
          <p:nvPr/>
        </p:nvSpPr>
        <p:spPr>
          <a:xfrm flipH="1">
            <a:off x="2070100" y="3594100"/>
            <a:ext cx="0" cy="1975485"/>
          </a:xfrm>
          <a:prstGeom prst="line">
            <a:avLst/>
          </a:prstGeom>
          <a:noFill/>
          <a:ln w="88900" cap="flat" cmpd="sng" algn="ctr">
            <a:solidFill>
              <a:schemeClr val="accent1"/>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0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Ny9I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y9IwB/f38A3N7gA8zMzADAwP8Af39/AAAAAAAAAAAAAAAAAAAAAAAAAAAAIQAAABgAAAAUAAAAvAwAAJghAAC8DAAAHi0AABAAAAAmAAAACAAAAP//////////"/>
              </a:ext>
            </a:extLst>
          </p:cNvSpPr>
          <p:nvPr/>
        </p:nvSpPr>
        <p:spPr>
          <a:xfrm flipH="1">
            <a:off x="2070100" y="5461000"/>
            <a:ext cx="0" cy="1873250"/>
          </a:xfrm>
          <a:prstGeom prst="line">
            <a:avLst/>
          </a:prstGeom>
          <a:noFill/>
          <a:ln w="88900" cap="flat" cmpd="sng" algn="ctr">
            <a:solidFill>
              <a:srgbClr val="DCBD23"/>
            </a:solidFill>
            <a:prstDash val="solid"/>
            <a:headEnd type="none"/>
            <a:tailEnd type="none"/>
          </a:ln>
          <a:effectLst/>
        </p:spPr>
        <p:txBody>
          <a:bodyPr vert="horz" wrap="square" lIns="50800" tIns="50800" rIns="50800" bIns="50800" numCol="1" spcCol="215900" anchor="ctr"/>
          <a:lstStyle/>
          <a:p>
            <a:pPr>
              <a:defRPr sz="2400" cap="none"/>
            </a:pPr>
          </a:p>
        </p:txBody>
      </p:sp>
      <p:grpSp>
        <p:nvGrpSpPr>
          <p:cNvPr id="6" name="Group 203"/>
          <p:cNvGrpSpPr>
            <a:extLst>
              <a:ext uri="smNativeData">
                <pr:smNativeData xmlns:pr="smNativeData" xmlns="smNativeData" val="SMDATA_6_4KjWYhMAAAAlAAAAAQAAAA8BAAAAkAAAAEgAAACQAAAASAAAAAAAAAAAAAAAAAAAABcAAAAUAAAAAAAAAAAAAAD/fwAA/38AAAAAAAAJAAAABAAAALgABywfAAAAVAAAAAAAAAAAAAAAAAAAAAAAAAAAAAAAAAAAAAAAAAAAAAAAAAAAAAAAAAAAAAAAAAAAAAAAAAAAAAAAAAAAAAAAAAAAAAAAAAAAAAAAAAAAAAAAAAAAACEAAAAYAAAAFAAAAEoBAAAhHQAAwAgAALYnAAAQAAAAJgAAAAgAAAD/////AAAAAA=="/>
              </a:ext>
            </a:extLst>
          </p:cNvGrpSpPr>
          <p:nvPr/>
        </p:nvGrpSpPr>
        <p:grpSpPr>
          <a:xfrm>
            <a:off x="209550" y="4735195"/>
            <a:ext cx="1212850" cy="1720215"/>
            <a:chOff x="209550" y="4735195"/>
            <a:chExt cx="1212850" cy="1720215"/>
          </a:xfrm>
        </p:grpSpPr>
        <p:sp>
          <p:nvSpPr>
            <p:cNvPr id="8" name="Shape 20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wAgAACEdAADACAAAticAAAAAAAAmAAAACAAAAP//////////"/>
                </a:ext>
              </a:extLst>
            </p:cNvSpPr>
            <p:nvPr/>
          </p:nvSpPr>
          <p:spPr>
            <a:xfrm rot="21600000">
              <a:off x="1422400" y="4735195"/>
              <a:ext cx="0" cy="1720215"/>
            </a:xfrm>
            <a:prstGeom prst="line">
              <a:avLst/>
            </a:prstGeom>
            <a:noFill/>
            <a:ln w="25400" cap="flat" cmpd="sng" algn="ctr">
              <a:solidFill>
                <a:srgbClr val="000000"/>
              </a:solidFill>
              <a:prstDash val="solid"/>
              <a:headEnd type="none"/>
              <a:tailEnd type="triangle" w="med" len="med"/>
            </a:ln>
            <a:effectLst/>
          </p:spPr>
          <p:txBody>
            <a:bodyPr vert="horz" wrap="square" lIns="50800" tIns="50800" rIns="50800" bIns="50800" numCol="1" spcCol="215900" anchor="ctr"/>
            <a:lstStyle/>
            <a:p>
              <a:pPr>
                <a:defRPr sz="2400" cap="none"/>
              </a:pPr>
            </a:p>
          </p:txBody>
        </p:sp>
        <p:sp>
          <p:nvSpPr>
            <p:cNvPr id="7" name="Shape 2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v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gEAAEofAAAWCAAARiMAAAAgAAAmAAAACAAAAP//////////"/>
                </a:ext>
              </a:extLst>
            </p:cNvSpPr>
            <p:nvPr/>
          </p:nvSpPr>
          <p:spPr>
            <a:xfrm>
              <a:off x="209550" y="5086350"/>
              <a:ext cx="1104900" cy="647700"/>
            </a:xfrm>
            <a:prstGeom prst="rect">
              <a:avLst/>
            </a:prstGeom>
            <a:noFill/>
            <a:ln>
              <a:noFill/>
            </a:ln>
            <a:effectLst/>
          </p:spPr>
          <p:txBody>
            <a:bodyPr vert="horz" wrap="none" lIns="50800" tIns="50800" rIns="50800" bIns="50800" numCol="1" spcCol="215900" anchor="ctr"/>
            <a:lstStyle/>
            <a:p>
              <a:pPr/>
              <a:r>
                <a:t>Time</a:t>
              </a:r>
            </a:p>
          </p:txBody>
        </p:sp>
      </p:grpSp>
      <p:sp>
        <p:nvSpPr>
          <p:cNvPr id="9" name="Shape 2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RAAAOIZAAC7GAAA3h0AABAgAAAmAAAACAAAAP//////////"/>
              </a:ext>
            </a:extLst>
          </p:cNvSpPr>
          <p:nvPr/>
        </p:nvSpPr>
        <p:spPr>
          <a:xfrm>
            <a:off x="2609215" y="42075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1"/>
                </a:solidFill>
                <a:latin typeface="Helvetica Light" pitchFamily="0" charset="0"/>
                <a:ea typeface="Helvetica Light" pitchFamily="0" charset="0"/>
                <a:cs typeface="Helvetica Light" pitchFamily="0" charset="0"/>
              </a:defRPr>
            </a:pPr>
            <a:r>
              <a:t>GTR 1</a:t>
            </a:r>
          </a:p>
        </p:txBody>
      </p:sp>
      <p:sp>
        <p:nvSpPr>
          <p:cNvPr id="10" name="Shape 2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wow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RAAAHIlAADPGAAAbikAABAgAAAmAAAACAAAAP//////////"/>
              </a:ext>
            </a:extLst>
          </p:cNvSpPr>
          <p:nvPr/>
        </p:nvSpPr>
        <p:spPr>
          <a:xfrm>
            <a:off x="2621915" y="6087110"/>
            <a:ext cx="1410970"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3"/>
                </a:solidFill>
                <a:latin typeface="Helvetica Light" pitchFamily="0" charset="0"/>
                <a:ea typeface="Helvetica Light" pitchFamily="0" charset="0"/>
                <a:cs typeface="Helvetica Light" pitchFamily="0" charset="0"/>
              </a:defRPr>
            </a:pPr>
            <a:r>
              <a:t>GTR 2</a:t>
            </a:r>
          </a:p>
        </p:txBody>
      </p:sp>
      <p:sp>
        <p:nvSpPr>
          <p:cNvPr id="11" name="Shape 20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MYSAAAvEQAAUiIAABAgAAAmAAAACAAAAP//////////"/>
              </a:ext>
            </a:extLst>
          </p:cNvSpPr>
          <p:nvPr/>
        </p:nvSpPr>
        <p:spPr>
          <a:xfrm>
            <a:off x="2007235" y="3051810"/>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1"/>
                </a:solidFill>
                <a:latin typeface="Helvetica Light" pitchFamily="0" charset="0"/>
                <a:ea typeface="Helvetica Light" pitchFamily="0" charset="0"/>
                <a:cs typeface="Helvetica Light" pitchFamily="0" charset="0"/>
              </a:defRPr>
            </a:pPr>
            <a:r>
              <a:t>}</a:t>
            </a:r>
          </a:p>
        </p:txBody>
      </p:sp>
      <p:sp>
        <p:nvSpPr>
          <p:cNvPr id="12" name="Shape 2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7R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QwAAH0eAAAvEQAACS4AABAgAAAmAAAACAAAAP//////////"/>
              </a:ext>
            </a:extLst>
          </p:cNvSpPr>
          <p:nvPr/>
        </p:nvSpPr>
        <p:spPr>
          <a:xfrm>
            <a:off x="2007235" y="4956175"/>
            <a:ext cx="786130" cy="25273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5900" cap="none">
                <a:solidFill>
                  <a:schemeClr val="accent3"/>
                </a:solidFill>
                <a:latin typeface="Helvetica Light" pitchFamily="0" charset="0"/>
                <a:ea typeface="Helvetica Light" pitchFamily="0" charset="0"/>
                <a:cs typeface="Helvetica Light" pitchFamily="0" charset="0"/>
              </a:defRPr>
            </a:pPr>
            <a:r>
              <a:t>}</a:t>
            </a:r>
          </a:p>
        </p:txBody>
      </p:sp>
      <p:sp>
        <p:nvSpPr>
          <p:cNvPr id="13" name="Shape 2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ys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cAADgTAABgEgAAkBUAABAgAAAmAAAACAAAAP//////////"/>
              </a:ext>
            </a:extLst>
          </p:cNvSpPr>
          <p:nvPr/>
        </p:nvSpPr>
        <p:spPr>
          <a:xfrm>
            <a:off x="1153160" y="3124200"/>
            <a:ext cx="183388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ACGCTGCAGAT</a:t>
            </a:r>
          </a:p>
        </p:txBody>
      </p:sp>
      <p:sp>
        <p:nvSpPr>
          <p:cNvPr id="14" name="Shape 2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Q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KQcAADwtAABPEgAAlC8AABAgAAAmAAAACAAAAP//////////"/>
              </a:ext>
            </a:extLst>
          </p:cNvSpPr>
          <p:nvPr/>
        </p:nvSpPr>
        <p:spPr>
          <a:xfrm>
            <a:off x="1163955" y="7353300"/>
            <a:ext cx="1812290" cy="3810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1800" cap="none">
                <a:latin typeface="Helvetica Light" pitchFamily="0" charset="0"/>
                <a:ea typeface="Helvetica Light" pitchFamily="0" charset="0"/>
                <a:cs typeface="Helvetica Light" pitchFamily="0" charset="0"/>
              </a:defRPr>
            </a:pPr>
            <a:r>
              <a:t>ACGCTAGCGAT</a:t>
            </a:r>
          </a:p>
        </p:txBody>
      </p:sp>
      <p:grpSp>
        <p:nvGrpSpPr>
          <p:cNvPr id="15" name="Group 21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IVAAAAEAAAqiMAAKAuAAAQAAAAJgAAAAgAAAD/////AAAAAA=="/>
              </a:ext>
            </a:extLst>
          </p:cNvGrpSpPr>
          <p:nvPr/>
        </p:nvGrpSpPr>
        <p:grpSpPr>
          <a:xfrm>
            <a:off x="3435350" y="2600960"/>
            <a:ext cx="2362200" cy="4978400"/>
            <a:chOff x="3435350" y="2600960"/>
            <a:chExt cx="2362200" cy="4978400"/>
          </a:xfrm>
        </p:grpSpPr>
        <p:sp>
          <p:nvSpPr>
            <p:cNvPr id="19" name="Shape 2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hUAAAAQAAApHgAAoC4AAAAgAAAmAAAACAAAAP//////////"/>
                </a:ext>
              </a:extLst>
            </p:cNvSpPr>
            <p:nvPr/>
          </p:nvSpPr>
          <p:spPr>
            <a:xfrm>
              <a:off x="3435350" y="2600960"/>
              <a:ext cx="1467485" cy="49784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2000" cap="none">
                  <a:solidFill>
                    <a:schemeClr val="accent2"/>
                  </a:solidFill>
                  <a:latin typeface="Helvetica Light" pitchFamily="0" charset="0"/>
                  <a:ea typeface="Helvetica Light" pitchFamily="0" charset="0"/>
                  <a:cs typeface="Helvetica Light" pitchFamily="0" charset="0"/>
                </a:defRPr>
              </a:pPr>
              <a:r>
                <a:t>}</a:t>
              </a:r>
            </a:p>
          </p:txBody>
        </p:sp>
        <p:sp>
          <p:nvSpPr>
            <p:cNvPr id="18" name="Shape 2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S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R0AAKofAACqIwAApiMAAAAgAAAmAAAACAAAAP//////////"/>
                </a:ext>
              </a:extLst>
            </p:cNvSpPr>
            <p:nvPr/>
          </p:nvSpPr>
          <p:spPr>
            <a:xfrm>
              <a:off x="4768215" y="5147310"/>
              <a:ext cx="1029335" cy="647700"/>
            </a:xfrm>
            <a:prstGeom prst="rect">
              <a:avLst/>
            </a:prstGeom>
            <a:noFill/>
            <a:ln>
              <a:noFill/>
            </a:ln>
            <a:effectLst/>
          </p:spPr>
          <p:txBody>
            <a:bodyPr vert="horz" wrap="none" lIns="50800" tIns="50800" rIns="50800" bIns="50800" numCol="1" spcCol="215900" anchor="ctr"/>
            <a:lstStyle/>
            <a:p>
              <a:pPr marL="0" marR="0" indent="0" algn="ctr" defTabSz="584200">
                <a:lnSpc>
                  <a:spcPct val="100000"/>
                </a:lnSpc>
                <a:spcBef>
                  <a:spcPts val="0"/>
                </a:spcBef>
                <a:spcAft>
                  <a:spcPts val="0"/>
                </a:spcAft>
                <a:buNone/>
                <a:tabLst>
                  <a:tab pos="838200" algn="l"/>
                </a:tabLst>
                <a:defRPr sz="3600" cap="none">
                  <a:solidFill>
                    <a:schemeClr val="accent2"/>
                  </a:solidFill>
                  <a:latin typeface="Helvetica Light" pitchFamily="0" charset="0"/>
                  <a:ea typeface="Helvetica Light" pitchFamily="0" charset="0"/>
                  <a:cs typeface="Helvetica Light" pitchFamily="0" charset="0"/>
                </a:defRPr>
              </a:pPr>
              <a:r>
                <a:t>GTR</a:t>
              </a:r>
            </a:p>
          </p:txBody>
        </p:sp>
        <p:sp>
          <p:nvSpPr>
            <p:cNvPr id="17" name="Shape 212"/>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yq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Kh4AAGcfAACtIgAA6iMAAAAAAAAmAAAACAAAAP//////////"/>
                </a:ext>
              </a:extLst>
            </p:cNvSpPr>
            <p:nvPr/>
          </p:nvSpPr>
          <p:spPr>
            <a:xfrm flipV="1">
              <a:off x="4903470" y="5104765"/>
              <a:ext cx="733425" cy="733425"/>
            </a:xfrm>
            <a:prstGeom prst="line">
              <a:avLst/>
            </a:prstGeom>
            <a:noFill/>
            <a:ln w="63500" cap="flat" cmpd="sng" algn="ctr">
              <a:solidFill>
                <a:schemeClr val="accent2"/>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6" name="Shape 21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1k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Nx4AAIwfAABuIgAAxCMAAAAAAAAmAAAACAAAAP//////////"/>
                </a:ext>
              </a:extLst>
            </p:cNvSpPr>
            <p:nvPr/>
          </p:nvSpPr>
          <p:spPr>
            <a:xfrm>
              <a:off x="4911725" y="5128260"/>
              <a:ext cx="685165" cy="685800"/>
            </a:xfrm>
            <a:prstGeom prst="line">
              <a:avLst/>
            </a:prstGeom>
            <a:noFill/>
            <a:ln w="635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15" grpId="0" animBg="1" advAuto="0"/>
    </p:bldLst>
    <p:extLst>
      <p:ext uri="smNativeData">
        <pr:smNativeData xmlns:pr="smNativeData" xmlns="smNativeData" val="4KjWYgIAAAAFAAAA/f///wEAAAABAAAAAAAAAAAAAAAAAAAAAAAAAAkAAAD9////AQAAAAEAAAAAAAAAAAAAAAAAAAAAAAAA"/>
      </p:ext>
    </p:extLst>
  </p:timing>
</p:sld>
</file>

<file path=ppt/slides/slide2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6"/>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o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ABAABoOAAA3AUAABAAAAAmAAAACAAAAHxw////////"/>
              </a:ext>
            </a:extLst>
          </p:cNvSpPr>
          <p:nvPr>
            <p:ph type="title"/>
          </p:nvPr>
        </p:nvSpPr>
        <p:spPr>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sz="7675" cap="none">
                <a:solidFill>
                  <a:srgbClr val="0000FF"/>
                </a:solidFill>
                <a:latin typeface="Arial" pitchFamily="1" charset="0"/>
                <a:ea typeface="Arial" pitchFamily="1" charset="0"/>
                <a:cs typeface="Arial" pitchFamily="1" charset="0"/>
              </a:defRPr>
            </a:pPr>
            <a:r>
              <a:rPr sz="4800" cap="none"/>
              <a:t>Mixtures of GTR matrices</a:t>
            </a:r>
            <a:endParaRPr sz="8000" cap="none"/>
          </a:p>
        </p:txBody>
      </p:sp>
      <p:sp>
        <p:nvSpPr>
          <p:cNvPr id="3" name="Shape 217"/>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AAAAAAmAAAACAAAAH1w////////"/>
              </a:ext>
            </a:extLst>
          </p:cNvSpPr>
          <p:nvPr>
            <p:ph type="body" idx="1"/>
          </p:nvPr>
        </p:nvSpPr>
        <p:spPr>
          <a:xfrm>
            <a:off x="990600" y="2159000"/>
            <a:ext cx="8178800" cy="4470400"/>
          </a:xfrm>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Used for:</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model fitting (Jayaswal et al., 2011; Jayaswal et al., 2014; Dutheil et al., 2012)</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topology search (Boussau et al. 2006)</a:t>
            </a:r>
          </a:p>
          <a:p>
            <a:pPr lvl="1" marL="0" indent="0">
              <a:buNone/>
              <a:defRPr sz="3000" i="1" cap="none">
                <a:latin typeface="Arial" pitchFamily="1" charset="0"/>
                <a:ea typeface="Arial" pitchFamily="1" charset="0"/>
                <a:cs typeface="Arial" pitchFamily="1" charset="0"/>
              </a:defRPr>
            </a:pPr>
            <a:r>
              <a:t>Problem: lack of closure (Sumner et al. 2012)</a:t>
            </a:r>
          </a:p>
        </p:txBody>
      </p:sp>
    </p:spTree>
  </p:cSld>
  <p:clrMapOvr>
    <a:masterClrMapping/>
  </p:clrMapOvr>
  <p:timing>
    <p:tnLst>
      <p:par>
        <p:cTn id="1" dur="indefinite" restart="never" nodeType="tmRoot"/>
      </p:par>
    </p:tnLst>
  </p:timing>
</p:sld>
</file>

<file path=ppt/slides/slide2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1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rp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IAAAAsOAAAzgQAABAAAAAmAAAACAAAAH1w////////"/>
              </a:ext>
            </a:extLst>
          </p:cNvSpPr>
          <p:nvPr>
            <p:ph type="title"/>
          </p:nvPr>
        </p:nvSpPr>
        <p:spPr>
          <a:xfrm>
            <a:off x="952500" y="3175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6070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Mixtures of GTR matrices</a:t>
            </a:r>
          </a:p>
        </p:txBody>
      </p:sp>
      <p:sp>
        <p:nvSpPr>
          <p:cNvPr id="3" name="Shape 22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8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wKAAAsOAAADCYAABAAAAAmAAAACAAAAH1w////////"/>
              </a:ext>
            </a:extLst>
          </p:cNvSpPr>
          <p:nvPr>
            <p:ph type="body" idx="1"/>
          </p:nvPr>
        </p:nvSpPr>
        <p:spPr>
          <a:xfrm>
            <a:off x="952500" y="1714500"/>
            <a:ext cx="8178800" cy="4470400"/>
          </a:xfrm>
          <a:noFill/>
          <a:ln>
            <a:noFill/>
          </a:ln>
          <a:effectLst/>
        </p:spPr>
        <p:txBody>
          <a:bodyPr vert="horz" wrap="square" lIns="50800" tIns="50800" rIns="50800" bIns="50800" numCol="1" spcCol="215900" anchor="ctr">
            <a:prstTxWarp prst="textNoShape">
              <a:avLst/>
            </a:prstTxWarp>
          </a:bodyPr>
          <a:lstStyle/>
          <a:p>
            <a:pPr marL="0" indent="0">
              <a:buNone/>
              <a:defRPr sz="3000" cap="none">
                <a:latin typeface="Arial" pitchFamily="1" charset="0"/>
                <a:ea typeface="Arial" pitchFamily="1" charset="0"/>
                <a:cs typeface="Arial" pitchFamily="1" charset="0"/>
              </a:defRPr>
            </a:pPr>
            <a:r>
              <a:t>Changes at nodes:</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n</a:t>
            </a:r>
            <a:r>
              <a:t> matrices: Yang and Roberts 1995, Galtier and Gouy 1998, Boussau 2006, Heaps et al., 2014</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rPr i="1" cap="none"/>
              <a:t>n</a:t>
            </a:r>
            <a:r>
              <a:t> branches -&gt; </a:t>
            </a:r>
            <a:r>
              <a:rPr i="1" cap="none"/>
              <a:t>k</a:t>
            </a:r>
            <a:r>
              <a:t>&lt;</a:t>
            </a:r>
            <a:r>
              <a:rPr i="1" cap="none"/>
              <a:t>n</a:t>
            </a:r>
            <a:r>
              <a:t> matrices: Foster 2004</a:t>
            </a:r>
          </a:p>
          <a:p>
            <a:pPr marL="0" indent="0">
              <a:buNone/>
              <a:defRPr sz="3000" cap="none">
                <a:latin typeface="Arial" pitchFamily="1" charset="0"/>
                <a:ea typeface="Arial" pitchFamily="1" charset="0"/>
                <a:cs typeface="Arial" pitchFamily="1" charset="0"/>
              </a:defRPr>
            </a:pPr>
            <a:r>
              <a:t>Changes along branches: </a:t>
            </a:r>
          </a:p>
          <a:p>
            <a:pPr lvl="1" marL="571500">
              <a:buSzTx/>
              <a:buFont typeface="Wingdings" pitchFamily="2" charset="2"/>
              <a:buBlip>
                <a:blip r:embed="rId2"/>
              </a:buBlip>
              <a:defRPr sz="3000" cap="none">
                <a:latin typeface="Arial" pitchFamily="1" charset="0"/>
                <a:ea typeface="Arial" pitchFamily="1" charset="0"/>
                <a:cs typeface="Arial" pitchFamily="1" charset="0"/>
              </a:defRPr>
            </a:pPr>
            <a:r>
              <a:t>Blanquart and Lartillot 2006, 2008</a:t>
            </a:r>
          </a:p>
        </p:txBody>
      </p:sp>
      <p:grpSp>
        <p:nvGrpSpPr>
          <p:cNvPr id="4" name="Group 225"/>
          <p:cNvGrpSpPr>
            <a:extLst>
              <a:ext uri="smNativeData">
                <pr:smNativeData xmlns:pr="smNativeData" xmlns="smNativeData" val="SMDATA_6_4KjWYhMAAAAlAAAAAQAAAA8BAAAAkAAAAEgAAACQAAAASAAAAAAAAAAAAAAAAAAAABcAAAAUAAAAAAAAAAAAAAD/fwAA/38AAAAAAAAJAAAABAAAAIQfAAAfAAAAVAAAAAAAAAAAAAAAAAAAAAAAAAAAAAAAAAAAAAAAAAAAAAAAAAAAAAAAAAAAAAAAAAAAAAAAAAAAAAAAAAAAAAAAAAAAAAAAAAAAAAAAAAAAAAAAAAAAACEAAAAYAAAAFAAAALw2AAAgDgAARzwAAMsYAAAQAAAAJgAAAAgAAAD/////AAAAAA=="/>
              </a:ext>
            </a:extLst>
          </p:cNvGrpSpPr>
          <p:nvPr/>
        </p:nvGrpSpPr>
        <p:grpSpPr>
          <a:xfrm>
            <a:off x="8897620" y="2296160"/>
            <a:ext cx="901065" cy="1734185"/>
            <a:chOff x="8897620" y="2296160"/>
            <a:chExt cx="901065" cy="1734185"/>
          </a:xfrm>
        </p:grpSpPr>
        <p:sp>
          <p:nvSpPr>
            <p:cNvPr id="8" name="Shape 22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U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vDYAACAOAAAsPAAAkBMAAAAAAAAmAAAACAAAAP//////////"/>
                </a:ext>
              </a:extLst>
            </p:cNvSpPr>
            <p:nvPr/>
          </p:nvSpPr>
          <p:spPr>
            <a:xfrm flipV="1">
              <a:off x="8897620" y="229616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2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YAAEETAADWOAAAWxUAAAAAAAAmAAAACAAAAP//////////"/>
                </a:ext>
              </a:extLst>
            </p:cNvSpPr>
            <p:nvPr/>
          </p:nvSpPr>
          <p:spPr>
            <a:xfrm>
              <a:off x="8897620" y="3129915"/>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2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xTgAAEkVAABHPAAAyxgAAAAAAAAmAAAACAAAAP//////////"/>
                </a:ext>
              </a:extLst>
            </p:cNvSpPr>
            <p:nvPr/>
          </p:nvSpPr>
          <p:spPr>
            <a:xfrm>
              <a:off x="9228455" y="3460115"/>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2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xjgAAHwTAABGPAAASBUAAAAAAAAmAAAACAAAAP//////////"/>
                </a:ext>
              </a:extLst>
            </p:cNvSpPr>
            <p:nvPr/>
          </p:nvSpPr>
          <p:spPr>
            <a:xfrm flipV="1">
              <a:off x="9229090" y="3167380"/>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grpSp>
        <p:nvGrpSpPr>
          <p:cNvPr id="9" name="Group 23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A2AAAbIQAACDwAAMYrAAAQAAAAJgAAAAgAAAD/////AAAAAA=="/>
              </a:ext>
            </a:extLst>
          </p:cNvGrpSpPr>
          <p:nvPr/>
        </p:nvGrpSpPr>
        <p:grpSpPr>
          <a:xfrm>
            <a:off x="8839200" y="5381625"/>
            <a:ext cx="919480" cy="1734185"/>
            <a:chOff x="8839200" y="5381625"/>
            <a:chExt cx="919480" cy="1734185"/>
          </a:xfrm>
        </p:grpSpPr>
        <p:sp>
          <p:nvSpPr>
            <p:cNvPr id="18" name="Shape 22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BshAADQOwAAiyYAAAAAAAAmAAAACAAAAP//////////"/>
                </a:ext>
              </a:extLst>
            </p:cNvSpPr>
            <p:nvPr/>
          </p:nvSpPr>
          <p:spPr>
            <a:xfrm flipV="1">
              <a:off x="883920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7" name="Shape 22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YDYAADwmAAB7OAAAVigAAAAAAAAmAAAACAAAAP//////////"/>
                </a:ext>
              </a:extLst>
            </p:cNvSpPr>
            <p:nvPr/>
          </p:nvSpPr>
          <p:spPr>
            <a:xfrm>
              <a:off x="8839200" y="6215380"/>
              <a:ext cx="342265" cy="3416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6" name="Shape 22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D/m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TgAAEQoAADrOwAAxisAAAAAAAAmAAAACAAAAP//////////"/>
                </a:ext>
              </a:extLst>
            </p:cNvSpPr>
            <p:nvPr/>
          </p:nvSpPr>
          <p:spPr>
            <a:xfrm>
              <a:off x="9170035" y="6545580"/>
              <a:ext cx="570230" cy="57023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5" name="Shape 22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gAAHcmAADqOwAAQygAAAAAAAAmAAAACAAAAP//////////"/>
                </a:ext>
              </a:extLst>
            </p:cNvSpPr>
            <p:nvPr/>
          </p:nvSpPr>
          <p:spPr>
            <a:xfrm flipV="1">
              <a:off x="9170670" y="6252845"/>
              <a:ext cx="568960" cy="29210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4" name="Shape 23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ajYAABshAADaOwAAiyYAAAAAAAAmAAAACAAAAP//////////"/>
                </a:ext>
              </a:extLst>
            </p:cNvSpPr>
            <p:nvPr/>
          </p:nvSpPr>
          <p:spPr>
            <a:xfrm flipV="1">
              <a:off x="8845550" y="5381625"/>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3" name="Shape 23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q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ZDcAADUnAACfOQAAcCkAAAAAAAAmAAAACAAAAP//////////"/>
                </a:ext>
              </a:extLst>
            </p:cNvSpPr>
            <p:nvPr/>
          </p:nvSpPr>
          <p:spPr>
            <a:xfrm>
              <a:off x="9004300" y="6373495"/>
              <a:ext cx="362585" cy="362585"/>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3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jTkAAF4pAAD1OwAAxisAAAAAAAAmAAAACAAAAP//////////"/>
                </a:ext>
              </a:extLst>
            </p:cNvSpPr>
            <p:nvPr/>
          </p:nvSpPr>
          <p:spPr>
            <a:xfrm>
              <a:off x="9355455" y="6724650"/>
              <a:ext cx="391160" cy="39116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11" name="Shape 23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dDgAAGMmAAAIPAAALygAAAAAAAAmAAAACAAAAP//////////"/>
                </a:ext>
              </a:extLst>
            </p:cNvSpPr>
            <p:nvPr/>
          </p:nvSpPr>
          <p:spPr>
            <a:xfrm flipV="1">
              <a:off x="9177020" y="6240145"/>
              <a:ext cx="5816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3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DMR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VDgAABsnAACdOgAAQSgAAAAAAAAmAAAACAAAAP//////////"/>
                </a:ext>
              </a:extLst>
            </p:cNvSpPr>
            <p:nvPr/>
          </p:nvSpPr>
          <p:spPr>
            <a:xfrm flipV="1">
              <a:off x="9156700" y="6356985"/>
              <a:ext cx="371475" cy="1866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2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o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DR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4KjWYhMAAAAlAAAAAQAAAA8BAAAAkAAAAEgAAACQAAAASAAAAAAAAAAAAAAAAAAAABcAAAAUAAAAAAAAAAAAAAD/fwAA/38AAAAAAAAJAAAABAAAABc5ARI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CE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Es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e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b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t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Tree>
  </p:cSld>
  <p:clrMapOvr>
    <a:masterClrMapping/>
  </p:clrMapOvr>
  <p:timing>
    <p:tnLst>
      <p:par>
        <p:cTn id="1" dur="indefinite" restart="never" nodeType="tmRoot"/>
      </p:par>
    </p:tnLst>
  </p:timing>
</p:sld>
</file>

<file path=ppt/slides/slide2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marL="0" marR="0" indent="0" algn="ctr" defTabSz="50800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Blanquart and Lartillot 2006</a:t>
            </a:r>
          </a:p>
        </p:txBody>
      </p:sp>
      <p:sp>
        <p:nvSpPr>
          <p:cNvPr id="3" name="Shape 244"/>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FwMAAAgHAAB5PAAA+Q4AABAAAAAmAAAACAAAAH1w////////"/>
              </a:ext>
            </a:extLst>
          </p:cNvSpPr>
          <p:nvPr>
            <p:ph type="body" idx="1"/>
          </p:nvPr>
        </p:nvSpPr>
        <p:spPr>
          <a:xfrm>
            <a:off x="502285" y="1143000"/>
            <a:ext cx="9328150" cy="1290955"/>
          </a:xfrm>
          <a:noFill/>
          <a:ln>
            <a:noFill/>
          </a:ln>
          <a:effectLst/>
        </p:spPr>
        <p:txBody>
          <a:bodyPr vert="horz" wrap="square" lIns="50800" tIns="50800" rIns="50800" bIns="50800" numCol="1" spcCol="215900" anchor="ctr">
            <a:prstTxWarp prst="textNoShape">
              <a:avLst/>
            </a:prstTxWarp>
          </a:bodyPr>
          <a:lstStyle/>
          <a:p>
            <a:pPr marL="0" marR="0" indent="0" algn="l" defTabSz="578485">
              <a:lnSpc>
                <a:spcPct val="100000"/>
              </a:lnSpc>
              <a:spcBef>
                <a:spcPts val="4100"/>
              </a:spcBef>
              <a:spcAft>
                <a:spcPts val="0"/>
              </a:spcAft>
              <a:buNone/>
              <a:tabLst>
                <a:tab pos="838200" algn="l"/>
                <a:tab pos="1041400" algn="l"/>
              </a:tabLst>
              <a:defRPr sz="2800" cap="none">
                <a:solidFill>
                  <a:schemeClr val="tx1"/>
                </a:solidFill>
                <a:latin typeface="Arial" pitchFamily="1" charset="0"/>
                <a:ea typeface="Arial" pitchFamily="1" charset="0"/>
                <a:cs typeface="Arial" pitchFamily="1" charset="0"/>
              </a:defRPr>
            </a:pPr>
            <a:r>
              <a:t>Bayesian MCMC sampling of histories of breakpoints between equilibrium frequencies along the phylogeny, and of the equilibrium frequencies themselves</a:t>
            </a:r>
          </a:p>
        </p:txBody>
      </p:sp>
      <p:pic>
        <p:nvPicPr>
          <p:cNvPr id="4" name="BlanquartExemple2006.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bwwAAAAAAAC5EwAAbg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CBDwAAnBIAAFkuAAAQAAAAJgAAAAgAAAD//////////w=="/>
              </a:ext>
            </a:extLst>
          </p:cNvPicPr>
          <p:nvPr/>
        </p:nvPicPr>
        <p:blipFill>
          <a:blip r:embed="rId2"/>
          <a:srcRect l="31830" t="0" r="50490" b="11340"/>
          <a:stretch>
            <a:fillRect/>
          </a:stretch>
        </p:blipFill>
        <p:spPr>
          <a:xfrm>
            <a:off x="1291590" y="2520315"/>
            <a:ext cx="1733550" cy="5013960"/>
          </a:xfrm>
          <a:prstGeom prst="rect">
            <a:avLst/>
          </a:prstGeom>
          <a:noFill/>
          <a:ln>
            <a:noFill/>
          </a:ln>
          <a:effectLst/>
        </p:spPr>
      </p:pic>
      <p:sp>
        <p:nvSpPr>
          <p:cNvPr id="5" name="Shape 24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IAABQ3AACMUAAApD0AABAAAAAmAAAACAAAAP//////////"/>
              </a:ext>
            </a:extLst>
          </p:cNvSpPr>
          <p:nvPr/>
        </p:nvSpPr>
        <p:spPr>
          <a:xfrm>
            <a:off x="5664200" y="8953500"/>
            <a:ext cx="7429500" cy="1066800"/>
          </a:xfrm>
          <a:prstGeom prst="rect">
            <a:avLst/>
          </a:prstGeom>
          <a:noFill/>
          <a:ln>
            <a:noFill/>
          </a:ln>
          <a:effectLst/>
        </p:spPr>
        <p:txBody>
          <a:bodyPr vert="horz" wrap="square" lIns="50800" tIns="50800" rIns="50800" bIns="50800" numCol="1" spcCol="215900" anchor="ctr"/>
          <a:lstStyle/>
          <a:p>
            <a:pPr marL="0" marR="0" indent="0" algn="l" defTabSz="543560">
              <a:lnSpc>
                <a:spcPct val="100000"/>
              </a:lnSpc>
              <a:spcBef>
                <a:spcPts val="3900"/>
              </a:spcBef>
              <a:spcAft>
                <a:spcPts val="0"/>
              </a:spcAft>
              <a:buNone/>
              <a:tabLst>
                <a:tab pos="838200" algn="l"/>
              </a:tabLst>
              <a:defRPr sz="3345" b="1" i="1" cap="none">
                <a:solidFill>
                  <a:schemeClr val="accent1"/>
                </a:solidFill>
                <a:latin typeface="Helvetica" pitchFamily="0" charset="0"/>
                <a:ea typeface="Helvetica" pitchFamily="0" charset="0"/>
                <a:cs typeface="Helvetica" pitchFamily="0" charset="0"/>
              </a:defRPr>
            </a:pPr>
            <a:r>
              <a:t>Problem: does not scale very well…</a:t>
            </a:r>
          </a:p>
        </p:txBody>
      </p:sp>
      <p:grpSp>
        <p:nvGrpSpPr>
          <p:cNvPr id="6" name="Group 25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IwoAACfEAAAezUAAGYpAAAQAAAAJgAAAAgAAAD/////AAAAAA=="/>
              </a:ext>
            </a:extLst>
          </p:cNvGrpSpPr>
          <p:nvPr/>
        </p:nvGrpSpPr>
        <p:grpSpPr>
          <a:xfrm>
            <a:off x="6591300" y="2701925"/>
            <a:ext cx="2102485" cy="4027805"/>
            <a:chOff x="6591300" y="2701925"/>
            <a:chExt cx="2102485" cy="4027805"/>
          </a:xfrm>
        </p:grpSpPr>
        <p:sp>
          <p:nvSpPr>
            <p:cNvPr id="14" name="Shape 24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Jm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CgAALscAABbLQAAiiEAAAAAAAAmAAAACAAAAP//////////"/>
                </a:ext>
              </a:extLst>
            </p:cNvSpPr>
            <p:nvPr/>
          </p:nvSpPr>
          <p:spPr>
            <a:xfrm>
              <a:off x="6591300" y="4670425"/>
              <a:ext cx="781685" cy="781685"/>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3" name="Shape 24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3S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My0AAGAhAAA6NQAAZikAAAAAAAAmAAAACAAAAP//////////"/>
                </a:ext>
              </a:extLst>
            </p:cNvSpPr>
            <p:nvPr/>
          </p:nvSpPr>
          <p:spPr>
            <a:xfrm>
              <a:off x="7347585" y="5425440"/>
              <a:ext cx="1304925" cy="1304290"/>
            </a:xfrm>
            <a:prstGeom prst="line">
              <a:avLst/>
            </a:prstGeom>
            <a:noFill/>
            <a:ln w="88900" cap="flat" cmpd="sng" algn="ctr">
              <a:solidFill>
                <a:srgbClr val="000000"/>
              </a:solidFill>
              <a:prstDash val="solid"/>
              <a:headEnd type="none"/>
              <a:tailEnd type="none"/>
            </a:ln>
            <a:effectLst/>
          </p:spPr>
          <p:txBody>
            <a:bodyPr vert="horz" wrap="square" lIns="50800" tIns="50800" rIns="50800" bIns="50800" numCol="1" spcCol="215900" anchor="ctr"/>
            <a:lstStyle/>
            <a:p>
              <a:pPr>
                <a:defRPr sz="2400" cap="none"/>
              </a:pPr>
            </a:p>
          </p:txBody>
        </p:sp>
        <p:sp>
          <p:nvSpPr>
            <p:cNvPr id="12" name="Shape 24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Bz7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Ni0AAEMdAAA2NQAAXiEAAAAAAAAmAAAACAAAAP//////////"/>
                </a:ext>
              </a:extLst>
            </p:cNvSpPr>
            <p:nvPr/>
          </p:nvSpPr>
          <p:spPr>
            <a:xfrm flipV="1">
              <a:off x="7349490" y="4756785"/>
              <a:ext cx="1300480" cy="66738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1" name="Shape 25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jygAAJ8QAAD/NAAADh0AAAAAAAAmAAAACAAAAP//////////"/>
                </a:ext>
              </a:extLst>
            </p:cNvSpPr>
            <p:nvPr/>
          </p:nvSpPr>
          <p:spPr>
            <a:xfrm flipV="1">
              <a:off x="6593205" y="2701925"/>
              <a:ext cx="2021840" cy="202120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10" name="Shape 25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3ioAAPYeAAD5LwAAECQAAAAAAAAmAAAACAAAAP//////////"/>
                </a:ext>
              </a:extLst>
            </p:cNvSpPr>
            <p:nvPr/>
          </p:nvSpPr>
          <p:spPr>
            <a:xfrm>
              <a:off x="6968490" y="5033010"/>
              <a:ext cx="829945" cy="82931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9" name="Shape 25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0C8AAOYjAABRNQAAZikAAAAAAAAmAAAACAAAAP//////////"/>
                </a:ext>
              </a:extLst>
            </p:cNvSpPr>
            <p:nvPr/>
          </p:nvSpPr>
          <p:spPr>
            <a:xfrm>
              <a:off x="7772400" y="5835650"/>
              <a:ext cx="894715" cy="8940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8" name="Shape 25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Zm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TS0AABUdAAB7NQAAMSEAAAAAAAAmAAAACAAAAP//////////"/>
                </a:ext>
              </a:extLst>
            </p:cNvSpPr>
            <p:nvPr/>
          </p:nvSpPr>
          <p:spPr>
            <a:xfrm flipV="1">
              <a:off x="7364095" y="4727575"/>
              <a:ext cx="1329690" cy="66802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54"/>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Ay0AALkeAAA+MgAAWyEAAAAAAAAmAAAACAAAAP//////////"/>
                </a:ext>
              </a:extLst>
            </p:cNvSpPr>
            <p:nvPr/>
          </p:nvSpPr>
          <p:spPr>
            <a:xfrm flipV="1">
              <a:off x="7317105" y="4994275"/>
              <a:ext cx="850265" cy="427990"/>
            </a:xfrm>
            <a:prstGeom prst="line">
              <a:avLst/>
            </a:prstGeom>
            <a:noFill/>
            <a:ln w="88900" cap="flat" cmpd="sng" algn="ctr">
              <a:solidFill>
                <a:srgbClr val="4DA8FB"/>
              </a:solidFill>
              <a:prstDash val="solid"/>
              <a:headEnd type="none"/>
              <a:tailEnd type="none"/>
            </a:ln>
            <a:effectLst/>
          </p:spPr>
          <p:txBody>
            <a:bodyPr rot="10800000" vert="horz" wrap="square" lIns="50800" tIns="50800" rIns="50800" bIns="50800" numCol="1" spcCol="215900" anchor="ctr"/>
            <a:lstStyle/>
            <a:p>
              <a:pPr>
                <a:defRPr sz="2400" cap="none"/>
              </a:pPr>
            </a:p>
          </p:txBody>
        </p:sp>
      </p:grpSp>
      <p:pic>
        <p:nvPicPr>
          <p:cNvPr id="15"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mL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H0lAAADFQAAWS4AACcWAAAQAAAAJgAAAAgAAAD//////////w=="/>
              </a:ext>
            </a:extLst>
          </p:cNvPicPr>
          <p:nvPr/>
        </p:nvPicPr>
        <p:blipFill>
          <a:blip r:embed="rId3"/>
          <a:stretch>
            <a:fillRect/>
          </a:stretch>
        </p:blipFill>
        <p:spPr>
          <a:xfrm>
            <a:off x="6094095" y="3415665"/>
            <a:ext cx="1440180" cy="185420"/>
          </a:xfrm>
          <a:prstGeom prst="rect">
            <a:avLst/>
          </a:prstGeom>
          <a:noFill/>
          <a:ln w="25400" cap="flat" cmpd="sng" algn="ctr">
            <a:solidFill>
              <a:srgbClr val="000000"/>
            </a:solidFill>
            <a:prstDash val="solid"/>
            <a:headEnd type="none"/>
            <a:tailEnd type="none"/>
          </a:ln>
          <a:effectLst/>
        </p:spPr>
      </p:pic>
      <p:pic>
        <p:nvPicPr>
          <p:cNvPr id="16" name="Pictur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HUpAADnKAAAUTIAAAsqAAAQAAAAJgAAAAgAAAD//////////w=="/>
              </a:ext>
            </a:extLst>
          </p:cNvPicPr>
          <p:nvPr/>
        </p:nvPicPr>
        <p:blipFill>
          <a:blip r:embed="rId3"/>
          <a:stretch>
            <a:fillRect/>
          </a:stretch>
        </p:blipFill>
        <p:spPr>
          <a:xfrm>
            <a:off x="6739255" y="6649085"/>
            <a:ext cx="1440180" cy="185420"/>
          </a:xfrm>
          <a:prstGeom prst="rect">
            <a:avLst/>
          </a:prstGeom>
          <a:noFill/>
          <a:ln w="25400" cap="flat" cmpd="sng" algn="ctr">
            <a:solidFill>
              <a:schemeClr val="accent2"/>
            </a:solidFill>
            <a:prstDash val="solid"/>
            <a:headEnd type="none"/>
            <a:tailEnd type="none"/>
          </a:ln>
          <a:effectLst/>
        </p:spPr>
      </p:pic>
      <p:pic>
        <p:nvPicPr>
          <p:cNvPr id="17" name="Screen Shot 2016-06-23 at 14.37.1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AEkAAB/IwAA3SwAAKMkAAAQAAAAJgAAAAgAAAD//////////w=="/>
              </a:ext>
            </a:extLst>
          </p:cNvPicPr>
          <p:nvPr/>
        </p:nvPicPr>
        <p:blipFill>
          <a:blip r:embed="rId3"/>
          <a:stretch>
            <a:fillRect/>
          </a:stretch>
        </p:blipFill>
        <p:spPr>
          <a:xfrm>
            <a:off x="5852795" y="5770245"/>
            <a:ext cx="1440180" cy="185420"/>
          </a:xfrm>
          <a:prstGeom prst="rect">
            <a:avLst/>
          </a:prstGeom>
          <a:noFill/>
          <a:ln w="25400" cap="flat" cmpd="sng" algn="ctr">
            <a:solidFill>
              <a:srgbClr val="4DA8FB"/>
            </a:solidFill>
            <a:prstDash val="solid"/>
            <a:headEnd type="none"/>
            <a:tailEnd type="none"/>
          </a:ln>
          <a:effectLst/>
        </p:spPr>
      </p:pic>
      <p:pic>
        <p:nvPicPr>
          <p:cNvPr id="1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FEuAAAjGwAALTcAAEgcAAAQAAAAJgAAAAgAAAD//////////w=="/>
              </a:ext>
            </a:extLst>
          </p:cNvPicPr>
          <p:nvPr/>
        </p:nvPicPr>
        <p:blipFill>
          <a:blip r:embed="rId3"/>
          <a:stretch>
            <a:fillRect/>
          </a:stretch>
        </p:blipFill>
        <p:spPr>
          <a:xfrm>
            <a:off x="7529195" y="4411345"/>
            <a:ext cx="1440180" cy="186055"/>
          </a:xfrm>
          <a:prstGeom prst="rect">
            <a:avLst/>
          </a:prstGeom>
          <a:noFill/>
          <a:ln w="25400" cap="flat" cmpd="sng" algn="ctr">
            <a:solidFill>
              <a:srgbClr val="F18916"/>
            </a:solidFill>
            <a:prstDash val="solid"/>
            <a:headEnd type="none"/>
            <a:tailEnd type="none"/>
          </a:ln>
          <a:effectLst/>
        </p:spPr>
      </p:pic>
      <p:sp>
        <p:nvSpPr>
          <p:cNvPr id="19" name="Textbox1"/>
          <p:cNvSpPr txBox="1">
            <a:extLst>
              <a:ext uri="smNativeData">
                <pr:smNativeData xmlns:pr="smNativeData" xmlns="smNativeData" val="SMDATA_15_4KjW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BC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BUAANEqAABZPQAAWS4AABAgAAAmAAAACAAAAP//////////"/>
              </a:ext>
            </a:extLst>
          </p:cNvSpPr>
          <p:nvPr/>
        </p:nvSpPr>
        <p:spPr>
          <a:xfrm>
            <a:off x="3444240" y="6960235"/>
            <a:ext cx="6528435" cy="574040"/>
          </a:xfrm>
          <a:prstGeom prst="rect">
            <a:avLst/>
          </a:prstGeom>
          <a:noFill/>
          <a:ln>
            <a:noFill/>
          </a:ln>
          <a:effectLst/>
        </p:spPr>
        <p:txBody>
          <a:bodyPr vert="horz" wrap="square" numCol="1" spcCol="215900" anchor="t"/>
          <a:lstStyle/>
          <a:p>
            <a:pPr>
              <a:defRPr sz="3000" i="1" cap="none">
                <a:solidFill>
                  <a:srgbClr val="0000FF"/>
                </a:solidFill>
                <a:latin typeface="Arial" pitchFamily="1" charset="0"/>
                <a:ea typeface="Arial" pitchFamily="1" charset="0"/>
                <a:cs typeface="Arial" pitchFamily="1" charset="0"/>
              </a:defRPr>
            </a:pPr>
            <a:r>
              <a:t>Problem: does not scale very well</a:t>
            </a:r>
          </a:p>
        </p:txBody>
      </p:sp>
    </p:spTree>
  </p:cSld>
  <p:clrMapOvr>
    <a:masterClrMapping/>
  </p:clrMapOvr>
  <p:timing>
    <p:tnLst>
      <p:par>
        <p:cTn id="1" dur="indefinite" restart="never" nodeType="tmRoot"/>
      </p:par>
    </p:tnLst>
  </p:timing>
</p:sld>
</file>

<file path=ppt/slides/slide2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1"/>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Galtier and Gouy 1998</a:t>
            </a:r>
          </a:p>
        </p:txBody>
      </p:sp>
      <p:sp>
        <p:nvSpPr>
          <p:cNvPr id="3" name="Shape 26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UAUAAAgHAAAUOwAA+Q4AABAAAAAmAAAACAAAAH1w////////"/>
              </a:ext>
            </a:extLst>
          </p:cNvSpPr>
          <p:nvPr>
            <p:ph type="body" idx="1"/>
          </p:nvPr>
        </p:nvSpPr>
        <p:spPr>
          <a:xfrm>
            <a:off x="863600" y="1143000"/>
            <a:ext cx="8740140"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2800" cap="none">
                <a:solidFill>
                  <a:srgbClr val="000000"/>
                </a:solidFill>
                <a:latin typeface="Arial" pitchFamily="1" charset="0"/>
                <a:ea typeface="Arial" pitchFamily="1" charset="0"/>
                <a:cs typeface="Arial" pitchFamily="1" charset="0"/>
              </a:defRPr>
            </a:pPr>
            <a:r>
              <a:t>ML estimation of branch-wise GC equilibrium frequencies</a:t>
            </a:r>
          </a:p>
        </p:txBody>
      </p:sp>
      <p:grpSp>
        <p:nvGrpSpPr>
          <p:cNvPr id="4" name="Group 267"/>
          <p:cNvGrpSpPr>
            <a:extLst>
              <a:ext uri="smNativeData">
                <pr:smNativeData xmlns:pr="smNativeData" xmlns="smNativeData" val="SMDATA_6_4KjWYhMAAAAlAAAAAQAAAA8BAAAAkAAAAEgAAACQAAAASAAAAAAAAAAAAAAAAAAAABcAAAAUAAAAAAAAAAAAAAD/fwAA/38AAAAAAAAJAAAABAAAACgfAAAfAAAAVAAAAAAAAAAAAAAAAAAAAAAAAAAAAAAAAAAAAAAAAAAAAAAAAAAAAAAAAAAAAAAAAAAAAAAAAAAAAAAAAAAAAAAAAAAAAAAAAAAAAAAAAAAAAAAAAAAAACEAAAAYAAAAFAAAACMyAABuGAAArjcAABgjAAAQAAAAJgAAAAgAAAD/////AAAAAA=="/>
              </a:ext>
            </a:extLst>
          </p:cNvGrpSpPr>
          <p:nvPr/>
        </p:nvGrpSpPr>
        <p:grpSpPr>
          <a:xfrm>
            <a:off x="8150225" y="3971290"/>
            <a:ext cx="901065" cy="1733550"/>
            <a:chOff x="8150225" y="3971290"/>
            <a:chExt cx="901065" cy="1733550"/>
          </a:xfrm>
        </p:grpSpPr>
        <p:sp>
          <p:nvSpPr>
            <p:cNvPr id="8" name="Shape 26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IzIAAG4YAACTNwAA3h0AAAAAAAAmAAAACAAAAP//////////"/>
                </a:ext>
              </a:extLst>
            </p:cNvSpPr>
            <p:nvPr/>
          </p:nvSpPr>
          <p:spPr>
            <a:xfrm flipV="1">
              <a:off x="8150225" y="3971290"/>
              <a:ext cx="883920" cy="883920"/>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6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IzIAAI4dAAA9NAAAqB8AAAAAAAAmAAAACAAAAP//////////"/>
                </a:ext>
              </a:extLst>
            </p:cNvSpPr>
            <p:nvPr/>
          </p:nvSpPr>
          <p:spPr>
            <a:xfrm>
              <a:off x="8150225" y="4804410"/>
              <a:ext cx="341630" cy="34163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65"/>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LDQAAJYfAACuNwAAGCMAAAAAAAAmAAAACAAAAP//////////"/>
                </a:ext>
              </a:extLst>
            </p:cNvSpPr>
            <p:nvPr/>
          </p:nvSpPr>
          <p:spPr>
            <a:xfrm>
              <a:off x="8481060" y="5134610"/>
              <a:ext cx="570230" cy="57023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6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LTQAAMkdAACtNwAAlR8AAAAAAAAmAAAACAAAAP//////////"/>
                </a:ext>
              </a:extLst>
            </p:cNvSpPr>
            <p:nvPr/>
          </p:nvSpPr>
          <p:spPr>
            <a:xfrm flipV="1">
              <a:off x="8481695" y="4841875"/>
              <a:ext cx="568960" cy="292100"/>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
        <p:nvSpPr>
          <p:cNvPr id="9" name="Shape 27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cAADw3AAAUUAAAzD0AABAAAAAmAAAACAAAAP//////////"/>
              </a:ext>
            </a:extLst>
          </p:cNvSpPr>
          <p:nvPr/>
        </p:nvSpPr>
        <p:spPr>
          <a:xfrm>
            <a:off x="1155700" y="8978900"/>
            <a:ext cx="11861800" cy="1066800"/>
          </a:xfrm>
          <a:prstGeom prst="rect">
            <a:avLst/>
          </a:prstGeom>
          <a:noFill/>
          <a:ln>
            <a:noFill/>
          </a:ln>
          <a:effectLst/>
        </p:spPr>
        <p:txBody>
          <a:bodyPr vert="horz" wrap="square" lIns="50800" tIns="50800" rIns="50800" bIns="50800" numCol="1" spcCol="215900" anchor="ctr"/>
          <a:lstStyle/>
          <a:p>
            <a:pPr marL="0" marR="0" indent="0" algn="l" defTabSz="554990">
              <a:lnSpc>
                <a:spcPct val="100000"/>
              </a:lnSpc>
              <a:spcBef>
                <a:spcPts val="3900"/>
              </a:spcBef>
              <a:spcAft>
                <a:spcPts val="0"/>
              </a:spcAft>
              <a:buNone/>
              <a:tabLst>
                <a:tab pos="838200" algn="l"/>
              </a:tabLst>
              <a:defRPr sz="3420" b="1" i="1" cap="none">
                <a:solidFill>
                  <a:schemeClr val="accent1"/>
                </a:solidFill>
                <a:latin typeface="Helvetica" pitchFamily="0" charset="0"/>
                <a:ea typeface="Helvetica" pitchFamily="0" charset="0"/>
                <a:cs typeface="Helvetica" pitchFamily="0" charset="0"/>
              </a:defRPr>
            </a:pPr>
            <a:r>
              <a:t>Problem: one parameter per branch may be a bit much…</a:t>
            </a:r>
          </a:p>
        </p:txBody>
      </p:sp>
      <p:pic>
        <p:nvPicPr>
          <p:cNvPr id="10" name="Picture4"/>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AAOA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Af39/ANze4APMzMwAwMD/AH9/fwAAAAAAAAAAAAAAAAD///8AAAAAACEAAAAYAAAAFAAAAKssAAAfGAAAhzUAAEMZAAAQAAAAJgAAAAgAAAD//////////w=="/>
              </a:ext>
            </a:extLst>
          </p:cNvPicPr>
          <p:nvPr/>
        </p:nvPicPr>
        <p:blipFill>
          <a:blip r:embed="rId2"/>
          <a:stretch>
            <a:fillRect/>
          </a:stretch>
        </p:blipFill>
        <p:spPr>
          <a:xfrm>
            <a:off x="7261225" y="3921125"/>
            <a:ext cx="1440180" cy="185420"/>
          </a:xfrm>
          <a:prstGeom prst="rect">
            <a:avLst/>
          </a:prstGeom>
          <a:noFill/>
          <a:ln w="25400" cap="flat" cmpd="sng" algn="ctr">
            <a:solidFill>
              <a:srgbClr val="000000"/>
            </a:solidFill>
            <a:prstDash val="solid"/>
            <a:headEnd type="none"/>
            <a:tailEnd type="none"/>
          </a:ln>
          <a:effectLst/>
        </p:spPr>
      </p:pic>
      <p:pic>
        <p:nvPicPr>
          <p:cNvPr id="11"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0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iCsGf39/ANze4APMzMwAwMD/AH9/fwAAAAAAAAAAAAAAAAD///8AAAAAACEAAAAYAAAAFAAAAC8xAAB/IwAACzoAAKMkAAAQAAAAJgAAAAgAAAD//////////w=="/>
              </a:ext>
            </a:extLst>
          </p:cNvPicPr>
          <p:nvPr/>
        </p:nvPicPr>
        <p:blipFill>
          <a:blip r:embed="rId2"/>
          <a:stretch>
            <a:fillRect/>
          </a:stretch>
        </p:blipFill>
        <p:spPr>
          <a:xfrm>
            <a:off x="7995285" y="5770245"/>
            <a:ext cx="1440180" cy="185420"/>
          </a:xfrm>
          <a:prstGeom prst="rect">
            <a:avLst/>
          </a:prstGeom>
          <a:noFill/>
          <a:ln w="25400" cap="flat" cmpd="sng" algn="ctr">
            <a:solidFill>
              <a:schemeClr val="accent2"/>
            </a:solidFill>
            <a:prstDash val="solid"/>
            <a:headEnd type="none"/>
            <a:tailEnd type="none"/>
          </a:ln>
          <a:effectLst/>
        </p:spPr>
      </p:pic>
      <p:pic>
        <p:nvPicPr>
          <p:cNvPr id="12" name="Screen Shot 2016-06-23 at 14.37.14.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YCU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BNqPsAf39/ANze4APMzMwAwMD/AH9/fwAAAAAAAAAAAAAAAAD///8AAAAAACEAAAAYAAAAFAAAAO8pAAD7HgAAyzIAAB8gAAAQAAAAJgAAAAgAAAD//////////w=="/>
              </a:ext>
            </a:extLst>
          </p:cNvPicPr>
          <p:nvPr/>
        </p:nvPicPr>
        <p:blipFill>
          <a:blip r:embed="rId2"/>
          <a:stretch>
            <a:fillRect/>
          </a:stretch>
        </p:blipFill>
        <p:spPr>
          <a:xfrm>
            <a:off x="6816725" y="5036185"/>
            <a:ext cx="1440180" cy="185420"/>
          </a:xfrm>
          <a:prstGeom prst="rect">
            <a:avLst/>
          </a:prstGeom>
          <a:noFill/>
          <a:ln w="25400" cap="flat" cmpd="sng" algn="ctr">
            <a:solidFill>
              <a:srgbClr val="4DA8FB"/>
            </a:solidFill>
            <a:prstDash val="solid"/>
            <a:headEnd type="none"/>
            <a:tailEnd type="none"/>
          </a:ln>
          <a:effectLst/>
        </p:spPr>
      </p:pic>
      <p:pic>
        <p:nvPicPr>
          <p:cNvPr id="13"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xiRYAf39/ANze4APMzMwAwMD/AH9/fwAAAAAAAAAAAAAAAAD///8AAAAAACEAAAAYAAAAFAAAAMs0AAA3HAAApz0AAFwdAAAQAAAAJgAAAAgAAAD//////////w=="/>
              </a:ext>
            </a:extLst>
          </p:cNvPicPr>
          <p:nvPr/>
        </p:nvPicPr>
        <p:blipFill>
          <a:blip r:embed="rId2"/>
          <a:stretch>
            <a:fillRect/>
          </a:stretch>
        </p:blipFill>
        <p:spPr>
          <a:xfrm>
            <a:off x="8582025" y="4586605"/>
            <a:ext cx="1440180" cy="186055"/>
          </a:xfrm>
          <a:prstGeom prst="rect">
            <a:avLst/>
          </a:prstGeom>
          <a:noFill/>
          <a:ln w="25400" cap="flat" cmpd="sng" algn="ctr">
            <a:solidFill>
              <a:srgbClr val="F18916"/>
            </a:solidFill>
            <a:prstDash val="solid"/>
            <a:headEnd type="none"/>
            <a:tailEnd type="none"/>
          </a:ln>
          <a:effectLst/>
        </p:spPr>
      </p:pic>
      <p:pic>
        <p:nvPicPr>
          <p:cNvPr id="14" name="Picture3"/>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oAAABzDwAAnCgAADYtAAAQAAAAJgAAAAgAAAD//////////w=="/>
              </a:ext>
            </a:extLst>
          </p:cNvPicPr>
          <p:nvPr/>
        </p:nvPicPr>
        <p:blipFill>
          <a:blip r:embed="rId3"/>
          <a:stretch>
            <a:fillRect/>
          </a:stretch>
        </p:blipFill>
        <p:spPr>
          <a:xfrm>
            <a:off x="97790" y="2511425"/>
            <a:ext cx="6503670" cy="4838065"/>
          </a:xfrm>
          <a:prstGeom prst="rect">
            <a:avLst/>
          </a:prstGeom>
          <a:noFill/>
          <a:ln>
            <a:noFill/>
          </a:ln>
          <a:effectLst/>
        </p:spPr>
      </p:pic>
    </p:spTree>
  </p:cSld>
  <p:clrMapOvr>
    <a:masterClrMapping/>
  </p:clrMapOvr>
  <p:timing>
    <p:tnLst>
      <p:par>
        <p:cTn id="1" dur="indefinite" restart="never" nodeType="tmRoot"/>
      </p:par>
    </p:tnLst>
  </p:timing>
</p:sld>
</file>

<file path=ppt/slides/slide2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8"/>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H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AAAAAAsOAAAnAQAABAAAAAmAAAACAAAAH1w////////"/>
              </a:ext>
            </a:extLst>
          </p:cNvSpPr>
          <p:nvPr>
            <p:ph type="title"/>
          </p:nvPr>
        </p:nvSpPr>
        <p:spPr>
          <a:xfrm>
            <a:off x="952500" y="0"/>
            <a:ext cx="8178800" cy="749300"/>
          </a:xfrm>
          <a:noFill/>
          <a:ln>
            <a:noFill/>
          </a:ln>
          <a:effectLst/>
        </p:spPr>
        <p:txBody>
          <a:bodyPr vert="horz" wrap="square" lIns="50800" tIns="50800" rIns="50800" bIns="50800" numCol="1" spcCol="215900" anchor="ctr">
            <a:prstTxWarp prst="textNoShape">
              <a:avLst/>
            </a:prstTxWarp>
          </a:bodyPr>
          <a:lstStyle/>
          <a:p>
            <a:pPr>
              <a:defRPr sz="3600" cap="none">
                <a:solidFill>
                  <a:srgbClr val="0000FF"/>
                </a:solidFill>
                <a:latin typeface="Arial" pitchFamily="1" charset="0"/>
                <a:ea typeface="Arial" pitchFamily="1" charset="0"/>
                <a:cs typeface="Arial" pitchFamily="1" charset="0"/>
              </a:defRPr>
            </a:pPr>
            <a:r>
              <a:t>Foster 2004</a:t>
            </a:r>
          </a:p>
        </p:txBody>
      </p:sp>
      <p:sp>
        <p:nvSpPr>
          <p:cNvPr id="3" name="Shape 279"/>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CA7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bAIAAAgHAABROgAA+Q4AABAAAAAmAAAACAAAAH1w////////"/>
              </a:ext>
            </a:extLst>
          </p:cNvSpPr>
          <p:nvPr>
            <p:ph type="body" idx="1"/>
          </p:nvPr>
        </p:nvSpPr>
        <p:spPr>
          <a:xfrm>
            <a:off x="393700" y="1143000"/>
            <a:ext cx="9086215" cy="1290955"/>
          </a:xfrm>
          <a:noFill/>
          <a:ln>
            <a:noFill/>
          </a:ln>
          <a:effectLst/>
        </p:spPr>
        <p:txBody>
          <a:bodyPr vert="horz" wrap="square" lIns="50800" tIns="50800" rIns="50800" bIns="50800" numCol="1" spcCol="215900" anchor="ctr">
            <a:prstTxWarp prst="textNoShape">
              <a:avLst/>
            </a:prstTxWarp>
          </a:bodyPr>
          <a:lstStyle/>
          <a:p>
            <a:pPr marL="0" marR="0" indent="0" algn="l" defTabSz="584200">
              <a:lnSpc>
                <a:spcPct val="100000"/>
              </a:lnSpc>
              <a:spcBef>
                <a:spcPts val="4200"/>
              </a:spcBef>
              <a:spcAft>
                <a:spcPts val="0"/>
              </a:spcAft>
              <a:buNone/>
              <a:tabLst>
                <a:tab pos="838200" algn="l"/>
                <a:tab pos="1041400" algn="l"/>
              </a:tabLst>
              <a:defRPr sz="3600" cap="none">
                <a:solidFill>
                  <a:schemeClr val="accent1"/>
                </a:solidFill>
                <a:latin typeface="Helvetica Light" pitchFamily="0" charset="0"/>
                <a:ea typeface="Helvetica Light" pitchFamily="0" charset="0"/>
                <a:cs typeface="Helvetica Light" pitchFamily="0" charset="0"/>
              </a:defRPr>
            </a:pPr>
            <a:r>
              <a:t>Bayesian MCMC estimation of a limited set of equilibrium frequencies</a:t>
            </a:r>
          </a:p>
        </p:txBody>
      </p:sp>
      <p:sp>
        <p:nvSpPr>
          <p:cNvPr id="4" name="Shape 28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ld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A4AADw3AAAUUAAAzD0AABAAAAAmAAAACAAAAP//////////"/>
              </a:ext>
            </a:extLst>
          </p:cNvSpPr>
          <p:nvPr/>
        </p:nvSpPr>
        <p:spPr>
          <a:xfrm>
            <a:off x="2298700" y="8978900"/>
            <a:ext cx="10718800" cy="1066800"/>
          </a:xfrm>
          <a:prstGeom prst="rect">
            <a:avLst/>
          </a:prstGeom>
          <a:noFill/>
          <a:ln>
            <a:noFill/>
          </a:ln>
          <a:effectLst/>
        </p:spPr>
        <p:txBody>
          <a:bodyPr vert="horz" wrap="square" lIns="50800" tIns="50800" rIns="50800" bIns="50800" numCol="1" spcCol="215900" anchor="ctr"/>
          <a:lstStyle/>
          <a:p>
            <a:pPr marL="0" marR="0" indent="0" algn="l" defTabSz="584200">
              <a:lnSpc>
                <a:spcPct val="100000"/>
              </a:lnSpc>
              <a:spcBef>
                <a:spcPts val="4200"/>
              </a:spcBef>
              <a:spcAft>
                <a:spcPts val="0"/>
              </a:spcAft>
              <a:buNone/>
              <a:tabLst>
                <a:tab pos="838200" algn="l"/>
              </a:tabLst>
              <a:defRPr sz="3600" b="1" i="1" cap="none">
                <a:solidFill>
                  <a:schemeClr val="accent1"/>
                </a:solidFill>
                <a:latin typeface="Helvetica" pitchFamily="0" charset="0"/>
                <a:ea typeface="Helvetica" pitchFamily="0" charset="0"/>
                <a:cs typeface="Helvetica" pitchFamily="0" charset="0"/>
              </a:defRPr>
            </a:pPr>
            <a:r>
              <a:t>Problem: How many categories should one use?</a:t>
            </a:r>
          </a:p>
        </p:txBody>
      </p:sp>
      <p:pic>
        <p:nvPicPr>
          <p:cNvPr id="5" name="Pictur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P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IHAADkDwAADzgAAEknAAAQAAAAJgAAAAgAAAD//////////w=="/>
              </a:ext>
            </a:extLst>
          </p:cNvPicPr>
          <p:nvPr/>
        </p:nvPicPr>
        <p:blipFill>
          <a:blip r:embed="rId2"/>
          <a:stretch>
            <a:fillRect/>
          </a:stretch>
        </p:blipFill>
        <p:spPr>
          <a:xfrm>
            <a:off x="1291590" y="2583180"/>
            <a:ext cx="7821295" cy="3803015"/>
          </a:xfrm>
          <a:prstGeom prst="rect">
            <a:avLst/>
          </a:prstGeom>
          <a:noFill/>
          <a:ln>
            <a:noFill/>
          </a:ln>
          <a:effectLst/>
        </p:spPr>
      </p:pic>
    </p:spTree>
  </p:cSld>
  <p:clrMapOvr>
    <a:masterClrMapping/>
  </p:clrMapOvr>
  <p:timing>
    <p:tnLst>
      <p:par>
        <p:cTn id="1" dur="indefinite" restart="never" nodeType="tmRoot"/>
      </p:par>
    </p:tnLst>
  </p:timing>
</p:sld>
</file>

<file path=ppt/slides/slide2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94"/>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N7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DwAAAAsOAAA2AQAABAAAAAmAAAACAAAAH1w////////"/>
              </a:ext>
            </a:extLst>
          </p:cNvSpPr>
          <p:nvPr>
            <p:ph type="title"/>
          </p:nvPr>
        </p:nvSpPr>
        <p:spPr>
          <a:xfrm>
            <a:off x="952500" y="38100"/>
            <a:ext cx="8178800" cy="749300"/>
          </a:xfrm>
          <a:noFill/>
          <a:ln>
            <a:noFill/>
          </a:ln>
          <a:effectLst/>
        </p:spPr>
        <p:txBody>
          <a:bodyPr vert="horz" wrap="square" lIns="50800" tIns="50800" rIns="50800" bIns="50800" numCol="1" spcCol="215900" anchor="ctr">
            <a:prstTxWarp prst="textNoShape">
              <a:avLst/>
            </a:prstTxWarp>
          </a:bodyPr>
          <a:lstStyle/>
          <a:p>
            <a:pPr>
              <a:defRPr cap="none">
                <a:solidFill>
                  <a:srgbClr val="0000FF"/>
                </a:solidFill>
                <a:latin typeface="Arial" pitchFamily="1" charset="0"/>
                <a:ea typeface="Arial" pitchFamily="1" charset="0"/>
                <a:cs typeface="Arial" pitchFamily="1" charset="0"/>
              </a:defRPr>
            </a:pPr>
            <a:r>
              <a:t>Heaps 2014</a:t>
            </a:r>
          </a:p>
        </p:txBody>
      </p:sp>
      <p:sp>
        <p:nvSpPr>
          <p:cNvPr id="3" name="Shape 295"/>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Au6x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KAUAAHgFAAB4NwAAdCoAABAAAAAmAAAACAAAAH1w////////"/>
              </a:ext>
            </a:extLst>
          </p:cNvSpPr>
          <p:nvPr>
            <p:ph type="body" idx="1"/>
          </p:nvPr>
        </p:nvSpPr>
        <p:spPr>
          <a:xfrm>
            <a:off x="838200" y="889000"/>
            <a:ext cx="8178800" cy="6012180"/>
          </a:xfrm>
          <a:noFill/>
          <a:ln>
            <a:noFill/>
          </a:ln>
          <a:effectLst/>
        </p:spPr>
        <p:txBody>
          <a:bodyPr vert="horz" wrap="square" lIns="50800" tIns="50800" rIns="50800" bIns="50800" numCol="1" spcCol="215900" anchor="ctr">
            <a:prstTxWarp prst="textNoShape">
              <a:avLst/>
            </a:prstTxWarp>
          </a:bodyPr>
          <a:lstStyle/>
          <a:p>
            <a:pPr marL="0" indent="0">
              <a:buNone/>
              <a:defRPr sz="2800" cap="none">
                <a:latin typeface="Arial" pitchFamily="1" charset="0"/>
                <a:ea typeface="Arial" pitchFamily="1" charset="0"/>
                <a:cs typeface="Arial" pitchFamily="1" charset="0"/>
              </a:defRPr>
            </a:pPr>
            <a:r>
              <a:t>Bayesian MCMC estimation </a:t>
            </a:r>
          </a:p>
          <a:p>
            <a:pPr marL="0" indent="0">
              <a:buNone/>
              <a:defRPr sz="2800" cap="none">
                <a:latin typeface="Arial" pitchFamily="1" charset="0"/>
                <a:ea typeface="Arial" pitchFamily="1" charset="0"/>
                <a:cs typeface="Arial" pitchFamily="1" charset="0"/>
              </a:defRPr>
            </a:pPr>
            <a:r>
              <a:t>2 different models:</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hierarchical model</a:t>
            </a:r>
          </a:p>
          <a:p>
            <a:pPr lvl="1" marL="571500">
              <a:buSzTx/>
              <a:buFont typeface="Wingdings" pitchFamily="2" charset="2"/>
              <a:buBlip>
                <a:blip r:embed="rId2"/>
              </a:buBlip>
              <a:defRPr cap="none">
                <a:latin typeface="Arial" pitchFamily="1" charset="0"/>
                <a:ea typeface="Arial" pitchFamily="1" charset="0"/>
                <a:cs typeface="Arial" pitchFamily="1" charset="0"/>
              </a:defRPr>
            </a:pPr>
            <a:r>
              <a:t>a correlated model</a:t>
            </a:r>
          </a:p>
        </p:txBody>
      </p:sp>
      <p:grpSp>
        <p:nvGrpSpPr>
          <p:cNvPr id="4" name="Group 300"/>
          <p:cNvGrpSpPr>
            <a:extLst>
              <a:ext uri="smNativeData">
                <pr:smNativeData xmlns:pr="smNativeData" xmlns="smNativeData" val="SMDATA_6_4KjWYhMAAAAlAAAAAQAAAA8BAAAAkAAAAEgAAACQAAAASAAAAAAAAAAAAAAAAAAAABcAAAAUAAAAAAAAAAAAAAD/fwAA/38AAAAAAAAJAAAABAAAALgABywfAAAAVAAAAAAAAAAAAAAAAAAAAAAAAAAAAAAAAAAAAAAAAAAAAAAAAAAAAAAAAAAAAAAAAAAAAAAAAAAAAAAAAAAAAAAAAAAAAAAAAAAAAAAAAAAAAAAAAAAAACEAAAAYAAAAFAAAAJwoAAA3EQAAxjIAAColAAAQAAAAJgAAAAgAAAD/////AAAAAA=="/>
              </a:ext>
            </a:extLst>
          </p:cNvGrpSpPr>
          <p:nvPr/>
        </p:nvGrpSpPr>
        <p:grpSpPr>
          <a:xfrm>
            <a:off x="6601460" y="2798445"/>
            <a:ext cx="1652270" cy="3242945"/>
            <a:chOff x="6601460" y="2798445"/>
            <a:chExt cx="1652270" cy="3242945"/>
          </a:xfrm>
        </p:grpSpPr>
        <p:sp>
          <p:nvSpPr>
            <p:cNvPr id="8" name="Shape 296"/>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DN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xCgAADcRAAC9MgAAMBsAAAAAAAAmAAAACAAAAP//////////"/>
                </a:ext>
              </a:extLst>
            </p:cNvSpPr>
            <p:nvPr/>
          </p:nvSpPr>
          <p:spPr>
            <a:xfrm flipV="1">
              <a:off x="6626860" y="2798445"/>
              <a:ext cx="1621155" cy="1621155"/>
            </a:xfrm>
            <a:prstGeom prst="line">
              <a:avLst/>
            </a:prstGeom>
            <a:noFill/>
            <a:ln w="88900" cap="flat" cmpd="sng" algn="ctr">
              <a:solidFill>
                <a:srgbClr val="000000"/>
              </a:solidFill>
              <a:prstDash val="solid"/>
              <a:headEnd type="none"/>
              <a:tailEnd type="none"/>
            </a:ln>
            <a:effectLst/>
          </p:spPr>
          <p:txBody>
            <a:bodyPr rot="10800000" vert="horz" wrap="square" lIns="50800" tIns="50800" rIns="50800" bIns="50800" numCol="1" spcCol="215900" anchor="ctr"/>
            <a:lstStyle/>
            <a:p>
              <a:pPr>
                <a:defRPr sz="2400" cap="none"/>
              </a:pPr>
            </a:p>
          </p:txBody>
        </p:sp>
        <p:sp>
          <p:nvSpPr>
            <p:cNvPr id="7" name="Shape 297"/>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E2o+w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Pp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E2o+wB/f38A3N7gA8zMzADAwP8Af39/AAAAAAAAAAAAAAAAAAAAAAAAAAAAIQAAABgAAAAUAAAAnCgAAAEbAAB3LAAA3R4AAAAAAAAmAAAACAAAAP//////////"/>
                </a:ext>
              </a:extLst>
            </p:cNvSpPr>
            <p:nvPr/>
          </p:nvSpPr>
          <p:spPr>
            <a:xfrm>
              <a:off x="6601460" y="4389755"/>
              <a:ext cx="626745" cy="627380"/>
            </a:xfrm>
            <a:prstGeom prst="line">
              <a:avLst/>
            </a:prstGeom>
            <a:noFill/>
            <a:ln w="88900" cap="flat" cmpd="sng" algn="ctr">
              <a:solidFill>
                <a:srgbClr val="4DA8FB"/>
              </a:solidFill>
              <a:prstDash val="solid"/>
              <a:headEnd type="none"/>
              <a:tailEnd type="none"/>
            </a:ln>
            <a:effectLst/>
          </p:spPr>
          <p:txBody>
            <a:bodyPr vert="horz" wrap="square" lIns="50800" tIns="50800" rIns="50800" bIns="50800" numCol="1" spcCol="215900" anchor="ctr"/>
            <a:lstStyle/>
            <a:p>
              <a:pPr>
                <a:defRPr sz="2400" cap="none"/>
              </a:pPr>
            </a:p>
          </p:txBody>
        </p:sp>
        <p:sp>
          <p:nvSpPr>
            <p:cNvPr id="6" name="Shape 298"/>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CIKw2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CIKwZ/f38A3N7gA8zMzADAwP8Af39/AAAAAAAAAAAAAAAAAAAAAAAAAAAAIQAAABgAAAAUAAAAVywAALoeAADGMgAAKiUAAAAAAAAmAAAACAAAAP//////////"/>
                </a:ext>
              </a:extLst>
            </p:cNvSpPr>
            <p:nvPr/>
          </p:nvSpPr>
          <p:spPr>
            <a:xfrm>
              <a:off x="7207885" y="4994910"/>
              <a:ext cx="1045845" cy="1046480"/>
            </a:xfrm>
            <a:prstGeom prst="line">
              <a:avLst/>
            </a:prstGeom>
            <a:noFill/>
            <a:ln w="88900" cap="flat" cmpd="sng" algn="ctr">
              <a:solidFill>
                <a:schemeClr val="accent2"/>
              </a:solidFill>
              <a:prstDash val="solid"/>
              <a:headEnd type="none"/>
              <a:tailEnd type="none"/>
            </a:ln>
            <a:effectLst/>
          </p:spPr>
          <p:txBody>
            <a:bodyPr vert="horz" wrap="square" lIns="50800" tIns="50800" rIns="50800" bIns="50800" numCol="1" spcCol="215900" anchor="ctr"/>
            <a:lstStyle/>
            <a:p>
              <a:pPr>
                <a:defRPr sz="2400" cap="none"/>
              </a:pPr>
            </a:p>
          </p:txBody>
        </p:sp>
        <p:sp>
          <p:nvSpPr>
            <p:cNvPr id="5" name="Shape 29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GJFgCM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Dqoh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GJFgB/f38A3N7gA8zMzADAwP8Af39/AAAAAAAAAAAAAAAAAAAAAAAAAAAAIQAAABgAAAAUAAAAWSwAAG4bAADDMgAAuR4AAAAAAAAmAAAACAAAAP//////////"/>
                </a:ext>
              </a:extLst>
            </p:cNvSpPr>
            <p:nvPr/>
          </p:nvSpPr>
          <p:spPr>
            <a:xfrm flipV="1">
              <a:off x="7209155" y="4458970"/>
              <a:ext cx="1042670" cy="535305"/>
            </a:xfrm>
            <a:prstGeom prst="line">
              <a:avLst/>
            </a:prstGeom>
            <a:noFill/>
            <a:ln w="88900" cap="flat" cmpd="sng" algn="ctr">
              <a:solidFill>
                <a:srgbClr val="F18916"/>
              </a:solidFill>
              <a:prstDash val="solid"/>
              <a:headEnd type="none"/>
              <a:tailEnd type="none"/>
            </a:ln>
            <a:effectLst/>
          </p:spPr>
          <p:txBody>
            <a:bodyPr rot="10800000" vert="horz" wrap="square" lIns="50800" tIns="50800" rIns="50800" bIns="50800" numCol="1" spcCol="215900" anchor="ctr"/>
            <a:lstStyle/>
            <a:p>
              <a:pPr>
                <a:defRPr sz="2400" cap="none"/>
              </a:pPr>
            </a:p>
          </p:txBody>
        </p:sp>
      </p:grpSp>
    </p:spTree>
  </p:cSld>
  <p:clrMapOvr>
    <a:masterClrMapping/>
  </p:clrMapOvr>
  <p:timing>
    <p:tnLst>
      <p:par>
        <p:cTn id="1" dur="indefinite" restart="never" nodeType="tmRoot"/>
      </p:par>
    </p:tnLst>
  </p:timing>
</p:sld>
</file>

<file path=ppt/slides/slide2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02"/>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hwAAADIAAADdOQAAzgQAABAAAAAmAAAACAAAAH1w////////"/>
              </a:ext>
            </a:extLst>
          </p:cNvSpPr>
          <p:nvPr>
            <p:ph type="title"/>
          </p:nvPr>
        </p:nvSpPr>
        <p:spPr>
          <a:xfrm>
            <a:off x="85725" y="31750"/>
            <a:ext cx="9320530" cy="74930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Hierarchical model</a:t>
            </a:r>
          </a:p>
        </p:txBody>
      </p:sp>
      <p:sp>
        <p:nvSpPr>
          <p:cNvPr id="3" name="Shape 303"/>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uV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QEAAAgHAABcPQAAGBcAABAAAAAmAAAACAAAAH1w////////"/>
              </a:ext>
            </a:extLst>
          </p:cNvSpPr>
          <p:nvPr>
            <p:ph type="body" idx="1"/>
          </p:nvPr>
        </p:nvSpPr>
        <p:spPr>
          <a:xfrm>
            <a:off x="178435" y="1143000"/>
            <a:ext cx="9796145"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central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a:t>
            </a:r>
          </a:p>
        </p:txBody>
      </p:sp>
      <p:pic>
        <p:nvPicPr>
          <p:cNvPr id="4" name="Pictur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8BAABdFgAABz0AAJUsAAAQAAAAJgAAAAgAAAD//////////w=="/>
              </a:ext>
            </a:extLst>
          </p:cNvPicPr>
          <p:nvPr/>
        </p:nvPicPr>
        <p:blipFill>
          <a:blip r:embed="rId3"/>
          <a:stretch>
            <a:fillRect/>
          </a:stretch>
        </p:blipFill>
        <p:spPr>
          <a:xfrm>
            <a:off x="202565" y="3635375"/>
            <a:ext cx="9718040" cy="3611880"/>
          </a:xfrm>
          <a:prstGeom prst="rect">
            <a:avLst/>
          </a:prstGeom>
          <a:noFill/>
          <a:ln>
            <a:noFill/>
          </a:ln>
          <a:effectLst/>
        </p:spPr>
      </p:pic>
    </p:spTree>
  </p:cSld>
  <p:clrMapOvr>
    <a:masterClrMapping/>
  </p:clrMapOvr>
  <p:timing>
    <p:tnLst>
      <p:par>
        <p:cTn id="1" dur="indefinite" restart="never" nodeType="tmRoot"/>
      </p:par>
    </p:tnLst>
  </p:timing>
</p:sld>
</file>

<file path=ppt/slides/slide2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350"/>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eQMAAEYAAABNOQAA4gQAABAAAAAmAAAACAAAAH1w////////"/>
              </a:ext>
            </a:extLst>
          </p:cNvSpPr>
          <p:nvPr>
            <p:ph type="title"/>
          </p:nvPr>
        </p:nvSpPr>
        <p:spPr>
          <a:xfrm>
            <a:off x="564515" y="44450"/>
            <a:ext cx="8750300" cy="749300"/>
          </a:xfrm>
          <a:noFill/>
          <a:ln>
            <a:noFill/>
          </a:ln>
          <a:effectLst/>
        </p:spPr>
        <p:txBody>
          <a:bodyPr vert="horz" wrap="square" lIns="50800" tIns="50800" rIns="50800" bIns="50800" numCol="1" spcCol="215900" anchor="ctr">
            <a:prstTxWarp prst="textNoShape">
              <a:avLst/>
            </a:prstTxWarp>
          </a:bodyPr>
          <a:lstStyle/>
          <a:p>
            <a:pPr marL="0" marR="0" indent="0" algn="ctr" defTabSz="490855">
              <a:lnSpc>
                <a:spcPct val="100000"/>
              </a:lnSpc>
              <a:spcBef>
                <a:spcPts val="0"/>
              </a:spcBef>
              <a:spcAft>
                <a:spcPts val="0"/>
              </a:spcAft>
              <a:buNone/>
              <a:tabLst>
                <a:tab pos="838200" algn="l"/>
                <a:tab pos="952500" algn="l"/>
              </a:tabLst>
              <a:defRPr cap="none">
                <a:solidFill>
                  <a:srgbClr val="0000FF"/>
                </a:solidFill>
                <a:latin typeface="Arial" pitchFamily="1" charset="0"/>
                <a:ea typeface="Arial" pitchFamily="1" charset="0"/>
                <a:cs typeface="Arial" pitchFamily="1" charset="0"/>
              </a:defRPr>
            </a:pPr>
            <a:r>
              <a:t>Heaps 2014: Correlated model</a:t>
            </a:r>
          </a:p>
        </p:txBody>
      </p:sp>
      <p:sp>
        <p:nvSpPr>
          <p:cNvPr id="3" name="Shape 351"/>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LAEAAOQHAADMPQAA9BcAABAAAAAmAAAACAAAAH1w////////"/>
              </a:ext>
            </a:extLst>
          </p:cNvSpPr>
          <p:nvPr>
            <p:ph type="body" idx="1"/>
          </p:nvPr>
        </p:nvSpPr>
        <p:spPr>
          <a:xfrm>
            <a:off x="190500" y="1282700"/>
            <a:ext cx="9855200" cy="2611120"/>
          </a:xfrm>
          <a:noFill/>
          <a:ln>
            <a:noFill/>
          </a:ln>
          <a:effectLst/>
        </p:spPr>
        <p:txBody>
          <a:bodyPr vert="horz" wrap="square" lIns="50800" tIns="50800" rIns="50800" bIns="50800" numCol="1" spcCol="215900" anchor="ctr">
            <a:prstTxWarp prst="textNoShape">
              <a:avLst/>
            </a:prstTxWarp>
          </a:bodyPr>
          <a:lstStyle/>
          <a:p>
            <a:pPr lvl="1" marL="571500">
              <a:buSzTx/>
              <a:buFont typeface="Wingdings" pitchFamily="2" charset="2"/>
              <a:buBlip>
                <a:blip r:embed="rId2"/>
              </a:buBlip>
              <a:defRPr sz="2400" cap="none">
                <a:latin typeface="Arial" pitchFamily="1" charset="0"/>
                <a:ea typeface="Arial" pitchFamily="1" charset="0"/>
                <a:cs typeface="Arial" pitchFamily="1" charset="0"/>
              </a:defRPr>
            </a:pPr>
            <a:r>
              <a:t>One ancestral vector ∏</a:t>
            </a:r>
          </a:p>
          <a:p>
            <a:pPr lvl="1" marL="571500">
              <a:buSzTx/>
              <a:buFont typeface="Wingdings" pitchFamily="2" charset="2"/>
              <a:buBlip>
                <a:blip r:embed="rId2"/>
              </a:buBlip>
              <a:defRPr sz="2400" cap="none">
                <a:latin typeface="Arial" pitchFamily="1" charset="0"/>
                <a:ea typeface="Arial" pitchFamily="1" charset="0"/>
                <a:cs typeface="Arial" pitchFamily="1" charset="0"/>
              </a:defRPr>
            </a:pPr>
            <a:r>
              <a:t>Each branch i has its own vector ∏</a:t>
            </a:r>
            <a:r>
              <a:rPr cap="none" baseline="-4000"/>
              <a:t>i</a:t>
            </a:r>
            <a:r>
              <a:t> in the neighbourhood of its parent vector ∏</a:t>
            </a:r>
            <a:r>
              <a:rPr cap="none" baseline="-4000"/>
              <a:t>pi</a:t>
            </a:r>
            <a:endParaRPr cap="none" baseline="-4000"/>
          </a:p>
        </p:txBody>
      </p:sp>
      <p:pic>
        <p:nvPicPr>
          <p:cNvPr id="4" name="Pictur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oAAADGGAAAoD0AAAYtAAAQAAAAJgAAAAgAAAD//////////w=="/>
              </a:ext>
            </a:extLst>
          </p:cNvPicPr>
          <p:nvPr/>
        </p:nvPicPr>
        <p:blipFill>
          <a:blip r:embed="rId3"/>
          <a:stretch>
            <a:fillRect/>
          </a:stretch>
        </p:blipFill>
        <p:spPr>
          <a:xfrm>
            <a:off x="128270" y="4027170"/>
            <a:ext cx="9889490" cy="3291840"/>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N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roup 538"/>
          <p:cNvGrpSpPr>
            <a:extLst>
              <a:ext uri="smNativeData">
                <pr:smNativeData xmlns:pr="smNativeData" xmlns="smNativeData" val="SMDATA_6_4KjWYhMAAAAlAAAAAQAAAA8BAAAAkAAAAEgAAACQAAAASAAAAAAAAAAAAAAAAAAAABcAAAAUAAAAAAAAAAAAAAD/fwAA/38AAAAAAAAJAAAABAAAABQWFjMfAAAAVAAAAAAAAAAAAAAAAAAAAAAAAAAAAAAAAAAAAAAAAAAAAAAAAAAAAAAAAAAAAAAAAAAAAAAAAAAAAAAAAAAAAAAAAAAAAAAAAAAAAAAAAAAAAAAAAAAAACEAAAAYAAAAFAAAAPgMAABjDQAACxYAAFUhAAAQAAAAJgAAAAgAAAD/////AAAAAA=="/>
              </a:ext>
            </a:extLst>
          </p:cNvGrpSpPr>
          <p:nvPr/>
        </p:nvGrpSpPr>
        <p:grpSpPr>
          <a:xfrm>
            <a:off x="2108200" y="2176145"/>
            <a:ext cx="1475105" cy="3242310"/>
            <a:chOff x="2108200" y="2176145"/>
            <a:chExt cx="1475105" cy="3242310"/>
          </a:xfrm>
        </p:grpSpPr>
        <p:sp>
          <p:nvSpPr>
            <p:cNvPr id="4" name="Shape 53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MgAAAAAAAAAoAAAAZAAAAGQAAAAAAAAAy8vLADIAAAAAAAAAKAAAAGQAAABkAAAAAAAAABcAAAAUAAAAAAAAAAAAAAD/fwAA/38AAAAAAAAJAAAABAAAAAAAAAAeAAAAaAAAAAAAAAAAAAAAAAAAAAAAAAAAAAAAECcAABAnAAAAAAAAAAAAAAAAAAAAAAAAAAAAAAAAAAAAAAAAAAAAADw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AwAAEAOAADIFAAAeCAAAAAAAAAmAAAACAAAAP//////////"/>
                </a:ext>
              </a:extLst>
            </p:cNvSpPr>
            <p:nvPr/>
          </p:nvSpPr>
          <p:spPr>
            <a:xfrm>
              <a:off x="2108200" y="2316480"/>
              <a:ext cx="1270000" cy="2961640"/>
            </a:xfrm>
            <a:prstGeom prst="rect">
              <a:avLst/>
            </a:prstGeom>
            <a:noFill/>
            <a:ln w="25400" cap="flat" cmpd="sng" algn="ctr">
              <a:solidFill>
                <a:srgbClr val="FF9300"/>
              </a:solidFill>
              <a:prstDash val="solid"/>
              <a:headEnd type="none"/>
              <a:tailEnd type="none"/>
            </a:ln>
            <a:effectLst>
              <a:outerShdw blurRad="38100" dist="25400" dir="5400000">
                <a:srgbClr val="000000">
                  <a:alpha val="5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 name="Shape 5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w4AAGMNAAALFgAAVSEAAAAAAAAmAAAACAAAAP//////////"/>
                </a:ext>
              </a:extLst>
            </p:cNvSpPr>
            <p:nvPr/>
          </p:nvSpPr>
          <p:spPr>
            <a:xfrm>
              <a:off x="2313305" y="2176145"/>
              <a:ext cx="1270000" cy="3242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
        <p:nvSpPr>
          <p:cNvPr id="5" name="Shape 5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6" name="Shape 5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D0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7" name="Shape 54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dQTT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9" name="Lecture_2_slides (dragged) 36.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AMAAs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10" name="Shape 5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YT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86"/>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3AUAAIACAAAsOAAAigcAABAAAAAmAAAACAAAAH1w////////"/>
              </a:ext>
            </a:extLst>
          </p:cNvSpPr>
          <p:nvPr>
            <p:ph type="title"/>
          </p:nvPr>
        </p:nvSpPr>
        <p:spPr>
          <a:xfrm>
            <a:off x="952500" y="406400"/>
            <a:ext cx="8178800" cy="819150"/>
          </a:xfrm>
          <a:noFill/>
          <a:ln>
            <a:noFill/>
          </a:ln>
          <a:effectLst/>
        </p:spPr>
        <p:txBody>
          <a:bodyPr vert="horz" wrap="square" lIns="50800" tIns="50800" rIns="50800" bIns="50800" numCol="1" spcCol="215900" anchor="ctr">
            <a:prstTxWarp prst="textNoShape">
              <a:avLst/>
            </a:prstTxWarp>
          </a:bodyPr>
          <a:lstStyle/>
          <a:p>
            <a:pPr marL="0" marR="0" indent="0" algn="ctr" defTabSz="496570">
              <a:lnSpc>
                <a:spcPct val="100000"/>
              </a:lnSpc>
              <a:spcBef>
                <a:spcPts val="0"/>
              </a:spcBef>
              <a:spcAft>
                <a:spcPts val="0"/>
              </a:spcAft>
              <a:buNone/>
              <a:tabLst>
                <a:tab pos="838200" algn="l"/>
                <a:tab pos="952500" algn="l"/>
              </a:tabLst>
              <a:defRPr sz="3600" cap="none">
                <a:solidFill>
                  <a:srgbClr val="0000FF"/>
                </a:solidFill>
                <a:latin typeface="Arial" pitchFamily="1" charset="0"/>
                <a:ea typeface="Arial" pitchFamily="1" charset="0"/>
                <a:cs typeface="Arial" pitchFamily="1" charset="0"/>
              </a:defRPr>
            </a:pPr>
            <a:r>
              <a:t>Using models of compositional heterogeneity</a:t>
            </a:r>
          </a:p>
        </p:txBody>
      </p:sp>
      <p:sp>
        <p:nvSpPr>
          <p:cNvPr id="3" name="Shape 187"/>
          <p:cNvSpPr>
            <a:spLocks noGrp="1" noChangeArrowheads="1"/>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h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EgNAABoOAAAyCgAABAAAAAmAAAACAAAAHxw////////"/>
              </a:ext>
            </a:extLst>
          </p:cNvSpPr>
          <p:nvPr>
            <p:ph type="body" idx="1"/>
          </p:nvPr>
        </p:nvSpPr>
        <p:spPr>
          <a:noFill/>
          <a:ln>
            <a:noFill/>
          </a:ln>
          <a:effectLst/>
        </p:spPr>
        <p:txBody>
          <a:bodyPr vert="horz" wrap="square" lIns="50800" tIns="50800" rIns="50800" bIns="50800" numCol="1" spcCol="215900" anchor="ctr">
            <a:prstTxWarp prst="textNoShape">
              <a:avLst/>
            </a:prstTxWarp>
          </a:bodyPr>
          <a:lstStyle/>
          <a:p>
            <a:pPr marL="571500">
              <a:buSzTx/>
              <a:buFont typeface="Wingdings" pitchFamily="2" charset="2"/>
              <a:buBlip>
                <a:blip r:embed="rId2"/>
              </a:buBlip>
              <a:defRPr cap="none">
                <a:latin typeface="Arial" pitchFamily="1" charset="0"/>
                <a:ea typeface="Arial" pitchFamily="1" charset="0"/>
                <a:cs typeface="Arial" pitchFamily="1" charset="0"/>
              </a:defRPr>
            </a:pPr>
            <a:r>
              <a:t>Not implemented in the most widely used software packages (except revBayes)</a:t>
            </a:r>
          </a:p>
          <a:p>
            <a:pPr marL="571500">
              <a:buSzTx/>
              <a:buFont typeface="Wingdings" pitchFamily="2" charset="2"/>
              <a:buBlip>
                <a:blip r:embed="rId2"/>
              </a:buBlip>
              <a:defRPr cap="none">
                <a:latin typeface="Arial" pitchFamily="1" charset="0"/>
                <a:ea typeface="Arial" pitchFamily="1" charset="0"/>
                <a:cs typeface="Arial" pitchFamily="1" charset="0"/>
              </a:defRPr>
            </a:pPr>
            <a:r>
              <a:t>Have not been used very often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been used for ancestral sequence reconstruction</a:t>
            </a:r>
          </a:p>
          <a:p>
            <a:pPr marL="571500">
              <a:buSzTx/>
              <a:buFont typeface="Wingdings" pitchFamily="2" charset="2"/>
              <a:buBlip>
                <a:blip r:embed="rId2"/>
              </a:buBlip>
              <a:defRPr cap="none">
                <a:latin typeface="Arial" pitchFamily="1" charset="0"/>
                <a:ea typeface="Arial" pitchFamily="1" charset="0"/>
                <a:cs typeface="Arial" pitchFamily="1" charset="0"/>
              </a:defRPr>
            </a:pPr>
            <a:r>
              <a:t>Have rarely been combined with models of process heterogeneity across sites</a:t>
            </a:r>
          </a:p>
        </p:txBody>
      </p:sp>
    </p:spTree>
  </p:cSld>
  <p:clrMapOvr>
    <a:masterClrMapping/>
  </p:clrMapOvr>
  <p:timing>
    <p:tnLst>
      <p:par>
        <p:cTn id="1" dur="indefinite" restart="never" nodeType="tmRoot"/>
      </p:par>
    </p:tnLst>
  </p:timing>
</p:sld>
</file>

<file path=ppt/slides/slide3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40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sz="3200" b="0" i="0" u="none" strike="noStrike" kern="1" cap="none" spc="0" baseline="0">
                <a:solidFill>
                  <a:srgbClr val="0433FF"/>
                </a:solidFill>
                <a:effectLst/>
                <a:latin typeface="Arial" pitchFamily="1" charset="0"/>
                <a:ea typeface="Arial" pitchFamily="1" charset="0"/>
                <a:cs typeface="Arial" pitchFamily="1" charset="0"/>
              </a:defRPr>
            </a:pPr>
            <a:r>
              <a:t>Outline</a:t>
            </a:r>
          </a:p>
        </p:txBody>
      </p:sp>
      <p:sp>
        <p:nvSpPr>
          <p:cNvPr id="3" name="Shape 40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 A brief review of Continuous-Time Markov models</a:t>
            </a:r>
          </a:p>
        </p:txBody>
      </p:sp>
      <p:sp>
        <p:nvSpPr>
          <p:cNvPr id="4" name="Shape 40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 Stochastic models of nucleotide substitution</a:t>
            </a:r>
          </a:p>
        </p:txBody>
      </p:sp>
      <p:sp>
        <p:nvSpPr>
          <p:cNvPr id="5" name="Shape 40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What’s the deal with time reversibility</a:t>
            </a:r>
            <a:endParaRPr cap="none">
              <a:solidFill>
                <a:srgbClr val="424242"/>
              </a:solidFill>
            </a:endParaRPr>
          </a:p>
        </p:txBody>
      </p:sp>
      <p:sp>
        <p:nvSpPr>
          <p:cNvPr id="6" name="Shape 40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III. Accommodating among-site heterogeneity in the substitution process</a:t>
            </a:r>
          </a:p>
        </p:txBody>
      </p:sp>
      <p:sp>
        <p:nvSpPr>
          <p:cNvPr id="7" name="Shape 40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td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rates</a:t>
            </a:r>
            <a:endParaRPr cap="none">
              <a:solidFill>
                <a:srgbClr val="424242"/>
              </a:solidFill>
            </a:endParaRPr>
          </a:p>
        </p:txBody>
      </p:sp>
      <p:sp>
        <p:nvSpPr>
          <p:cNvPr id="8" name="Shape 40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Among-site variation in substitution process</a:t>
            </a:r>
            <a:endParaRPr cap="none">
              <a:solidFill>
                <a:srgbClr val="424242"/>
              </a:solidFill>
            </a:endParaRPr>
          </a:p>
        </p:txBody>
      </p:sp>
      <p:sp>
        <p:nvSpPr>
          <p:cNvPr id="9" name="Shape 40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100"/>
              </a:lnSpc>
              <a:spcBef>
                <a:spcPts val="0"/>
              </a:spcBef>
              <a:spcAft>
                <a:spcPts val="0"/>
              </a:spcAft>
              <a:buNone/>
              <a:tabLst>
                <a:tab pos="838200" algn="l"/>
              </a:tabLst>
              <a:defRPr sz="1800" b="0" i="0" u="none" strike="noStrike" kern="1" cap="none" spc="0" baseline="0">
                <a:solidFill>
                  <a:srgbClr val="000000"/>
                </a:solidFill>
                <a:effectLst/>
                <a:latin typeface="Arial" pitchFamily="1" charset="0"/>
                <a:ea typeface="Arial" pitchFamily="1" charset="0"/>
                <a:cs typeface="Arial" pitchFamily="1" charset="0"/>
              </a:defRPr>
            </a:pPr>
            <a:r>
              <a:rPr cap="none">
                <a:solidFill>
                  <a:srgbClr val="424242"/>
                </a:solidFill>
              </a:rPr>
              <a:t>Meet the GTR family</a:t>
            </a:r>
            <a:endParaRPr cap="none">
              <a:solidFill>
                <a:srgbClr val="424242"/>
              </a:solidFill>
            </a:endParaRPr>
          </a:p>
        </p:txBody>
      </p:sp>
      <p:sp>
        <p:nvSpPr>
          <p:cNvPr id="10" name="Shape 40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AF4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marL="0" marR="0" indent="0" algn="l" defTabSz="457200">
              <a:lnSpc>
                <a:spcPts val="2400"/>
              </a:lnSpc>
              <a:spcBef>
                <a:spcPts val="0"/>
              </a:spcBef>
              <a:spcAft>
                <a:spcPts val="0"/>
              </a:spcAft>
              <a:buNone/>
              <a:tabLst>
                <a:tab pos="838200" algn="l"/>
              </a:tabLst>
              <a:defRPr sz="2000" b="0" i="0" u="none" strike="noStrike" kern="1" cap="none" spc="0" baseline="0">
                <a:solidFill>
                  <a:srgbClr val="0433FF"/>
                </a:solidFill>
                <a:effectLst/>
                <a:latin typeface="Arial" pitchFamily="1" charset="0"/>
                <a:ea typeface="Arial" pitchFamily="1" charset="0"/>
                <a:cs typeface="Arial" pitchFamily="1" charset="0"/>
              </a:defRPr>
            </a:pPr>
            <a:r>
              <a:t>IV. Accommodating heterogeneity in the substitution process along the tree</a:t>
            </a:r>
          </a:p>
        </p:txBody>
      </p:sp>
      <p:sp>
        <p:nvSpPr>
          <p:cNvPr id="11" name="CadreTexte1"/>
          <p:cNvSpPr txBox="1">
            <a:extLst>
              <a:ext uri="smNativeData">
                <pr:smNativeData xmlns:pr="smNativeData" xmlns="smNativeData" val="SMDATA_15_4KjWYhMAAAAlAAAAEg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OQP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CIdAADMPQAAYCoAAAAAAAAmAAAACAAAAP//////////"/>
              </a:ext>
            </a:extLst>
          </p:cNvSpPr>
          <p:nvPr/>
        </p:nvSpPr>
        <p:spPr>
          <a:xfrm>
            <a:off x="0" y="4735830"/>
            <a:ext cx="10045700" cy="2152650"/>
          </a:xfrm>
          <a:prstGeom prst="rect">
            <a:avLst/>
          </a:prstGeom>
          <a:noFill/>
          <a:ln>
            <a:noFill/>
          </a:ln>
          <a:effectLst/>
        </p:spPr>
        <p:txBody>
          <a:bodyPr vert="horz" wrap="square" numCol="1" spcCol="215900" anchor="t"/>
          <a:lstStyle/>
          <a:p>
            <a:pPr>
              <a:defRPr sz="1400" cap="none">
                <a:solidFill>
                  <a:srgbClr val="0000FF"/>
                </a:solidFill>
                <a:latin typeface="Verdana" pitchFamily="1" charset="0"/>
                <a:ea typeface="Verdana" pitchFamily="1" charset="0"/>
                <a:cs typeface="Verdana" pitchFamily="1" charset="0"/>
              </a:defRPr>
            </a:pPr>
            <a:r>
              <a:rPr sz="2200" cap="none"/>
              <a:t>Many things we have not addressed :</a:t>
            </a:r>
            <a:endParaRPr sz="2200" cap="none"/>
          </a:p>
          <a:p>
            <a:pPr>
              <a:buFont typeface="Wingdings" pitchFamily="2" charset="2"/>
              <a:buChar char=""/>
              <a:defRPr sz="1400" cap="none">
                <a:latin typeface="Verdana" pitchFamily="1" charset="0"/>
                <a:ea typeface="Verdana" pitchFamily="1" charset="0"/>
                <a:cs typeface="Verdana" pitchFamily="1" charset="0"/>
              </a:defRPr>
            </a:pPr>
            <a:r>
              <a:rPr sz="1800" cap="none"/>
              <a:t>Heterogeneity in rates of evolution across the tree </a:t>
            </a:r>
            <a:r>
              <a:rPr sz="1000" cap="none"/>
              <a:t>(Tuffley and Steel 1998 ; Galtier 2001)</a:t>
            </a:r>
            <a:r>
              <a:t> </a:t>
            </a:r>
          </a:p>
          <a:p>
            <a:pPr>
              <a:buFont typeface="Wingdings" pitchFamily="2" charset="2"/>
              <a:buChar char=""/>
              <a:defRPr sz="1200" cap="none">
                <a:latin typeface="Verdana" pitchFamily="1" charset="0"/>
                <a:ea typeface="Verdana" pitchFamily="1" charset="0"/>
                <a:cs typeface="Verdana" pitchFamily="1" charset="0"/>
              </a:defRPr>
            </a:pPr>
            <a:r>
              <a:rPr sz="1800" cap="none"/>
              <a:t>Correlated evolution of traits and sequences </a:t>
            </a:r>
            <a:r>
              <a:rPr sz="1000" cap="none"/>
              <a:t>(e.g. Tamuri et al. 2009 ; Poujol and Lartillot 2010 ; Bielejec 2014...)</a:t>
            </a:r>
          </a:p>
          <a:p>
            <a:pPr>
              <a:buFont typeface="Wingdings" pitchFamily="2" charset="2"/>
              <a:buChar char=""/>
              <a:defRPr sz="1200" cap="none">
                <a:latin typeface="Verdana" pitchFamily="1" charset="0"/>
                <a:ea typeface="Verdana" pitchFamily="1" charset="0"/>
                <a:cs typeface="Verdana" pitchFamily="1" charset="0"/>
              </a:defRPr>
            </a:pPr>
            <a:r>
              <a:rPr sz="1800" cap="none"/>
              <a:t>Non-independence between sites </a:t>
            </a:r>
            <a:r>
              <a:rPr sz="1000" cap="none"/>
              <a:t>(e.g. Schöniger and von Haeseler (1994), Robinson et al. 2003, Meyer et al. 2019...)</a:t>
            </a:r>
            <a:endParaRPr sz="1000" cap="none"/>
          </a:p>
          <a:p>
            <a:pPr>
              <a:buFont typeface="Wingdings" pitchFamily="2" charset="2"/>
              <a:buChar char=""/>
              <a:defRPr sz="1200" cap="none">
                <a:latin typeface="Verdana" pitchFamily="1" charset="0"/>
                <a:ea typeface="Verdana" pitchFamily="1" charset="0"/>
                <a:cs typeface="Verdana" pitchFamily="1" charset="0"/>
              </a:defRPr>
            </a:pPr>
            <a:r>
              <a:t>...</a:t>
            </a:r>
          </a:p>
        </p:txBody>
      </p:sp>
      <p:sp>
        <p:nvSpPr>
          <p:cNvPr id="12" name="CadreTexte2"/>
          <p:cNvSpPr txBox="1">
            <a:extLst>
              <a:ext uri="smNativeData">
                <pr:smNativeData xmlns:pr="smNativeData" xmlns="smNativeData" val="SMDATA_15_4KjWYhMAAAAlAAAAEgAAAE8BAAAAkAAAAEgAAACQAAAASAAAAAAAAAAA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BAAAAAAAAALOzswA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GoE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LOzswB/f38A3N7gA8zMzADAwP8Af39/AAAAAAAAAAAAAAAAAAAAAAAAAAAAIQAAABgAAAAUAAAA7ykAAGAqAABbPQAA6C0AAAAgAAAmAAAACAAAAP//////////"/>
              </a:ext>
            </a:extLst>
          </p:cNvSpPr>
          <p:nvPr/>
        </p:nvSpPr>
        <p:spPr>
          <a:xfrm>
            <a:off x="6816725" y="6888480"/>
            <a:ext cx="3157220" cy="574040"/>
          </a:xfrm>
          <a:prstGeom prst="rect">
            <a:avLst/>
          </a:prstGeom>
          <a:solidFill>
            <a:srgbClr val="C0C0C0"/>
          </a:solidFill>
          <a:ln w="12700" cap="flat" cmpd="sng" algn="ctr">
            <a:solidFill>
              <a:srgbClr val="B3B3B3"/>
            </a:solidFill>
            <a:prstDash val="solid"/>
            <a:headEnd type="none"/>
            <a:tailEnd type="none"/>
          </a:ln>
          <a:effectLst/>
        </p:spPr>
        <p:txBody>
          <a:bodyPr vert="horz" wrap="square" numCol="1" spcCol="215900" anchor="t"/>
          <a:lstStyle/>
          <a:p>
            <a:pPr>
              <a:defRPr sz="2400" i="1" cap="none">
                <a:solidFill>
                  <a:schemeClr val="accent5"/>
                </a:solidFill>
                <a:latin typeface="Verdana" pitchFamily="1" charset="0"/>
                <a:ea typeface="Verdana" pitchFamily="1" charset="0"/>
                <a:cs typeface="Verdana" pitchFamily="1" charset="0"/>
              </a:defRPr>
            </a:pPr>
            <a:r>
              <a:t>See Jeff’s talk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68"/>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81"/>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8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8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8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8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8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8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8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8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8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895"/>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8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89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06"/>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09"/>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4KjWYgIAAAAFAAAA/f///wEAAAAJAAAAAAAAAAAAAAAAAAAAAAAAAAkAAAD9////AwAAACAAAAAAAAAAAAAAAAAAAAAAAAAA"/>
      </p:ext>
    </p:extLst>
  </p:timing>
</p:sld>
</file>

<file path=ppt/slides/slide3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20"/>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23"/>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31"/>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35"/>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T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pNW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RKr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0" name="Shape 50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0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0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Bl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0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0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0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0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0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Yz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zdF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M9I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V0Z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4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50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pic>
        <p:nvPicPr>
          <p:cNvPr id="17" name="vanilla.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8t96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gmAACYBgAAaD0AAMgWAAAQAAAAJgAAAAgAAAD//////////w=="/>
              </a:ext>
            </a:extLst>
          </p:cNvPicPr>
          <p:nvPr/>
        </p:nvPicPr>
        <p:blipFill>
          <a:blip r:embed="rId2"/>
          <a:stretch>
            <a:fillRect/>
          </a:stretch>
        </p:blipFill>
        <p:spPr>
          <a:xfrm>
            <a:off x="6294120" y="1071880"/>
            <a:ext cx="3688080" cy="2631440"/>
          </a:xfrm>
          <a:prstGeom prst="rect">
            <a:avLst/>
          </a:prstGeom>
          <a:noFill/>
          <a:ln>
            <a:noFill/>
          </a:ln>
          <a:effectLst/>
        </p:spPr>
      </p:pic>
      <p:sp>
        <p:nvSpPr>
          <p:cNvPr id="18" name="Shape 5071"/>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MDEYQ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NwFAABAPQAAgBEAABAAAAAmAAAACAAAAP//////////"/>
              </a:ext>
            </a:extLst>
          </p:cNvSpPr>
          <p:nvPr/>
        </p:nvSpPr>
        <p:spPr>
          <a:xfrm>
            <a:off x="584200" y="952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0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MLy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B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2"/>
          <a:stretch>
            <a:fillRect/>
          </a:stretch>
        </p:blipFill>
        <p:spPr>
          <a:xfrm>
            <a:off x="3893185" y="1488440"/>
            <a:ext cx="748665" cy="177800"/>
          </a:xfrm>
          <a:prstGeom prst="rect">
            <a:avLst/>
          </a:prstGeom>
          <a:noFill/>
          <a:ln>
            <a:noFill/>
          </a:ln>
          <a:effectLst/>
        </p:spPr>
      </p:pic>
      <p:pic>
        <p:nvPicPr>
          <p:cNvPr id="6" name="Lecture_2_slides (dragged) 36.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swUAANIIAABkDAAA+A0AAAAAAABkAAAAZAAAAAAAAAAjAAAABAAAAGQAAAAXAAAAFAAAAAAAAAAAAAAA/38AAP9/AAAAAAAACQAAAAQAAADF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oOAACwDQAA6C8AADchAAAQAAAAJgAAAAgAAAD//////////w=="/>
              </a:ext>
            </a:extLst>
          </p:cNvPicPr>
          <p:nvPr/>
        </p:nvPicPr>
        <p:blipFill>
          <a:blip r:embed="rId3"/>
          <a:srcRect l="14590" t="22580" r="31720" b="35760"/>
          <a:stretch>
            <a:fillRect/>
          </a:stretch>
        </p:blipFill>
        <p:spPr>
          <a:xfrm>
            <a:off x="2332990" y="2225040"/>
            <a:ext cx="5454650" cy="3174365"/>
          </a:xfrm>
          <a:prstGeom prst="rect">
            <a:avLst/>
          </a:prstGeom>
          <a:noFill/>
          <a:ln>
            <a:noFill/>
          </a:ln>
          <a:effectLst/>
        </p:spPr>
      </p:pic>
      <p:sp>
        <p:nvSpPr>
          <p:cNvPr id="7" name="Shape 5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8L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4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y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A</a:t>
            </a:r>
            <a:r>
              <a:t>, the average number of changes was    </a:t>
            </a:r>
            <a:r>
              <a:rPr cap="none">
                <a:latin typeface="Times New Roman" pitchFamily="1" charset="0"/>
                <a:ea typeface="Times New Roman" pitchFamily="1" charset="0"/>
                <a:cs typeface="Times New Roman" pitchFamily="1" charset="0"/>
              </a:rPr>
              <a:t>= </a:t>
            </a:r>
            <a:r>
              <a:t> 0.788</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b2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0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0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0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4Z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0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0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hY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0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0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0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v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0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0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0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ZDOT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0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jOk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0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p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0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mC3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09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CExB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0-#ppt_w/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extLst>
      <p:ext uri="smNativeData">
        <pr:smNativeData xmlns:pr="smNativeData" xmlns="smNativeData" val="4KjWYgEAAAAFAAAA/f///wEAAAACAAAACAAAAAAAAAAAAAAAAAAAAA=="/>
      </p:ext>
    </p:extLst>
  </p:timing>
</p:sld>
</file>

<file path=ppt/slides/slide3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0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Dj3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0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AmP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Av8Q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pic>
        <p:nvPicPr>
          <p:cNvPr id="18" name="first-teaser-for-zoolander-2-is-really-really-good-looking-ben-stiller-leopard-print-542583.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SgA5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IoAACoEQAALD0AACQdAAAQAAAAJgAAAAgAAAD//////////w=="/>
              </a:ext>
            </a:extLst>
          </p:cNvPicPr>
          <p:nvPr/>
        </p:nvPicPr>
        <p:blipFill>
          <a:blip r:embed="rId2"/>
          <a:stretch>
            <a:fillRect/>
          </a:stretch>
        </p:blipFill>
        <p:spPr>
          <a:xfrm>
            <a:off x="6625590" y="2870200"/>
            <a:ext cx="3318510" cy="1866900"/>
          </a:xfrm>
          <a:prstGeom prst="rect">
            <a:avLst/>
          </a:prstGeom>
          <a:noFill/>
          <a:ln>
            <a:noFill/>
          </a:ln>
          <a:effectLst/>
        </p:spPr>
      </p:pic>
      <p:sp>
        <p:nvSpPr>
          <p:cNvPr id="19" name="Shape 5116"/>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DkAAAA5AAAAZAAAAGQAAAAAAAAAy8vLAEEAAAA5AAAAOQAAAGQAAABkAAAAAAAAABcAAAAUAAAAAAAAAAAAAAD/fwAA/38AAAAAAAAJAAAABAAAAOlHtR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mAMAAJQRAABAPQAAOB0AABAAAAAmAAAACAAAAP//////////"/>
              </a:ext>
            </a:extLst>
          </p:cNvSpPr>
          <p:nvPr/>
        </p:nvSpPr>
        <p:spPr>
          <a:xfrm>
            <a:off x="584200" y="2857500"/>
            <a:ext cx="9372600" cy="1892300"/>
          </a:xfrm>
          <a:prstGeom prst="rect">
            <a:avLst/>
          </a:prstGeom>
          <a:noFill/>
          <a:ln w="25400" cap="flat" cmpd="sng" algn="ctr">
            <a:solidFill>
              <a:srgbClr val="FF9300"/>
            </a:solidFill>
            <a:prstDash val="solid"/>
            <a:headEnd type="none"/>
            <a:tailEnd type="none"/>
          </a:ln>
          <a:effectLst>
            <a:outerShdw blurRad="63500" dist="51187"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51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AYAANQrAAAYOAAA0i0AABAgAAAmAAAACAAAAP//////////"/>
              </a:ext>
            </a:extLst>
          </p:cNvSpPr>
          <p:nvPr/>
        </p:nvSpPr>
        <p:spPr>
          <a:xfrm>
            <a:off x="1117600" y="7124700"/>
            <a:ext cx="80010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PSA: 93% of male-model fatalities are the result of innocent gasoline fights!!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iterate type="lt">
                                    <p:tmAbs val="0"/>
                                  </p:iterate>
                                  <p:childTnLst>
                                    <p:animEffect transition="out" filter="wipe(down)">
                                      <p:cBhvr>
                                        <p:cTn id="6" dur="2500"/>
                                        <p:tgtEl>
                                          <p:spTgt spid="18"/>
                                        </p:tgtEl>
                                      </p:cBhvr>
                                    </p:animEffect>
                                    <p:set>
                                      <p:cBhvr>
                                        <p:cTn id="7" dur="1" fill="hold">
                                          <p:stCondLst>
                                            <p:cond delay="2499"/>
                                          </p:stCondLst>
                                        </p:cTn>
                                        <p:tgtEl>
                                          <p:spTgt spid="18"/>
                                        </p:tgtEl>
                                        <p:attrNameLst>
                                          <p:attrName>style.visibility</p:attrName>
                                        </p:attrNameLst>
                                      </p:cBhvr>
                                      <p:to>
                                        <p:strVal val="hidden"/>
                                      </p:to>
                                    </p:set>
                                  </p:childTnLst>
                                </p:cTn>
                              </p:par>
                            </p:childTnLst>
                          </p:cTn>
                        </p:par>
                        <p:par>
                          <p:cTn id="8" fill="hold">
                            <p:stCondLst>
                              <p:cond delay="25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20">
                                            <p:bg/>
                                          </p:spTgt>
                                        </p:tgtEl>
                                        <p:attrNameLst>
                                          <p:attrName>style.visibility</p:attrName>
                                        </p:attrNameLst>
                                      </p:cBhvr>
                                      <p:to>
                                        <p:strVal val="visible"/>
                                      </p:to>
                                    </p:set>
                                  </p:childTnLst>
                                </p:cTn>
                              </p:par>
                            </p:childTnLst>
                          </p:cTn>
                        </p:par>
                        <p:par>
                          <p:cTn id="11" fill="hold">
                            <p:stCondLst>
                              <p:cond delay="2501"/>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0">
                                            <p:txEl>
                                              <p:charRg st="4294967295" end="4294967295"/>
                                            </p:txEl>
                                          </p:spTgt>
                                        </p:tgtEl>
                                        <p:attrNameLst>
                                          <p:attrName>style.visibility</p:attrName>
                                        </p:attrNameLst>
                                      </p:cBhvr>
                                      <p:to>
                                        <p:strVal val="visible"/>
                                      </p:to>
                                    </p:set>
                                  </p:childTnLst>
                                </p:cTn>
                              </p:par>
                            </p:childTnLst>
                          </p:cTn>
                        </p:par>
                        <p:par>
                          <p:cTn id="14" fill="hold">
                            <p:stCondLst>
                              <p:cond delay="9202"/>
                            </p:stCondLst>
                            <p:childTnLst>
                              <p:par>
                                <p:cTn id="15" presetID="35" presetClass="emph" presetSubtype="0" repeatCount="6000" fill="hold" grpId="1" nodeType="afterEffect">
                                  <p:stCondLst>
                                    <p:cond delay="0"/>
                                  </p:stCondLst>
                                  <p:childTnLst>
                                    <p:anim calcmode="discrete" valueType="str">
                                      <p:cBhvr override="childStyle">
                                        <p:cTn id="16" dur="2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0" grpId="0" animBg="1" advAuto="0"/>
      <p:bldP spid="20" grpId="1" animBg="1" advAuto="0"/>
    </p:bldLst>
    <p:extLst>
      <p:ext uri="smNativeData">
        <pr:smNativeData xmlns:pr="smNativeData" xmlns="smNativeData" val="4KjWYgQAAAAFAAAA/f///wIAAAAWAAAABAAAAAAAAAAAAAAAAAAAAAkAAAD+////AQAAAAEAAAAAAAAAAAAAAAAAAAAAAAAADAAAAP////8BAAAAAQAAAAAAAAAAAAAAAAAAAAAAAAAPAAAA/f///wMAAAAjAAAAAAAAAAAAAAAAAAAAAAAAAA=="/>
      </p:ext>
    </p:extLst>
  </p:timing>
</p:sld>
</file>

<file path=ppt/slides/slide3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1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meU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1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WiQ6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1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1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1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hbG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1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1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O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1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1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1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1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1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ySW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1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du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1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1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1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Y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138"/>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VIkV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kAACYOgAAjCgAABAgAAAmAAAACAAAAP//////////"/>
              </a:ext>
            </a:extLst>
          </p:cNvSpPr>
          <p:nvPr/>
        </p:nvSpPr>
        <p:spPr>
          <a:xfrm>
            <a:off x="1003300" y="5969000"/>
            <a:ext cx="8521700" cy="6223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Failure to accommodate this compensatory substitution process will overestimate confidence</a:t>
            </a:r>
            <a:br/>
            <a:r>
              <a:t>     in estimates of phylogeny</a:t>
            </a:r>
          </a:p>
        </p:txBody>
      </p:sp>
      <p:grpSp>
        <p:nvGrpSpPr>
          <p:cNvPr id="3" name="Group 514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PgHAABIDQAAnzYAAI8jAAAQAAAAJgAAAAgAAAD/////AAAAAA=="/>
              </a:ext>
            </a:extLst>
          </p:cNvGrpSpPr>
          <p:nvPr/>
        </p:nvGrpSpPr>
        <p:grpSpPr>
          <a:xfrm>
            <a:off x="1295400" y="2159000"/>
            <a:ext cx="7583805" cy="3621405"/>
            <a:chOff x="1295400" y="2159000"/>
            <a:chExt cx="7583805" cy="3621405"/>
          </a:xfrm>
        </p:grpSpPr>
        <p:pic>
          <p:nvPicPr>
            <p:cNvPr id="5" name="image4.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HAABIDQAAnCcAAI8jAAAAAAAAJgAAAAgAAAD//////////w=="/>
                </a:ext>
              </a:extLst>
            </p:cNvPicPr>
            <p:nvPr/>
          </p:nvPicPr>
          <p:blipFill>
            <a:blip r:embed="rId2"/>
            <a:stretch>
              <a:fillRect/>
            </a:stretch>
          </p:blipFill>
          <p:spPr>
            <a:xfrm>
              <a:off x="1295400" y="2159000"/>
              <a:ext cx="5143500" cy="3621405"/>
            </a:xfrm>
            <a:prstGeom prst="rect">
              <a:avLst/>
            </a:prstGeom>
            <a:noFill/>
            <a:ln>
              <a:noFill/>
            </a:ln>
            <a:effectLst/>
          </p:spPr>
        </p:pic>
        <p:sp>
          <p:nvSpPr>
            <p:cNvPr id="4" name="Shape 51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CMAACEbAACfNgAAByAAAAAgAAAmAAAACAAAAP//////////"/>
                </a:ext>
              </a:extLst>
            </p:cNvSpPr>
            <p:nvPr/>
          </p:nvSpPr>
          <p:spPr>
            <a:xfrm>
              <a:off x="5709920" y="4410075"/>
              <a:ext cx="3169285" cy="79629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ctr"/>
            <a:lstStyle/>
            <a:p>
              <a:pPr algn="l"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RNA secondary structure of the + </a:t>
              </a:r>
              <a:br/>
              <a:r>
                <a:t>strand of NL95 (part of the coat </a:t>
              </a:r>
              <a:br/>
              <a:r>
                <a:t>and read-through proteins)</a:t>
              </a:r>
            </a:p>
          </p:txBody>
        </p:sp>
      </p:grpSp>
      <p:sp>
        <p:nvSpPr>
          <p:cNvPr id="6" name="Shape 51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along stem regions pair to form doublets resulting in a strong correlation </a:t>
            </a:r>
            <a:br/>
            <a:r>
              <a:t>     in substitutions across sites</a:t>
            </a:r>
          </a:p>
        </p:txBody>
      </p:sp>
      <p:sp>
        <p:nvSpPr>
          <p:cNvPr id="7" name="Shape 51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E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8" name="Shape 51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499"/>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2">
                                            <p:bg/>
                                          </p:spTgt>
                                        </p:tgtEl>
                                        <p:attrNameLst>
                                          <p:attrName>style.visibility</p:attrName>
                                        </p:attrNameLst>
                                      </p:cBhvr>
                                      <p:to>
                                        <p:strVal val="visible"/>
                                      </p:to>
                                    </p:set>
                                    <p:animEffect transition="in" filter="dissolve">
                                      <p:cBhvr>
                                        <p:cTn id="12" dur="500"/>
                                        <p:tgtEl>
                                          <p:spTgt spid="2">
                                            <p:bg/>
                                          </p:spTgt>
                                        </p:tgtEl>
                                      </p:cBhvr>
                                    </p:animEffect>
                                  </p:childTnLst>
                                </p:cTn>
                              </p:par>
                              <p:par>
                                <p:cTn id="13" presetID="9" presetClass="entr" presetSubtype="0" fill="hold" grpId="0" nodeType="withEffect">
                                  <p:stCondLst>
                                    <p:cond delay="0"/>
                                  </p:stCondLst>
                                  <p:iterate type="lt">
                                    <p:tmAbs val="0"/>
                                  </p:iterate>
                                  <p:childTnLst>
                                    <p:set>
                                      <p:cBhvr>
                                        <p:cTn id="14"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5" dur="5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4KjWYgMAAAAFAAAA/f///wEAAAAJAAAAAAAAAAAAAAAAAAAAAAAAAAoAAAD+////AQAAAAkAAAAAAAAAAAAAAAAAAAAAAAAADQAAAP////8BAAAACQAAAAAAAAAAAAAAAAAAAAAAAAA="/>
      </p:ext>
    </p:extLst>
  </p:timing>
</p:sld>
</file>

<file path=ppt/slides/slide3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4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r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6" name="Shape 51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7" name="Shape 51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
        <p:nvSpPr>
          <p:cNvPr id="6" name="Shape 51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7" name="Shape 51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1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3" name="Shape 51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5/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4" name="Shape 517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1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1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5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7" name="Shape 51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Dl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8" name="Shape 51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Z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9" name="Shape 51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9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0" name="Shape 51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g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19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18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18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s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1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1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1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D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1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Ih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1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srKy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1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wk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1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aEh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3" name="Shape 51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7xz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4" name="Shape 51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C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5" name="Shape 52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zdK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wujA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AO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pic>
        <p:nvPicPr>
          <p:cNvPr id="7" name="Lecture_2_slides (dragged) 37.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twUAAL4IAABDDAAABg4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OAACoDQAAGTAAADchAAAQAAAAJgAAAAgAAAD//////////w=="/>
              </a:ext>
            </a:extLst>
          </p:cNvPicPr>
          <p:nvPr/>
        </p:nvPicPr>
        <p:blipFill>
          <a:blip r:embed="rId4"/>
          <a:srcRect l="14630" t="22380" r="31390" b="35900"/>
          <a:stretch>
            <a:fillRect/>
          </a:stretch>
        </p:blipFill>
        <p:spPr>
          <a:xfrm>
            <a:off x="2334260" y="2219960"/>
            <a:ext cx="5484495" cy="3179445"/>
          </a:xfrm>
          <a:prstGeom prst="rect">
            <a:avLst/>
          </a:prstGeom>
          <a:noFill/>
          <a:ln>
            <a:noFill/>
          </a:ln>
          <a:effectLst/>
        </p:spPr>
      </p:pic>
      <p:sp>
        <p:nvSpPr>
          <p:cNvPr id="8" name="Shape 5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C</a:t>
            </a:r>
            <a:r>
              <a:t>, the average number of changes was    </a:t>
            </a:r>
            <a:r>
              <a:rPr cap="none">
                <a:latin typeface="Times New Roman" pitchFamily="1" charset="0"/>
                <a:ea typeface="Times New Roman" pitchFamily="1" charset="0"/>
                <a:cs typeface="Times New Roman" pitchFamily="1" charset="0"/>
              </a:rPr>
              <a:t>= </a:t>
            </a:r>
            <a:r>
              <a:t> 0.541</a:t>
            </a: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5"/>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20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8TAABwFwAA3SYAANkeAAAQAAAAJgAAAAgAAAD/////AAAAAA=="/>
              </a:ext>
            </a:extLst>
          </p:cNvGrpSpPr>
          <p:nvPr/>
        </p:nvGrpSpPr>
        <p:grpSpPr>
          <a:xfrm>
            <a:off x="3098165" y="3810000"/>
            <a:ext cx="3219450" cy="1204595"/>
            <a:chOff x="3098165" y="3810000"/>
            <a:chExt cx="3219450" cy="1204595"/>
          </a:xfrm>
        </p:grpSpPr>
        <p:pic>
          <p:nvPicPr>
            <p:cNvPr id="5"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8TAABwFwAAZiEAANkeAAAAAAAAJgAAAAgAAAD//////////w=="/>
                </a:ext>
              </a:extLst>
            </p:cNvPicPr>
            <p:nvPr/>
          </p:nvPicPr>
          <p:blipFill>
            <a:blip r:embed="rId2"/>
            <a:stretch>
              <a:fillRect/>
            </a:stretch>
          </p:blipFill>
          <p:spPr>
            <a:xfrm>
              <a:off x="3098165" y="3810000"/>
              <a:ext cx="2331085" cy="1204595"/>
            </a:xfrm>
            <a:prstGeom prst="rect">
              <a:avLst/>
            </a:prstGeom>
            <a:noFill/>
            <a:ln>
              <a:noFill/>
            </a:ln>
            <a:effectLst>
              <a:outerShdw blurRad="63500" dist="63760" dir="2700000">
                <a:srgbClr val="000000">
                  <a:alpha val="4000"/>
                </a:srgbClr>
              </a:outerShdw>
            </a:effectLst>
          </p:spPr>
        </p:pic>
        <p:sp>
          <p:nvSpPr>
            <p:cNvPr id="4" name="Shape 5203"/>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gT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xB8AAKwYAADdJgAAzxkAAAAAAAAmAAAACAAAAP//////////"/>
                </a:ext>
              </a:extLst>
            </p:cNvSpPr>
            <p:nvPr/>
          </p:nvSpPr>
          <p:spPr>
            <a:xfrm>
              <a:off x="5163820" y="4010660"/>
              <a:ext cx="1153795" cy="184785"/>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520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RCf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B0AAG4dAABhJAAAkB4AAAAAAAAmAAAACAAAAP//////////"/>
                </a:ext>
              </a:extLst>
            </p:cNvSpPr>
            <p:nvPr/>
          </p:nvSpPr>
          <p:spPr>
            <a:xfrm>
              <a:off x="4759960" y="4784090"/>
              <a:ext cx="1153795" cy="18415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sp>
        <p:nvSpPr>
          <p:cNvPr id="6" name="Shape 52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5AoAABAgAAAmAAAACAAAAP//////////"/>
              </a:ext>
            </a:extLst>
          </p:cNvSpPr>
          <p:nvPr/>
        </p:nvSpPr>
        <p:spPr>
          <a:xfrm>
            <a:off x="1003300" y="1409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Models conversions between all possible doublets as a two-step process</a:t>
            </a:r>
          </a:p>
        </p:txBody>
      </p:sp>
      <p:sp>
        <p:nvSpPr>
          <p:cNvPr id="7" name="Shape 52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U3M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Doublet model for RNA stem regions</a:t>
            </a:r>
          </a:p>
        </p:txBody>
      </p:sp>
      <p:sp>
        <p:nvSpPr>
          <p:cNvPr id="8" name="Shape 52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9" name="Shape 52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IH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gRAAA+PQAAphMAABAgAAAmAAAACAAAAP//////////"/>
              </a:ext>
            </a:extLst>
          </p:cNvSpPr>
          <p:nvPr/>
        </p:nvSpPr>
        <p:spPr>
          <a:xfrm>
            <a:off x="1003300" y="2870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10" name="Shape 52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gTAAA+PQAANxUAABAgAAAmAAAACAAAAP//////////"/>
              </a:ext>
            </a:extLst>
          </p:cNvSpPr>
          <p:nvPr/>
        </p:nvSpPr>
        <p:spPr>
          <a:xfrm>
            <a:off x="1003300" y="3124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doublets</a:t>
            </a:r>
          </a:p>
        </p:txBody>
      </p:sp>
      <p:sp>
        <p:nvSpPr>
          <p:cNvPr id="11" name="Shape 52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UAAA+PQAA3hYAABAgAAAmAAAACAAAAP//////////"/>
              </a:ext>
            </a:extLst>
          </p:cNvSpPr>
          <p:nvPr/>
        </p:nvSpPr>
        <p:spPr>
          <a:xfrm>
            <a:off x="1003300" y="3378200"/>
            <a:ext cx="8952230" cy="3390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16000">
                <a:latin typeface="Times New Roman" pitchFamily="1" charset="0"/>
                <a:ea typeface="Times New Roman" pitchFamily="1" charset="0"/>
                <a:cs typeface="Times New Roman" pitchFamily="1" charset="0"/>
              </a:rPr>
              <a:t>ij</a:t>
            </a:r>
            <a:r>
              <a:t> is the minimum number nucleotide substitutions to convert doublet </a:t>
            </a:r>
            <a:r>
              <a:rPr i="1" cap="none">
                <a:latin typeface="Times New Roman" pitchFamily="1" charset="0"/>
                <a:ea typeface="Times New Roman" pitchFamily="1" charset="0"/>
                <a:cs typeface="Times New Roman" pitchFamily="1" charset="0"/>
              </a:rPr>
              <a:t>i</a:t>
            </a:r>
            <a:r>
              <a:t> to </a:t>
            </a:r>
            <a:r>
              <a:rPr i="1" cap="none">
                <a:latin typeface="Times New Roman" pitchFamily="1" charset="0"/>
                <a:ea typeface="Times New Roman" pitchFamily="1" charset="0"/>
                <a:cs typeface="Times New Roman" pitchFamily="1" charset="0"/>
              </a:rPr>
              <a:t>j</a:t>
            </a:r>
            <a:r>
              <a:t> </a:t>
            </a:r>
          </a:p>
        </p:txBody>
      </p:sp>
      <p:sp>
        <p:nvSpPr>
          <p:cNvPr id="12" name="Shape 52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EghAAA+PQAARyMAABAgAAAmAAAACAAAAP//////////"/>
              </a:ext>
            </a:extLst>
          </p:cNvSpPr>
          <p:nvPr/>
        </p:nvSpPr>
        <p:spPr>
          <a:xfrm>
            <a:off x="1003300" y="5410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13" name="Shape 52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ePa4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wKAAA+PQAAqAwAABAgAAAmAAAACAAAAP//////////"/>
              </a:ext>
            </a:extLst>
          </p:cNvSpPr>
          <p:nvPr/>
        </p:nvSpPr>
        <p:spPr>
          <a:xfrm>
            <a:off x="1003300" y="1714500"/>
            <a:ext cx="8952230"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one nucleotide is substituted according to a standard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
        <p:nvSpPr>
          <p:cNvPr id="14" name="Shape 52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2v1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QMAAA+PQAAIQ4AABAgAAAmAAAACAAAAP//////////"/>
              </a:ext>
            </a:extLst>
          </p:cNvSpPr>
          <p:nvPr/>
        </p:nvSpPr>
        <p:spPr>
          <a:xfrm>
            <a:off x="1003300" y="1973580"/>
            <a:ext cx="895223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the paired nucleotide is then substituted according to the same model</a:t>
            </a:r>
          </a:p>
        </p:txBody>
      </p:sp>
      <p:sp>
        <p:nvSpPr>
          <p:cNvPr id="15" name="Shape 52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Xhd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NAAA+PQAAqg8AABAgAAAmAAAACAAAAP//////////"/>
              </a:ext>
            </a:extLst>
          </p:cNvSpPr>
          <p:nvPr/>
        </p:nvSpPr>
        <p:spPr>
          <a:xfrm>
            <a:off x="1003300" y="22225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thus, doublet conversion occurs through a rare, intermediate doublet state</a:t>
            </a:r>
          </a:p>
        </p:txBody>
      </p:sp>
      <p:sp>
        <p:nvSpPr>
          <p:cNvPr id="16" name="Shape 52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KEQZ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gPAAD4PQAAABIAABAgAAAmAAAACAAAAP//////////"/>
              </a:ext>
            </a:extLst>
          </p:cNvSpPr>
          <p:nvPr/>
        </p:nvSpPr>
        <p:spPr>
          <a:xfrm>
            <a:off x="1003300" y="2565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doublet model of Schöniger and von Haeseler (1994)</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bl>
          </a:graphicData>
        </a:graphic>
      </p:graphicFrame>
      <p:graphicFrame>
        <p:nvGraphicFramePr>
          <p:cNvPr id="3" name=""/>
          <p:cNvGraphicFramePr>
            <a:graphicFrameLocks noGrp="1"/>
          </p:cNvGraphicFramePr>
          <p:nvPr/>
        </p:nvGraphicFramePr>
        <p:xfrm>
          <a:off x="4995545" y="2171700"/>
          <a:ext cx="4089400" cy="4445000"/>
        </p:xfrm>
        <a:graphic>
          <a:graphicData uri="http://schemas.openxmlformats.org/drawingml/2006/table">
            <a:tbl>
              <a:tblPr>
                <a:noFill/>
              </a:tblPr>
              <a:tblGrid>
                <a:gridCol w="1363345"/>
                <a:gridCol w="1363345"/>
                <a:gridCol w="1363345"/>
              </a:tblGrid>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81455"/>
                  </a:ext>
                </a:extLst>
              </a:tr>
              <a:tr h="148145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81455"/>
                  </a:ext>
                </a:extLst>
              </a:tr>
            </a:tbl>
          </a:graphicData>
        </a:graphic>
      </p:graphicFrame>
      <p:sp>
        <p:nvSpPr>
          <p:cNvPr id="4" name="Shape 5220"/>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BgIgAASS0AABAgAAAmAAAACAAAAP//////////"/>
              </a:ext>
            </a:extLst>
          </p:cNvSpPr>
          <p:nvPr/>
        </p:nvSpPr>
        <p:spPr>
          <a:xfrm>
            <a:off x="633095" y="7009130"/>
            <a:ext cx="4954905"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2</a:t>
            </a:r>
            <a:r>
              <a:rPr cap="none">
                <a:latin typeface="Times New Roman" pitchFamily="1" charset="0"/>
                <a:ea typeface="Times New Roman" pitchFamily="1" charset="0"/>
                <a:cs typeface="Times New Roman" pitchFamily="1" charset="0"/>
              </a:rPr>
              <a:t>  = 16</a:t>
            </a:r>
            <a:r>
              <a:t> unique doublets.</a:t>
            </a:r>
          </a:p>
        </p:txBody>
      </p:sp>
      <p:sp>
        <p:nvSpPr>
          <p:cNvPr id="5" name="Shape 52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2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diagonal elements are equal to the negative sum of the elements in the corresponding row.</a:t>
            </a:r>
          </a:p>
        </p:txBody>
      </p:sp>
      <p:sp>
        <p:nvSpPr>
          <p:cNvPr id="4" name="Shape 52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240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34645"/>
                  </a:ext>
                </a:extLst>
              </a:tr>
              <a:tr h="36322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63220"/>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c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229"/>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SC0AABAgAAAmAAAACAAAAP//////////"/>
              </a:ext>
            </a:extLst>
          </p:cNvSpPr>
          <p:nvPr/>
        </p:nvSpPr>
        <p:spPr>
          <a:xfrm>
            <a:off x="633095" y="7009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for any conversion that requires more than one nucleotide substitution is zero.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3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39"/>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4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DSQ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mQYAAAEIAACcEwAAlBAAABAAAAAmAAAACAAAAP//////////"/>
              </a:ext>
            </a:extLst>
          </p:cNvSpPr>
          <p:nvPr/>
        </p:nvSpPr>
        <p:spPr>
          <a:xfrm>
            <a:off x="1072515" y="1301115"/>
            <a:ext cx="2115185" cy="139382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49"/>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DSQx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5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pRMAAAEIAADhFgAAEgoAABAAAAAmAAAACAAAAP//////////"/>
              </a:ext>
            </a:extLst>
          </p:cNvSpPr>
          <p:nvPr/>
        </p:nvSpPr>
        <p:spPr>
          <a:xfrm>
            <a:off x="3193415" y="13011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ARcAADEKAAA9GgAAQgwAABAAAAAmAAAACAAAAP//////////"/>
              </a:ext>
            </a:extLst>
          </p:cNvSpPr>
          <p:nvPr/>
        </p:nvSpPr>
        <p:spPr>
          <a:xfrm>
            <a:off x="3739515" y="16567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59"/>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DoiF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A9XYu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eQRt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Jtw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Lecture_2_slides (dragged) 38.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oAUAALcIAABgDAAA+A0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OAACjDQAA6i8AAEohAAAQAAAAJgAAAAgAAAD//////////w=="/>
              </a:ext>
            </a:extLst>
          </p:cNvPicPr>
          <p:nvPr/>
        </p:nvPicPr>
        <p:blipFill>
          <a:blip r:embed="rId4"/>
          <a:srcRect l="14400" t="22310" r="31680" b="35760"/>
          <a:stretch>
            <a:fillRect/>
          </a:stretch>
        </p:blipFill>
        <p:spPr>
          <a:xfrm>
            <a:off x="2311400" y="2216785"/>
            <a:ext cx="5477510" cy="319468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G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5"/>
          <a:stretch>
            <a:fillRect/>
          </a:stretch>
        </p:blipFill>
        <p:spPr>
          <a:xfrm>
            <a:off x="7976235" y="1892935"/>
            <a:ext cx="133350" cy="144780"/>
          </a:xfrm>
          <a:prstGeom prst="rect">
            <a:avLst/>
          </a:prstGeom>
          <a:noFill/>
          <a:ln>
            <a:noFill/>
          </a:ln>
          <a:effectLst/>
        </p:spPr>
      </p:pic>
      <p:sp>
        <p:nvSpPr>
          <p:cNvPr id="10" name="Shape 5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gA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G</a:t>
            </a:r>
            <a:r>
              <a:t>, the average number of changes was    </a:t>
            </a:r>
            <a:r>
              <a:rPr cap="none">
                <a:latin typeface="Times New Roman" pitchFamily="1" charset="0"/>
                <a:ea typeface="Times New Roman" pitchFamily="1" charset="0"/>
                <a:cs typeface="Times New Roman" pitchFamily="1" charset="0"/>
              </a:rPr>
              <a:t>= </a:t>
            </a:r>
            <a:r>
              <a:t> 0.352</a:t>
            </a: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E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cvAADTIwAAiDAAALYkAAAQAAAAJgAAAAgAAAD//////////w=="/>
              </a:ext>
            </a:extLst>
          </p:cNvPicPr>
          <p:nvPr/>
        </p:nvPicPr>
        <p:blipFill>
          <a:blip r:embed="rId5"/>
          <a:stretch>
            <a:fillRect/>
          </a:stretch>
        </p:blipFill>
        <p:spPr>
          <a:xfrm>
            <a:off x="77565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541020" y="952500"/>
          <a:ext cx="9046210" cy="6477000"/>
        </p:xfrm>
        <a:graphic>
          <a:graphicData uri="http://schemas.openxmlformats.org/drawingml/2006/table">
            <a:tbl>
              <a:tblPr>
                <a:noFill/>
              </a:tblPr>
              <a:tblGrid>
                <a:gridCol w="532130"/>
                <a:gridCol w="532130"/>
                <a:gridCol w="532130"/>
                <a:gridCol w="532130"/>
                <a:gridCol w="532130"/>
                <a:gridCol w="532130"/>
                <a:gridCol w="532130"/>
                <a:gridCol w="532130"/>
                <a:gridCol w="532130"/>
                <a:gridCol w="532130"/>
                <a:gridCol w="532130"/>
                <a:gridCol w="532130"/>
                <a:gridCol w="532130"/>
                <a:gridCol w="532130"/>
                <a:gridCol w="532130"/>
                <a:gridCol w="532130"/>
                <a:gridCol w="532130"/>
              </a:tblGrid>
              <a:tr h="34861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0F9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CU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348615"/>
                  </a:ext>
                </a:extLst>
              </a:tr>
              <a:tr h="33464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GU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34645"/>
                  </a:ext>
                </a:extLst>
              </a:tr>
              <a:tr h="36258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6258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348615"/>
                  </a:ext>
                </a:extLst>
              </a:tr>
              <a:tr h="348615">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UU</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348615"/>
                  </a:ext>
                </a:extLst>
              </a:tr>
            </a:tbl>
          </a:graphicData>
        </a:graphic>
      </p:graphicFrame>
      <p:sp>
        <p:nvSpPr>
          <p:cNvPr id="3" name="Shape 526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Qz/w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Qz/wB/f38AAAAAAMvLywDAwP8Af39/AAAAAAAAAAAAAAAAAAAAAAAAAAAAIQAAABgAAAAUAAAANRoAAE0MAABxHQAAXg4AABAAAAAmAAAACAAAAP//////////"/>
              </a:ext>
            </a:extLst>
          </p:cNvSpPr>
          <p:nvPr/>
        </p:nvSpPr>
        <p:spPr>
          <a:xfrm>
            <a:off x="4260215" y="1999615"/>
            <a:ext cx="525780" cy="335915"/>
          </a:xfrm>
          <a:prstGeom prst="rect">
            <a:avLst/>
          </a:prstGeom>
          <a:noFill/>
          <a:ln w="25400" cap="flat" cmpd="sng" algn="ctr">
            <a:solidFill>
              <a:srgbClr val="0433FF"/>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2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5" name="Shape 526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B4rAACDPwAAzi4AABAgAAAmAAAACAAAAP//////////"/>
              </a:ext>
            </a:extLst>
          </p:cNvSpPr>
          <p:nvPr/>
        </p:nvSpPr>
        <p:spPr>
          <a:xfrm>
            <a:off x="633095" y="7009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Instantaneous rates for conversions involving a single nucleotide substitution are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Cf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67"/>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NQSAADKBQAALBUAABAAAAAmAAAACAAAAP//////////"/>
              </a:ext>
            </a:extLst>
          </p:cNvSpPr>
          <p:nvPr/>
        </p:nvSpPr>
        <p:spPr>
          <a:xfrm>
            <a:off x="532130" y="3060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2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2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2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2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2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2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ke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2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2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Q9In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2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2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ze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2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v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2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w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2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2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2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sbl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2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AvEQ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2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jzg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2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M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2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2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2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2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2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2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2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2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2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2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Of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3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FzA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3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3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304"/>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TAACgCgAAnCoAAOAuAAAQAAAAJgAAAAgAAAD//////////w=="/>
              </a:ext>
            </a:extLst>
          </p:cNvPicPr>
          <p:nvPr/>
        </p:nvPicPr>
        <p:blipFill>
          <a:blip r:embed="rId2"/>
          <a:stretch>
            <a:fillRect/>
          </a:stretch>
        </p:blipFill>
        <p:spPr>
          <a:xfrm>
            <a:off x="3233420" y="1727200"/>
            <a:ext cx="3693160" cy="5892800"/>
          </a:xfrm>
          <a:prstGeom prst="rect">
            <a:avLst/>
          </a:prstGeom>
          <a:noFill/>
          <a:ln>
            <a:noFill/>
          </a:ln>
          <a:effectLst>
            <a:outerShdw blurRad="63500" dist="63760" dir="2700000">
              <a:srgbClr val="000000">
                <a:alpha val="4000"/>
              </a:srgbClr>
            </a:outerShdw>
          </a:effectLst>
        </p:spPr>
      </p:pic>
      <p:sp>
        <p:nvSpPr>
          <p:cNvPr id="3" name="Shape 53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3ch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D4PQAAlAwAABAgAAAmAAAACAAAAP//////////"/>
              </a:ext>
            </a:extLst>
          </p:cNvSpPr>
          <p:nvPr/>
        </p:nvSpPr>
        <p:spPr>
          <a:xfrm>
            <a:off x="1003300" y="1409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RlRP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wJmR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Bn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3" name="Shape 53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wIAABhOQAAlAwAABAgAAAmAAAACAAAAP//////////"/>
              </a:ext>
            </a:extLst>
          </p:cNvSpPr>
          <p:nvPr/>
        </p:nvSpPr>
        <p:spPr>
          <a:xfrm>
            <a:off x="1003300" y="1409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Nucleotides sequences of protein-coding genes violate the assumption of site </a:t>
            </a:r>
            <a:br/>
            <a:r>
              <a:t>     independence.</a:t>
            </a:r>
          </a:p>
        </p:txBody>
      </p:sp>
      <p:sp>
        <p:nvSpPr>
          <p:cNvPr id="4" name="Shape 53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5" name="Shape 53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QMAABhOQAAfBAAABAgAAAmAAAACAAAAP//////////"/>
              </a:ext>
            </a:extLst>
          </p:cNvSpPr>
          <p:nvPr/>
        </p:nvSpPr>
        <p:spPr>
          <a:xfrm>
            <a:off x="1003300" y="20447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Failure to accommodate this interdependence process may bias estimates of </a:t>
            </a:r>
            <a:br/>
            <a:r>
              <a:t>     phylogeny.</a:t>
            </a:r>
          </a:p>
        </p:txBody>
      </p:sp>
      <p:sp>
        <p:nvSpPr>
          <p:cNvPr id="6" name="Shape 53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JAQAABhOQAAeBQAABAgAAAmAAAACAAAAP//////////"/>
              </a:ext>
            </a:extLst>
          </p:cNvSpPr>
          <p:nvPr/>
        </p:nvSpPr>
        <p:spPr>
          <a:xfrm>
            <a:off x="1003300" y="2692400"/>
            <a:ext cx="8324215"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Codon models explicitly accommodate the interdependence among nucleotide </a:t>
            </a:r>
            <a:br/>
            <a:r>
              <a:t>     sites by modeling the process of molecular evolution at the codon level.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
        <p:nvSpPr>
          <p:cNvPr id="5" name="Shape 53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J7Q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U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Qx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nucleotide substitution is modeled according to a standard 4-by-4 instantaneous-rate matrix</a:t>
            </a:r>
          </a:p>
        </p:txBody>
      </p:sp>
      <p:sp>
        <p:nvSpPr>
          <p:cNvPr id="5" name="Shape 53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g4AABAgAAAmAAAACAAAAP//////////"/>
              </a:ext>
            </a:extLst>
          </p:cNvSpPr>
          <p:nvPr/>
        </p:nvSpPr>
        <p:spPr>
          <a:xfrm>
            <a:off x="1003300" y="1981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some nucleotide substitutions are synonymous, others lead to amino acid replacements</a:t>
            </a:r>
          </a:p>
        </p:txBody>
      </p:sp>
      <p:sp>
        <p:nvSpPr>
          <p:cNvPr id="6" name="Shape 53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vg8AABAgAAAmAAAACAAAAP//////////"/>
              </a:ext>
            </a:extLst>
          </p:cNvSpPr>
          <p:nvPr/>
        </p:nvSpPr>
        <p:spPr>
          <a:xfrm>
            <a:off x="1003300" y="2235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non-synonymous nucleotide substitutions may be subject to selection</a:t>
            </a:r>
          </a:p>
        </p:txBody>
      </p:sp>
      <p:sp>
        <p:nvSpPr>
          <p:cNvPr id="7" name="Shape 53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w+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D4PQAA+AoAABAgAAAmAAAACAAAAP//////////"/>
              </a:ext>
            </a:extLst>
          </p:cNvSpPr>
          <p:nvPr/>
        </p:nvSpPr>
        <p:spPr>
          <a:xfrm>
            <a:off x="1003300" y="14224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 change between two codons is modeled as a one-at-a-time nt substitution process: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5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4aiX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5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true branch length was </a:t>
            </a:r>
            <a:endParaRPr cap="none">
              <a:solidFill>
                <a:srgbClr val="424242"/>
              </a:solidFill>
            </a:endParaRPr>
          </a:p>
        </p:txBody>
      </p:sp>
      <p:sp>
        <p:nvSpPr>
          <p:cNvPr id="4" name="Shape 5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5" name="Lecture_2_slides (dragged) 35.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uQUAAKUIAABSDAAA3Q0AAAAAAABkAAAAZAAAAAAAAAAjAAAABAAAAGQAAAAXAAAAFAAAAAAAAAAAAAAA/38AAP9/AAAAAAAACQAAAAQAAACgzKv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OAACBDQAAEDAAAF8hAAAQAAAAJgAAAAgAAAD//////////w=="/>
              </a:ext>
            </a:extLst>
          </p:cNvPicPr>
          <p:nvPr/>
        </p:nvPicPr>
        <p:blipFill>
          <a:blip r:embed="rId2"/>
          <a:srcRect l="14650" t="22130" r="31540" b="35490"/>
          <a:stretch>
            <a:fillRect/>
          </a:stretch>
        </p:blipFill>
        <p:spPr>
          <a:xfrm>
            <a:off x="2346960" y="2195195"/>
            <a:ext cx="5466080" cy="3229610"/>
          </a:xfrm>
          <a:prstGeom prst="rect">
            <a:avLst/>
          </a:prstGeom>
          <a:noFill/>
          <a:ln>
            <a:noFill/>
          </a:ln>
          <a:effectLst/>
        </p:spPr>
      </p:pic>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XAAAoCQAAjhwAAEAKAAAQAAAAJgAAAAgAAAD//////////w=="/>
              </a:ext>
            </a:extLst>
          </p:cNvPicPr>
          <p:nvPr/>
        </p:nvPicPr>
        <p:blipFill>
          <a:blip r:embed="rId3"/>
          <a:stretch>
            <a:fillRect/>
          </a:stretch>
        </p:blipFill>
        <p:spPr>
          <a:xfrm>
            <a:off x="3893185" y="1488440"/>
            <a:ext cx="748665" cy="177800"/>
          </a:xfrm>
          <a:prstGeom prst="rect">
            <a:avLst/>
          </a:prstGeom>
          <a:noFill/>
          <a:ln>
            <a:noFill/>
          </a:ln>
          <a:effectLst/>
        </p:spPr>
      </p:pic>
      <p:sp>
        <p:nvSpPr>
          <p:cNvPr id="7" name="Shape 5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PAKAADaOgAAKA0AABAgAAAmAAAACAAAAP//////////"/>
              </a:ext>
            </a:extLst>
          </p:cNvSpPr>
          <p:nvPr/>
        </p:nvSpPr>
        <p:spPr>
          <a:xfrm>
            <a:off x="990600" y="1778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We compute the average number of changes for each starting state,</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e39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xAAClCwAA4zEAAIkMAAAQAAAAJgAAAAgAAAD//////////w=="/>
              </a:ext>
            </a:extLst>
          </p:cNvPicPr>
          <p:nvPr/>
        </p:nvPicPr>
        <p:blipFill>
          <a:blip r:embed="rId4"/>
          <a:stretch>
            <a:fillRect/>
          </a:stretch>
        </p:blipFill>
        <p:spPr>
          <a:xfrm>
            <a:off x="7976235" y="1892935"/>
            <a:ext cx="133350" cy="144780"/>
          </a:xfrm>
          <a:prstGeom prst="rect">
            <a:avLst/>
          </a:prstGeom>
          <a:noFill/>
          <a:ln>
            <a:noFill/>
          </a:ln>
          <a:effectLst/>
        </p:spPr>
      </p:pic>
      <p:sp>
        <p:nvSpPr>
          <p:cNvPr id="9" name="Shape 5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N69B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CgjAADaOgAAYiUAABAgAAAmAAAACAAAAP//////////"/>
              </a:ext>
            </a:extLst>
          </p:cNvSpPr>
          <p:nvPr/>
        </p:nvSpPr>
        <p:spPr>
          <a:xfrm>
            <a:off x="990600" y="5715000"/>
            <a:ext cx="8576310" cy="3619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For simulations starting in </a:t>
            </a:r>
            <a:r>
              <a:rPr cap="none">
                <a:latin typeface="Times New Roman" pitchFamily="1" charset="0"/>
                <a:ea typeface="Times New Roman" pitchFamily="1" charset="0"/>
                <a:cs typeface="Times New Roman" pitchFamily="1" charset="0"/>
              </a:rPr>
              <a:t>T</a:t>
            </a:r>
            <a:r>
              <a:t>, the average number of changes was    </a:t>
            </a:r>
            <a:r>
              <a:rPr cap="none">
                <a:latin typeface="Times New Roman" pitchFamily="1" charset="0"/>
                <a:ea typeface="Times New Roman" pitchFamily="1" charset="0"/>
                <a:cs typeface="Times New Roman" pitchFamily="1" charset="0"/>
              </a:rPr>
              <a:t>= </a:t>
            </a:r>
            <a:r>
              <a:t> 0.643</a:t>
            </a: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I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MvAADTIwAAdDAAALYkAAAQAAAAJgAAAAgAAAD//////////w=="/>
              </a:ext>
            </a:extLst>
          </p:cNvPicPr>
          <p:nvPr/>
        </p:nvPicPr>
        <p:blipFill>
          <a:blip r:embed="rId4"/>
          <a:stretch>
            <a:fillRect/>
          </a:stretch>
        </p:blipFill>
        <p:spPr>
          <a:xfrm>
            <a:off x="7743825" y="5823585"/>
            <a:ext cx="132715" cy="14414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lu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WiqZ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rIs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jj9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2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cAAB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g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3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3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3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3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K6+b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0" name="Shape 53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tIP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4yNvS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2" name="Shape 53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hdk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3" name="pasted4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M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3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Codon models</a:t>
            </a:r>
          </a:p>
        </p:txBody>
      </p:sp>
      <p:sp>
        <p:nvSpPr>
          <p:cNvPr id="3" name="Shape 53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4" name="Shape 53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codon model of (Goldman &amp; Yang, 1994; Muse &amp; Gaut, 1994; Nielsen &amp; Yang, 1998)</a:t>
            </a:r>
          </a:p>
        </p:txBody>
      </p:sp>
      <p:sp>
        <p:nvSpPr>
          <p:cNvPr id="5" name="Shape 54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assumes an HKY model of nucleotide substitution</a:t>
            </a:r>
          </a:p>
        </p:txBody>
      </p:sp>
      <p:sp>
        <p:nvSpPr>
          <p:cNvPr id="6" name="Shape 54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codons</a:t>
            </a:r>
          </a:p>
        </p:txBody>
      </p:sp>
      <p:sp>
        <p:nvSpPr>
          <p:cNvPr id="7" name="Shape 54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wUpv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codon </a:t>
            </a:r>
            <a:r>
              <a:rPr i="1" cap="none">
                <a:latin typeface="Times New Roman" pitchFamily="1" charset="0"/>
                <a:ea typeface="Times New Roman" pitchFamily="1" charset="0"/>
                <a:cs typeface="Times New Roman" pitchFamily="1" charset="0"/>
              </a:rPr>
              <a:t>i</a:t>
            </a:r>
            <a:r>
              <a:t> to codon </a:t>
            </a:r>
            <a:r>
              <a:rPr i="1" cap="none">
                <a:latin typeface="Times New Roman" pitchFamily="1" charset="0"/>
                <a:ea typeface="Times New Roman" pitchFamily="1" charset="0"/>
                <a:cs typeface="Times New Roman" pitchFamily="1" charset="0"/>
              </a:rPr>
              <a:t>j</a:t>
            </a:r>
            <a:r>
              <a:t> </a:t>
            </a:r>
          </a:p>
        </p:txBody>
      </p:sp>
      <p:sp>
        <p:nvSpPr>
          <p:cNvPr id="8" name="Shape 54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MDlr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whAAA+PQAAWyMAABAgAAAmAAAACAAAAP//////////"/>
              </a:ext>
            </a:extLst>
          </p:cNvSpPr>
          <p:nvPr/>
        </p:nvSpPr>
        <p:spPr>
          <a:xfrm>
            <a:off x="1003300" y="54229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
        <p:nvSpPr>
          <p:cNvPr id="9" name="Shape 54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c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TxEAABAgAAAmAAAACAAAAP//////////"/>
              </a:ext>
            </a:extLst>
          </p:cNvSpPr>
          <p:nvPr/>
        </p:nvSpPr>
        <p:spPr>
          <a:xfrm>
            <a:off x="1003300" y="2489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transition:transversion-rate ratio</a:t>
            </a:r>
          </a:p>
        </p:txBody>
      </p:sp>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QHAAC0DwAAzQgAAMwQAAAQAAAAJgAAAAgAAAD//////////w=="/>
              </a:ext>
            </a:extLst>
          </p:cNvPicPr>
          <p:nvPr/>
        </p:nvPicPr>
        <p:blipFill>
          <a:blip r:embed="rId2"/>
          <a:stretch>
            <a:fillRect/>
          </a:stretch>
        </p:blipFill>
        <p:spPr>
          <a:xfrm>
            <a:off x="1231900" y="2552700"/>
            <a:ext cx="198755" cy="177800"/>
          </a:xfrm>
          <a:prstGeom prst="rect">
            <a:avLst/>
          </a:prstGeom>
          <a:noFill/>
          <a:ln>
            <a:noFill/>
          </a:ln>
          <a:effectLst/>
        </p:spPr>
      </p:pic>
      <p:sp>
        <p:nvSpPr>
          <p:cNvPr id="11" name="Shape 54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t>  is the ratio of the non-synonymous to synonymous nucleotide substitutions</a:t>
            </a:r>
          </a:p>
        </p:txBody>
      </p:sp>
      <p:pic>
        <p:nvPicPr>
          <p:cNvPr id="1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wHAABUEQAAlAgAAEQSAAAQAAAAJgAAAAgAAAD//////////w=="/>
              </a:ext>
            </a:extLst>
          </p:cNvPicPr>
          <p:nvPr/>
        </p:nvPicPr>
        <p:blipFill>
          <a:blip r:embed="rId3"/>
          <a:stretch>
            <a:fillRect/>
          </a:stretch>
        </p:blipFill>
        <p:spPr>
          <a:xfrm>
            <a:off x="1206500" y="2816860"/>
            <a:ext cx="187960" cy="152400"/>
          </a:xfrm>
          <a:prstGeom prst="rect">
            <a:avLst/>
          </a:prstGeom>
          <a:noFill/>
          <a:ln>
            <a:noFill/>
          </a:ln>
          <a:effectLst>
            <a:outerShdw blurRad="63500" dist="63760" dir="2700000">
              <a:srgbClr val="000000">
                <a:alpha val="4000"/>
              </a:srgbClr>
            </a:outerShdw>
          </a:effectLst>
        </p:spPr>
      </p:pic>
      <p:sp>
        <p:nvSpPr>
          <p:cNvPr id="13" name="Shape 54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TAACDQAAASBUAABAgAAAmAAAACAAAAP//////////"/>
              </a:ext>
            </a:extLst>
          </p:cNvSpPr>
          <p:nvPr/>
        </p:nvSpPr>
        <p:spPr>
          <a:xfrm>
            <a:off x="1003300" y="30988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The off-diagonal elements of the instantaneous-rate matrix can now be defined as: </a:t>
            </a:r>
          </a:p>
        </p:txBody>
      </p:sp>
      <p:pic>
        <p:nvPicPr>
          <p:cNvPr id="14" name="pasted4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C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TAAB7FQAADzAAAAIhAAAQAAAAJgAAAAgAAAD//////////w=="/>
              </a:ext>
            </a:extLst>
          </p:cNvPicPr>
          <p:nvPr/>
        </p:nvPicPr>
        <p:blipFill>
          <a:blip r:embed="rId4"/>
          <a:stretch>
            <a:fillRect/>
          </a:stretch>
        </p:blipFill>
        <p:spPr>
          <a:xfrm>
            <a:off x="3096260" y="3491865"/>
            <a:ext cx="4716145" cy="187388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bl>
          </a:graphicData>
        </a:graphic>
      </p:graphicFrame>
      <p:sp>
        <p:nvSpPr>
          <p:cNvPr id="3" name="Shape 541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1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1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1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2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2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42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J4AAAANFQAAkAcAAJgcAAAQAAAAJgAAAAgAAAD/////AAAAAA=="/>
              </a:ext>
            </a:extLst>
          </p:cNvGrpSpPr>
          <p:nvPr/>
        </p:nvGrpSpPr>
        <p:grpSpPr>
          <a:xfrm>
            <a:off x="100330" y="3422015"/>
            <a:ext cx="1129030" cy="1226185"/>
            <a:chOff x="100330" y="3422015"/>
            <a:chExt cx="1129030" cy="1226185"/>
          </a:xfrm>
        </p:grpSpPr>
        <p:sp>
          <p:nvSpPr>
            <p:cNvPr id="15" name="Shape 54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gAAAEMWAAAFBwAAqRkAAA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pic>
          <p:nvPicPr>
            <p:cNvPr id="14"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A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grpSp>
      <p:sp>
        <p:nvSpPr>
          <p:cNvPr id="16" name="Shape 54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7" name="Shape 5426"/>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3</a:t>
            </a:r>
            <a:r>
              <a:rPr cap="none">
                <a:latin typeface="Times New Roman" pitchFamily="1" charset="0"/>
                <a:ea typeface="Times New Roman" pitchFamily="1" charset="0"/>
                <a:cs typeface="Times New Roman" pitchFamily="1" charset="0"/>
              </a:rPr>
              <a:t>  = 64</a:t>
            </a:r>
            <a:r>
              <a:t> unique codons (but three of them are nonsense codons).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44500"/>
                  </a:ext>
                </a:extLst>
              </a:tr>
            </a:tbl>
          </a:graphicData>
        </a:graphic>
      </p:graphicFrame>
      <p:sp>
        <p:nvSpPr>
          <p:cNvPr id="3" name="Shape 542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3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3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3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3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3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3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3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3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3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4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41"/>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
        <p:nvSpPr>
          <p:cNvPr id="16" name="Shape 54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extLst>
                  <a:ext uri="smNativeData">
                    <pr:rowheight xmlns="" xmlns:pr="smNativeData" dt="1658235104"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18916"/>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44500"/>
                  </a:ext>
                </a:extLst>
              </a:tr>
            </a:tbl>
          </a:graphicData>
        </a:graphic>
      </p:graphicFrame>
      <p:sp>
        <p:nvSpPr>
          <p:cNvPr id="3" name="Shape 544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4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4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4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P///w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4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5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5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5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5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5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v4C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5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7+/g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57"/>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7+/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codon replacement that requires more than one nucleotide </a:t>
            </a:r>
            <a:br/>
            <a:r>
              <a:t>     substitution is zero. </a:t>
            </a:r>
          </a:p>
        </p:txBody>
      </p:sp>
      <p:sp>
        <p:nvSpPr>
          <p:cNvPr id="16" name="Shape 54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NE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3" name="Shape 59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kuse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5" name="Shape 59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6" name="Group 59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0" name="Shape 5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Izi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9" name="Shape 5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8" name="Shape 5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7" name="Shape 5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XFQ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1" name="Group 60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5" name="Shape 5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NE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4" name="Shape 5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3" name="Shape 60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2" name="Shape 6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An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6" name="Group 607"/>
          <p:cNvGrpSpPr>
            <a:extLst>
              <a:ext uri="smNativeData">
                <pr:smNativeData xmlns:pr="smNativeData" xmlns="smNativeData" val="SMDATA_6_4KjWYhMAAAAlAAAAAQAAAA8BAAAAkAAAAEgAAACQAAAASAAAAAAAAAAAAAAAAAAAABcAAAAUAAAAAAAAAAAAAAD/fwAA/38AAAAAAAAJAAAABAAAAO3tKwE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0" name="Shape 6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Gg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19" name="Shape 6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W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8" name="Shape 6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7" name="Shape 60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1" name="Shape 60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6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B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23" name="Shape 6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Y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24" name="Shape 6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C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25" name="Shape 61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xkAAHQMAABwLgAAgRgAABAAAAAmAAAACAAAAP//////////"/>
              </a:ext>
            </a:extLst>
          </p:cNvSpPr>
          <p:nvPr/>
        </p:nvSpPr>
        <p:spPr>
          <a:xfrm>
            <a:off x="4101465" y="2024380"/>
            <a:ext cx="34474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61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Pg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YAAK4VAABmFgAAgBcAABAAAAAmAAAACAAAAP//////////"/>
              </a:ext>
            </a:extLst>
          </p:cNvSpPr>
          <p:nvPr/>
        </p:nvSpPr>
        <p:spPr>
          <a:xfrm flipV="1">
            <a:off x="36410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6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4AABwXAAD/HQAAMxoAABAgAAAmAAAACAAAAP//////////"/>
              </a:ext>
            </a:extLst>
          </p:cNvSpPr>
          <p:nvPr/>
        </p:nvSpPr>
        <p:spPr>
          <a:xfrm>
            <a:off x="2406015" y="3756660"/>
            <a:ext cx="247015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each starting state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036955" y="1117600"/>
          <a:ext cx="8083550" cy="5384800"/>
        </p:xfrm>
        <a:graphic>
          <a:graphicData uri="http://schemas.openxmlformats.org/drawingml/2006/table">
            <a:tbl>
              <a:tblPr>
                <a:noFill/>
              </a:tblPr>
              <a:tblGrid>
                <a:gridCol w="741680"/>
                <a:gridCol w="744220"/>
                <a:gridCol w="744220"/>
                <a:gridCol w="744220"/>
                <a:gridCol w="744220"/>
                <a:gridCol w="1388745"/>
                <a:gridCol w="744220"/>
                <a:gridCol w="744220"/>
                <a:gridCol w="744220"/>
                <a:gridCol w="744220"/>
              </a:tblGrid>
              <a:tr h="444500">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44500"/>
                  </a:ext>
                </a:extLst>
              </a:tr>
              <a:tr h="1386205">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386205"/>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TTA</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TTC</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TTG</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44500"/>
                  </a:ext>
                </a:extLst>
              </a:tr>
              <a:tr h="444500">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TTT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0</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400"/>
                        </a:lnSpc>
                        <a:buNone/>
                        <a:tabLst>
                          <a:tab pos="838200" algn="l"/>
                        </a:tabLst>
                        <a:defRPr sz="20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400"/>
                        </a:lnSpc>
                        <a:buNone/>
                        <a:tabLst>
                          <a:tab pos="838200" algn="l"/>
                        </a:tabLst>
                        <a:defRPr sz="1800" cap="none">
                          <a:solidFill>
                            <a:srgbClr val="000000"/>
                          </a:solidFill>
                        </a:defRPr>
                      </a:pPr>
                      <a:r>
                        <a:rPr sz="2000" cap="none">
                          <a:solidFill>
                            <a:srgbClr val="424242"/>
                          </a:solidFill>
                          <a:latin typeface="Times New Roman" pitchFamily="1" charset="0"/>
                          <a:ea typeface="Times New Roman" pitchFamily="1" charset="0"/>
                          <a:cs typeface="Times New Roman" pitchFamily="1" charset="0"/>
                        </a:rPr>
                        <a:t>–</a:t>
                      </a:r>
                      <a:endParaRPr sz="20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44500"/>
                  </a:ext>
                </a:extLst>
              </a:tr>
            </a:tbl>
          </a:graphicData>
        </a:graphic>
      </p:graphicFrame>
      <p:sp>
        <p:nvSpPr>
          <p:cNvPr id="3" name="Shape 54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tB4AAPgHAAAsHwAAcAgAABAAAAAmAAAACAAAAP//////////"/>
              </a:ext>
            </a:extLst>
          </p:cNvSpPr>
          <p:nvPr/>
        </p:nvSpPr>
        <p:spPr>
          <a:xfrm>
            <a:off x="49911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4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9B8AAPgHAABsIAAAcAgAABAAAAAmAAAACAAAAP//////////"/>
              </a:ext>
            </a:extLst>
          </p:cNvSpPr>
          <p:nvPr/>
        </p:nvSpPr>
        <p:spPr>
          <a:xfrm>
            <a:off x="5194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4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SCEAAPgHAADAIQAAcAgAABAAAAAmAAAACAAAAP//////////"/>
              </a:ext>
            </a:extLst>
          </p:cNvSpPr>
          <p:nvPr/>
        </p:nvSpPr>
        <p:spPr>
          <a:xfrm>
            <a:off x="54102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4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iCIAAPgHAAAAIwAAcAgAABAAAAAmAAAACAAAAP//////////"/>
              </a:ext>
            </a:extLst>
          </p:cNvSpPr>
          <p:nvPr/>
        </p:nvSpPr>
        <p:spPr>
          <a:xfrm>
            <a:off x="56134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46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EJCQg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EJCQgB/f38AAAAAAMvLywDAwP8Af39/AAAAAAAAAAAAAAAAAAAAAAAAAAAAIQAAABgAAAAUAAAA3CMAAPgHAABUJAAAcAgAABAAAAAmAAAACAAAAP//////////"/>
              </a:ext>
            </a:extLst>
          </p:cNvSpPr>
          <p:nvPr/>
        </p:nvSpPr>
        <p:spPr>
          <a:xfrm>
            <a:off x="5829300" y="1295400"/>
            <a:ext cx="76200" cy="76200"/>
          </a:xfrm>
          <a:prstGeom prst="ellipse">
            <a:avLst/>
          </a:prstGeom>
          <a:solidFill>
            <a:srgbClr val="424242"/>
          </a:solidFill>
          <a:ln w="25400" cap="flat" cmpd="sng" algn="ctr">
            <a:solidFill>
              <a:srgbClr val="424242"/>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46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PQaAADUCAAAbBsAABAAAAAmAAAACAAAAP//////////"/>
              </a:ext>
            </a:extLst>
          </p:cNvSpPr>
          <p:nvPr/>
        </p:nvSpPr>
        <p:spPr>
          <a:xfrm rot="16200000">
            <a:off x="1358900" y="43815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46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LQZAADUCAAALBoAABAAAAAmAAAACAAAAP//////////"/>
              </a:ext>
            </a:extLst>
          </p:cNvSpPr>
          <p:nvPr/>
        </p:nvSpPr>
        <p:spPr>
          <a:xfrm rot="16200000">
            <a:off x="1358900" y="41783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46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Cx0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HQYAADUCAAA7BgAABAAAAAmAAAACAAAAP//////////"/>
              </a:ext>
            </a:extLst>
          </p:cNvSpPr>
          <p:nvPr/>
        </p:nvSpPr>
        <p:spPr>
          <a:xfrm rot="16200000">
            <a:off x="1358900" y="39751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46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CAXAADUCAAAmBcAABAAAAAmAAAACAAAAP//////////"/>
              </a:ext>
            </a:extLst>
          </p:cNvSpPr>
          <p:nvPr/>
        </p:nvSpPr>
        <p:spPr>
          <a:xfrm rot="16200000">
            <a:off x="1358900" y="37592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47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AAAAAMvLywDAwP8Af39/AAAAAAAAAAAAAAAAAAAAAAAAAAAAIQAAABgAAAAUAAAAXAgAAOAVAADUCAAAWBYAABAAAAAmAAAACAAAAP//////////"/>
              </a:ext>
            </a:extLst>
          </p:cNvSpPr>
          <p:nvPr/>
        </p:nvSpPr>
        <p:spPr>
          <a:xfrm rot="16200000">
            <a:off x="1358900" y="3556000"/>
            <a:ext cx="76200" cy="76200"/>
          </a:xfrm>
          <a:prstGeom prst="ellipse">
            <a:avLst/>
          </a:prstGeom>
          <a:solidFill>
            <a:srgbClr val="424242"/>
          </a:solidFill>
          <a:ln w="25400" cap="flat" cmpd="sng" algn="ctr">
            <a:solidFill>
              <a:srgbClr val="0000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pic>
        <p:nvPicPr>
          <p:cNvPr id="13" name="pasted-image.tif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MIGAAANFQAAkAcAAJgcAAAQAAAAJgAAAAgAAAD//////////w=="/>
              </a:ext>
            </a:extLst>
          </p:cNvPicPr>
          <p:nvPr/>
        </p:nvPicPr>
        <p:blipFill>
          <a:blip r:embed="rId2"/>
          <a:stretch>
            <a:fillRect/>
          </a:stretch>
        </p:blipFill>
        <p:spPr>
          <a:xfrm rot="5400000">
            <a:off x="551180" y="3969385"/>
            <a:ext cx="1226185" cy="130810"/>
          </a:xfrm>
          <a:prstGeom prst="rect">
            <a:avLst/>
          </a:prstGeom>
          <a:noFill/>
          <a:ln>
            <a:noFill/>
          </a:ln>
          <a:effectLst>
            <a:outerShdw blurRad="63500" dist="63760" dir="2700000">
              <a:srgbClr val="000000">
                <a:alpha val="4000"/>
              </a:srgbClr>
            </a:outerShdw>
          </a:effectLst>
        </p:spPr>
      </p:pic>
      <p:sp>
        <p:nvSpPr>
          <p:cNvPr id="14" name="Shape 54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5" name="Shape 5473"/>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codon replacement that requires a single substitution is based on the </a:t>
            </a:r>
            <a:br/>
            <a:r>
              <a:t>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
        <p:nvSpPr>
          <p:cNvPr id="16" name="Shape 54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gAAAEMWAAAFBwAAqRkAABAgAAAmAAAACAAAAP//////////"/>
              </a:ext>
            </a:extLst>
          </p:cNvSpPr>
          <p:nvPr/>
        </p:nvSpPr>
        <p:spPr>
          <a:xfrm>
            <a:off x="100330" y="3618865"/>
            <a:ext cx="1040765" cy="55245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algn="l" defTabSz="355600">
              <a:lnSpc>
                <a:spcPts val="1900"/>
              </a:lnSpc>
              <a:tabLst>
                <a:tab pos="838200" algn="l"/>
              </a:tabLst>
              <a:defRPr sz="1600" cap="none">
                <a:solidFill>
                  <a:srgbClr val="424242"/>
                </a:solidFill>
                <a:latin typeface="Arial" pitchFamily="1" charset="0"/>
                <a:ea typeface="Arial" pitchFamily="1" charset="0"/>
                <a:cs typeface="Arial" pitchFamily="1" charset="0"/>
              </a:defRPr>
            </a:pPr>
            <a:r>
              <a:t>53 states </a:t>
            </a:r>
            <a:br/>
            <a:r>
              <a:t>not shown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77"/>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GQUAADKBQAAvBYAABAAAAAmAAAACAAAAP//////////"/>
              </a:ext>
            </a:extLst>
          </p:cNvSpPr>
          <p:nvPr/>
        </p:nvSpPr>
        <p:spPr>
          <a:xfrm>
            <a:off x="532130" y="3314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4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n+Zf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4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2gFa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4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CFl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4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4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4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4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4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4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4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4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4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4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4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4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4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0iQ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4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hY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4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Mc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5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N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5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J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5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5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iIG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5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Z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5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5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5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EwMi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5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R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5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NoZ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5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5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zcm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5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514"/>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MwVAADKBQAAJBgAABAAAAAmAAAACAAAAP//////////"/>
              </a:ext>
            </a:extLst>
          </p:cNvSpPr>
          <p:nvPr/>
        </p:nvSpPr>
        <p:spPr>
          <a:xfrm>
            <a:off x="532130" y="354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5" name="Shape 55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QZ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6" name="Shape 55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o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k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BL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5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7/7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IAACDQAAA+AoAABAgAAAmAAAACAAAAP//////////"/>
              </a:ext>
            </a:extLst>
          </p:cNvSpPr>
          <p:nvPr/>
        </p:nvSpPr>
        <p:spPr>
          <a:xfrm>
            <a:off x="1003300" y="1422400"/>
            <a:ext cx="9483725"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The sequence model of Robinson </a:t>
            </a:r>
            <a:r>
              <a:rPr i="1" cap="none"/>
              <a:t>et al</a:t>
            </a:r>
            <a:r>
              <a:t>., 2003</a:t>
            </a:r>
          </a:p>
        </p:txBody>
      </p:sp>
      <p:sp>
        <p:nvSpPr>
          <p:cNvPr id="3" name="Shape 55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De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KAKAAA+PQAAngwAABAgAAAmAAAACAAAAP//////////"/>
              </a:ext>
            </a:extLst>
          </p:cNvSpPr>
          <p:nvPr/>
        </p:nvSpPr>
        <p:spPr>
          <a:xfrm>
            <a:off x="1003300" y="1727200"/>
            <a:ext cx="8952230"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accommodates arbitrary patterns of non-independence across sites</a:t>
            </a:r>
          </a:p>
        </p:txBody>
      </p:sp>
      <p:sp>
        <p:nvSpPr>
          <p:cNvPr id="4" name="Shape 55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f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DAMAAA+PQAALw4AABAgAAAmAAAACAAAAP//////////"/>
              </a:ext>
            </a:extLst>
          </p:cNvSpPr>
          <p:nvPr/>
        </p:nvSpPr>
        <p:spPr>
          <a:xfrm>
            <a:off x="1003300" y="1981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i</a:t>
            </a:r>
            <a:r>
              <a:t> and </a:t>
            </a:r>
            <a:r>
              <a:rPr i="1" cap="none">
                <a:latin typeface="Times New Roman" pitchFamily="1" charset="0"/>
                <a:ea typeface="Times New Roman" pitchFamily="1" charset="0"/>
                <a:cs typeface="Times New Roman" pitchFamily="1" charset="0"/>
              </a:rPr>
              <a:t>j</a:t>
            </a:r>
            <a:r>
              <a:t> are two distinct sequences</a:t>
            </a:r>
          </a:p>
        </p:txBody>
      </p:sp>
      <p:sp>
        <p:nvSpPr>
          <p:cNvPr id="5" name="Shape 55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xB1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A+PQAA6g8AABAgAAAmAAAACAAAAP//////////"/>
              </a:ext>
            </a:extLst>
          </p:cNvSpPr>
          <p:nvPr/>
        </p:nvSpPr>
        <p:spPr>
          <a:xfrm>
            <a:off x="1003300" y="2235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a:t>
            </a:r>
            <a:r>
              <a:t> is the minimum number nucleotide substitutions required to convert sequence </a:t>
            </a:r>
            <a:r>
              <a:rPr i="1" cap="none">
                <a:latin typeface="Times New Roman" pitchFamily="1" charset="0"/>
                <a:ea typeface="Times New Roman" pitchFamily="1" charset="0"/>
                <a:cs typeface="Times New Roman" pitchFamily="1" charset="0"/>
              </a:rPr>
              <a:t>i</a:t>
            </a:r>
            <a:r>
              <a:t> to sequence </a:t>
            </a:r>
            <a:r>
              <a:rPr i="1" cap="none">
                <a:latin typeface="Times New Roman" pitchFamily="1" charset="0"/>
                <a:ea typeface="Times New Roman" pitchFamily="1" charset="0"/>
                <a:cs typeface="Times New Roman" pitchFamily="1" charset="0"/>
              </a:rPr>
              <a:t>j</a:t>
            </a:r>
            <a:r>
              <a:t> </a:t>
            </a:r>
          </a:p>
        </p:txBody>
      </p:sp>
      <p:sp>
        <p:nvSpPr>
          <p:cNvPr id="6" name="Shape 55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rLB5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7" name="Shape 55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8" name="Shape 55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A+PQAAehEAABAgAAAmAAAACAAAAP//////////"/>
              </a:ext>
            </a:extLst>
          </p:cNvSpPr>
          <p:nvPr/>
        </p:nvSpPr>
        <p:spPr>
          <a:xfrm>
            <a:off x="1003300" y="2489200"/>
            <a:ext cx="8952230"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the instantaneous rate for any conversion where </a:t>
            </a:r>
            <a:r>
              <a:rPr i="1" cap="none">
                <a:latin typeface="Times New Roman" pitchFamily="1" charset="0"/>
                <a:ea typeface="Times New Roman" pitchFamily="1" charset="0"/>
                <a:cs typeface="Times New Roman" pitchFamily="1" charset="0"/>
              </a:rPr>
              <a:t>d</a:t>
            </a:r>
            <a:r>
              <a:rPr sz="1200" i="1" cap="none" baseline="-24000">
                <a:latin typeface="Times New Roman" pitchFamily="1" charset="0"/>
                <a:ea typeface="Times New Roman" pitchFamily="1" charset="0"/>
                <a:cs typeface="Times New Roman" pitchFamily="1" charset="0"/>
              </a:rPr>
              <a:t>ij </a:t>
            </a:r>
            <a:r>
              <a:rPr cap="none">
                <a:latin typeface="Times New Roman" pitchFamily="1" charset="0"/>
                <a:ea typeface="Times New Roman" pitchFamily="1" charset="0"/>
                <a:cs typeface="Times New Roman" pitchFamily="1" charset="0"/>
              </a:rPr>
              <a:t>&gt; 1 </a:t>
            </a:r>
            <a:r>
              <a:t>is zero</a:t>
            </a:r>
          </a:p>
        </p:txBody>
      </p:sp>
      <p:sp>
        <p:nvSpPr>
          <p:cNvPr id="9" name="Shape 55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OAQAAA+PQAA3xIAABAgAAAmAAAACAAAAP//////////"/>
              </a:ext>
            </a:extLst>
          </p:cNvSpPr>
          <p:nvPr/>
        </p:nvSpPr>
        <p:spPr>
          <a:xfrm>
            <a:off x="1003300" y="2743200"/>
            <a:ext cx="8952230" cy="3244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diagonal elements of the instantaneous-rate matrix where </a:t>
            </a:r>
            <a:r>
              <a:rPr i="1" cap="none">
                <a:latin typeface="Times New Roman" pitchFamily="1" charset="0"/>
                <a:ea typeface="Times New Roman" pitchFamily="1" charset="0"/>
                <a:cs typeface="Times New Roman" pitchFamily="1" charset="0"/>
              </a:rPr>
              <a:t>i</a:t>
            </a:r>
            <a:r>
              <a:t> </a:t>
            </a:r>
            <a:r>
              <a:rPr i="1" cap="none">
                <a:latin typeface="Times New Roman" pitchFamily="1" charset="0"/>
                <a:ea typeface="Times New Roman" pitchFamily="1" charset="0"/>
                <a:cs typeface="Times New Roman" pitchFamily="1" charset="0"/>
              </a:rPr>
              <a:t>=</a:t>
            </a:r>
            <a:r>
              <a:t> </a:t>
            </a:r>
            <a:r>
              <a:rPr i="1" cap="none">
                <a:latin typeface="Times New Roman" pitchFamily="1" charset="0"/>
                <a:ea typeface="Times New Roman" pitchFamily="1" charset="0"/>
                <a:cs typeface="Times New Roman" pitchFamily="1" charset="0"/>
              </a:rPr>
              <a:t>j</a:t>
            </a:r>
            <a:r>
              <a:t> are determined as usual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bl>
          </a:graphicData>
        </a:graphic>
      </p:graphicFrame>
      <p:sp>
        <p:nvSpPr>
          <p:cNvPr id="3" name="Shape 555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wX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5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v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5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UC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5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5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E/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A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6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M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g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PP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66"/>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Q4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s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69"/>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SsAABAgAAAmAAAACAAAAP//////////"/>
              </a:ext>
            </a:extLst>
          </p:cNvSpPr>
          <p:nvPr/>
        </p:nvSpPr>
        <p:spPr>
          <a:xfrm>
            <a:off x="633095" y="6755130"/>
            <a:ext cx="9691370" cy="352425"/>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There are </a:t>
            </a:r>
            <a:r>
              <a:rPr cap="none">
                <a:latin typeface="Times New Roman" pitchFamily="1" charset="0"/>
                <a:ea typeface="Times New Roman" pitchFamily="1" charset="0"/>
                <a:cs typeface="Times New Roman" pitchFamily="1" charset="0"/>
              </a:rPr>
              <a:t>4</a:t>
            </a:r>
            <a:r>
              <a:rPr i="1" cap="none" baseline="30000">
                <a:latin typeface="Times New Roman" pitchFamily="1" charset="0"/>
                <a:ea typeface="Times New Roman" pitchFamily="1" charset="0"/>
                <a:cs typeface="Times New Roman" pitchFamily="1" charset="0"/>
              </a:rPr>
              <a:t>N</a:t>
            </a:r>
            <a:r>
              <a:rPr cap="none">
                <a:latin typeface="Times New Roman" pitchFamily="1" charset="0"/>
                <a:ea typeface="Times New Roman" pitchFamily="1" charset="0"/>
                <a:cs typeface="Times New Roman" pitchFamily="1" charset="0"/>
              </a:rPr>
              <a:t>  </a:t>
            </a:r>
            <a:r>
              <a:t>unique ‘states’ for an alignment with </a:t>
            </a:r>
            <a:r>
              <a:rPr i="1" cap="none">
                <a:latin typeface="Times New Roman" pitchFamily="1" charset="0"/>
                <a:ea typeface="Times New Roman" pitchFamily="1" charset="0"/>
                <a:cs typeface="Times New Roman" pitchFamily="1" charset="0"/>
              </a:rPr>
              <a:t>N</a:t>
            </a:r>
            <a:r>
              <a:t> sites (here </a:t>
            </a:r>
            <a:r>
              <a:rPr cap="none">
                <a:latin typeface="Times New Roman" pitchFamily="1" charset="0"/>
                <a:ea typeface="Times New Roman" pitchFamily="1" charset="0"/>
                <a:cs typeface="Times New Roman" pitchFamily="1" charset="0"/>
              </a:rPr>
              <a:t>4</a:t>
            </a:r>
            <a:r>
              <a:rPr cap="none" baseline="30000">
                <a:latin typeface="Times New Roman" pitchFamily="1" charset="0"/>
                <a:ea typeface="Times New Roman" pitchFamily="1" charset="0"/>
                <a:cs typeface="Times New Roman" pitchFamily="1" charset="0"/>
              </a:rPr>
              <a:t>6</a:t>
            </a:r>
            <a:r>
              <a:rPr cap="none">
                <a:latin typeface="Times New Roman" pitchFamily="1" charset="0"/>
                <a:ea typeface="Times New Roman" pitchFamily="1" charset="0"/>
                <a:cs typeface="Times New Roman" pitchFamily="1" charset="0"/>
              </a:rPr>
              <a:t> = 4096</a:t>
            </a:r>
            <a:r>
              <a:t> unique states).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235104" type="min" val="496570"/>
                  </a:ext>
                </a:extLst>
              </a:tr>
            </a:tbl>
          </a:graphicData>
        </a:graphic>
      </p:graphicFrame>
      <p:sp>
        <p:nvSpPr>
          <p:cNvPr id="3" name="Shape 557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7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7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7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HF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7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7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7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7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5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8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8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D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58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5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583"/>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MB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5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5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587"/>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uCsAABAgAAAmAAAACAAAAP//////////"/>
              </a:ext>
            </a:extLst>
          </p:cNvSpPr>
          <p:nvPr/>
        </p:nvSpPr>
        <p:spPr>
          <a:xfrm>
            <a:off x="633095" y="6755130"/>
            <a:ext cx="9691370"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YAR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Y6J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E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1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0AAHQMAABwLgAAgRgAABAAAAAmAAAACAAAAP//////////"/>
              </a:ext>
            </a:extLst>
          </p:cNvSpPr>
          <p:nvPr/>
        </p:nvSpPr>
        <p:spPr>
          <a:xfrm>
            <a:off x="4876165" y="2024380"/>
            <a:ext cx="2672715" cy="195897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2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s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hsAAK4VAABmGwAAgBcAABAAAAAmAAAACAAAAP//////////"/>
              </a:ext>
            </a:extLst>
          </p:cNvSpPr>
          <p:nvPr/>
        </p:nvSpPr>
        <p:spPr>
          <a:xfrm flipV="1">
            <a:off x="44538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6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MAABwXAAC/IwAAMxoAABAgAAAmAAAACAAAAP//////////"/>
              </a:ext>
            </a:extLst>
          </p:cNvSpPr>
          <p:nvPr/>
        </p:nvSpPr>
        <p:spPr>
          <a:xfrm>
            <a:off x="32188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average number of </a:t>
            </a:r>
            <a:br/>
            <a:r>
              <a:t>changes away from each state </a:t>
            </a:r>
          </a:p>
        </p:txBody>
      </p:sp>
      <p:sp>
        <p:nvSpPr>
          <p:cNvPr id="8" name="Shape 6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9"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hgc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GgVAAAQAAAAJgAAAAgAAAD//////////w=="/>
              </a:ext>
            </a:extLst>
          </p:cNvPicPr>
          <p:nvPr/>
        </p:nvPicPr>
        <p:blipFill>
          <a:blip r:embed="rId2"/>
          <a:srcRect l="0" t="0" r="0" b="19260"/>
          <a:stretch>
            <a:fillRect/>
          </a:stretch>
        </p:blipFill>
        <p:spPr>
          <a:xfrm>
            <a:off x="2705100" y="2095500"/>
            <a:ext cx="3086100" cy="1384300"/>
          </a:xfrm>
          <a:prstGeom prst="rect">
            <a:avLst/>
          </a:prstGeom>
          <a:noFill/>
          <a:ln>
            <a:noFill/>
          </a:ln>
          <a:effectLst/>
        </p:spPr>
      </p:pic>
      <p:sp>
        <p:nvSpPr>
          <p:cNvPr id="10" name="Shape 62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uR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62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5" name="Shape 6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4" name="Shape 6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3" name="Shape 6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2" name="Shape 6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6" name="Group 634"/>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0" name="Shape 6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9" name="Shape 6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8" name="Shape 6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7" name="Shape 6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1" name="Group 63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5" name="Shape 6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4" name="Shape 6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3" name="Shape 63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2" name="Shape 6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6" name="Shape 64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g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Dh4AAOwMAADpLQAAYBUAABAAAAAmAAAACAAAAP//////////"/>
              </a:ext>
            </a:extLst>
          </p:cNvSpPr>
          <p:nvPr/>
        </p:nvSpPr>
        <p:spPr>
          <a:xfrm>
            <a:off x="4885690" y="2100580"/>
            <a:ext cx="2577465" cy="13741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EBEBEB"/>
                    </a:solidFill>
                  </a:tcPr>
                </a:tc>
                <a:extLst>
                  <a:ext uri="smNativeData">
                    <pr:rowheight xmlns="" xmlns:pr="smNativeData" dt="1658235104" type="min" val="496570"/>
                  </a:ext>
                </a:extLst>
              </a:tr>
            </a:tbl>
          </a:graphicData>
        </a:graphic>
      </p:graphicFrame>
      <p:sp>
        <p:nvSpPr>
          <p:cNvPr id="3" name="Shape 559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59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aL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59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59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59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59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5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hIS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5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0L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59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59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YG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0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66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0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4d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Trm9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kPs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05"/>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IC0AABAgAAAmAAAACAAAAP//////////"/>
              </a:ext>
            </a:extLst>
          </p:cNvSpPr>
          <p:nvPr/>
        </p:nvSpPr>
        <p:spPr>
          <a:xfrm>
            <a:off x="633095" y="6755130"/>
            <a:ext cx="9691370" cy="58039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any sequence conversion that requires more than one nucleotide </a:t>
            </a:r>
            <a:br/>
            <a:r>
              <a:t>     substitution is zero.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610235" y="2336800"/>
          <a:ext cx="8892540" cy="3975100"/>
        </p:xfrm>
        <a:graphic>
          <a:graphicData uri="http://schemas.openxmlformats.org/drawingml/2006/table">
            <a:tbl>
              <a:tblPr>
                <a:noFill/>
              </a:tblPr>
              <a:tblGrid>
                <a:gridCol w="1488440"/>
                <a:gridCol w="1488440"/>
                <a:gridCol w="1488440"/>
                <a:gridCol w="1488440"/>
                <a:gridCol w="1488440"/>
                <a:gridCol w="1450975"/>
              </a:tblGrid>
              <a:tr h="496570">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AAAAAA</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AAAAAC</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6570"/>
                  </a:ext>
                </a:extLst>
              </a:tr>
              <a:tr h="1490345">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1490345"/>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TTTTTG</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96570"/>
                  </a:ext>
                </a:extLst>
              </a:tr>
              <a:tr h="496570">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TTTTTT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0</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424242"/>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solidFill>
                            <a:srgbClr val="424242"/>
                          </a:solidFill>
                          <a:latin typeface="Times New Roman" pitchFamily="1" charset="0"/>
                          <a:ea typeface="Times New Roman" pitchFamily="1" charset="0"/>
                          <a:cs typeface="Times New Roman" pitchFamily="1" charset="0"/>
                        </a:rPr>
                        <a:t>–</a:t>
                      </a:r>
                      <a:endParaRPr sz="2400" cap="none">
                        <a:solidFill>
                          <a:srgbClr val="424242"/>
                        </a:solidFill>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6D6D6"/>
                    </a:solidFill>
                  </a:tcPr>
                </a:tc>
                <a:extLst>
                  <a:ext uri="smNativeData">
                    <pr:rowheight xmlns="" xmlns:pr="smNativeData" dt="1658235104" type="min" val="496570"/>
                  </a:ext>
                </a:extLst>
              </a:tr>
            </a:tbl>
          </a:graphicData>
        </a:graphic>
      </p:graphicFrame>
      <p:sp>
        <p:nvSpPr>
          <p:cNvPr id="3" name="Shape 56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GQeAABwCAAA3B4AABAAAAAmAAAACAAAAP//////////"/>
              </a:ext>
            </a:extLst>
          </p:cNvSpPr>
          <p:nvPr/>
        </p:nvSpPr>
        <p:spPr>
          <a:xfrm rot="16200000">
            <a:off x="1295400" y="49403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CQdAABwCAAAnB0AABAAAAAmAAAACAAAAP//////////"/>
              </a:ext>
            </a:extLst>
          </p:cNvSpPr>
          <p:nvPr/>
        </p:nvSpPr>
        <p:spPr>
          <a:xfrm rot="16200000">
            <a:off x="1295400" y="47371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NAbAABwCAAASBwAABAAAAAmAAAACAAAAP//////////"/>
              </a:ext>
            </a:extLst>
          </p:cNvSpPr>
          <p:nvPr/>
        </p:nvSpPr>
        <p:spPr>
          <a:xfrm rot="16200000">
            <a:off x="1295400" y="45212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6" name="Shape 56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JAaAABwCAAACBsAABAAAAAmAAAACAAAAP//////////"/>
              </a:ext>
            </a:extLst>
          </p:cNvSpPr>
          <p:nvPr/>
        </p:nvSpPr>
        <p:spPr>
          <a:xfrm rot="16200000">
            <a:off x="1295400" y="4318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1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AcAAFAZAABwCAAAyBkAABAAAAAmAAAACAAAAP//////////"/>
              </a:ext>
            </a:extLst>
          </p:cNvSpPr>
          <p:nvPr/>
        </p:nvSpPr>
        <p:spPr>
          <a:xfrm rot="16200000">
            <a:off x="1295400" y="41148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DCEAAKAPAACEIQAAGBAAABAAAAAmAAAACAAAAP//////////"/>
              </a:ext>
            </a:extLst>
          </p:cNvSpPr>
          <p:nvPr/>
        </p:nvSpPr>
        <p:spPr>
          <a:xfrm>
            <a:off x="53721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9" name="Shape 56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TCIAAKAPAADEIgAAGBAAABAAAAAmAAAACAAAAP//////////"/>
              </a:ext>
            </a:extLst>
          </p:cNvSpPr>
          <p:nvPr/>
        </p:nvSpPr>
        <p:spPr>
          <a:xfrm>
            <a:off x="55753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0" name="Shape 56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jCMAAKAPAAAEJAAAGBAAABAAAAAmAAAACAAAAP//////////"/>
              </a:ext>
            </a:extLst>
          </p:cNvSpPr>
          <p:nvPr/>
        </p:nvSpPr>
        <p:spPr>
          <a:xfrm>
            <a:off x="57785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1" name="Shape 56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4CQAAKAPAABYJQAAGBAAABAAAAAmAAAACAAAAP//////////"/>
              </a:ext>
            </a:extLst>
          </p:cNvSpPr>
          <p:nvPr/>
        </p:nvSpPr>
        <p:spPr>
          <a:xfrm>
            <a:off x="59944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12" name="Shape 561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QkJC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kJCAP///wEAAAAAAAAAAAAAAAAAAAAAAAAAAAAAAAAAAAAAAAAAAAAAAAB/f38A3N7gA8zMzADAwP8Af39/AAAAAAAAAAAAAAAAAAAAAAAAAAAAIQAAABgAAAAUAAAAICYAAKAPAACYJgAAGBAAABAAAAAmAAAACAAAAP//////////"/>
              </a:ext>
            </a:extLst>
          </p:cNvSpPr>
          <p:nvPr/>
        </p:nvSpPr>
        <p:spPr>
          <a:xfrm>
            <a:off x="6197600" y="2540000"/>
            <a:ext cx="76200" cy="76200"/>
          </a:xfrm>
          <a:prstGeom prst="ellipse">
            <a:avLst/>
          </a:prstGeom>
          <a:solidFill>
            <a:srgbClr val="424242"/>
          </a:solid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grpSp>
        <p:nvGrpSpPr>
          <p:cNvPr id="13" name="Group 562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wjAACwCQAAVjMAAOUOAAAQAAAAJgAAAAgAAAD/////AAAAAA=="/>
              </a:ext>
            </a:extLst>
          </p:cNvGrpSpPr>
          <p:nvPr/>
        </p:nvGrpSpPr>
        <p:grpSpPr>
          <a:xfrm>
            <a:off x="5727700" y="1574800"/>
            <a:ext cx="2617470" cy="846455"/>
            <a:chOff x="5727700" y="1574800"/>
            <a:chExt cx="2617470" cy="846455"/>
          </a:xfrm>
        </p:grpSpPr>
        <p:sp>
          <p:nvSpPr>
            <p:cNvPr id="15" name="Shape 56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CYAALAJAABWMwAArgsAAAAgAAAmAAAACAAAAP//////////"/>
                </a:ext>
              </a:extLst>
            </p:cNvSpPr>
            <p:nvPr/>
          </p:nvSpPr>
          <p:spPr>
            <a:xfrm>
              <a:off x="6197600" y="1574800"/>
              <a:ext cx="2147570" cy="323850"/>
            </a:xfrm>
            <a:prstGeom prst="rect">
              <a:avLst/>
            </a:prstGeom>
            <a:noFill/>
            <a:ln>
              <a:noFill/>
            </a:ln>
            <a:effectLst/>
          </p:spPr>
          <p:txBody>
            <a:bodyPr vert="horz" wrap="none" lIns="50800" tIns="50800" rIns="50800" bIns="50800" numCol="1" spcCol="215900" anchor="t"/>
            <a:lstStyle>
              <a:lvl1pPr defTabSz="3556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r>
                <a:t>4092 states not shown</a:t>
              </a:r>
            </a:p>
          </p:txBody>
        </p:sp>
        <p:sp>
          <p:nvSpPr>
            <p:cNvPr id="14" name="Shape 561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PCMAADoLAAA9JgAA5Q4AAAAAAAAmAAAACAAAAP//////////"/>
                </a:ext>
              </a:extLst>
            </p:cNvSpPr>
            <p:nvPr/>
          </p:nvSpPr>
          <p:spPr>
            <a:xfrm flipV="1">
              <a:off x="5727700" y="1824990"/>
              <a:ext cx="488315" cy="596265"/>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14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16" name="Shape 56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BhOQAAnwgAABAgAAAmAAAACAAAAP//////////"/>
              </a:ext>
            </a:extLst>
          </p:cNvSpPr>
          <p:nvPr/>
        </p:nvSpPr>
        <p:spPr>
          <a:xfrm>
            <a:off x="635000" y="1016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Sequence Model </a:t>
            </a:r>
          </a:p>
        </p:txBody>
      </p:sp>
      <p:sp>
        <p:nvSpPr>
          <p:cNvPr id="17" name="Shape 562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QMAANwAAACzOgAATAQAABAgAAAmAAAACAAAAP//////////"/>
              </a:ext>
            </a:extLst>
          </p:cNvSpPr>
          <p:nvPr/>
        </p:nvSpPr>
        <p:spPr>
          <a:xfrm>
            <a:off x="617855" y="139700"/>
            <a:ext cx="89242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Accommodating Non-independence Across Sites</a:t>
            </a:r>
          </a:p>
        </p:txBody>
      </p:sp>
      <p:sp>
        <p:nvSpPr>
          <p:cNvPr id="18" name="Shape 5623"/>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DPwAAPi0AABAgAAAmAAAACAAAAP//////////"/>
              </a:ext>
            </a:extLst>
          </p:cNvSpPr>
          <p:nvPr/>
        </p:nvSpPr>
        <p:spPr>
          <a:xfrm>
            <a:off x="633095" y="6755130"/>
            <a:ext cx="9691370" cy="5994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for sequence conversions that require a single nucleotide substitution is based </a:t>
            </a:r>
            <a:br/>
            <a:r>
              <a:t>     on your favorite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instantaneous-rate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26"/>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gMAAPQVAADKBQAATBgAABAAAAAmAAAACAAAAP//////////"/>
              </a:ext>
            </a:extLst>
          </p:cNvSpPr>
          <p:nvPr/>
        </p:nvSpPr>
        <p:spPr>
          <a:xfrm>
            <a:off x="532130" y="35687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6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6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6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6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6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6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6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6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6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6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6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6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6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6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6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m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6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6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pbi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6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6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xhOn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6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6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6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4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6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6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u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6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1d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6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h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6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6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ZBN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6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k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6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ZmIH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6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c2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663"/>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0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AgEAAPwXAACGAwAAVBoAABAAAAAmAAAACAAAAP//////////"/>
              </a:ext>
            </a:extLst>
          </p:cNvSpPr>
          <p:nvPr/>
        </p:nvSpPr>
        <p:spPr>
          <a:xfrm>
            <a:off x="163830" y="3898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74"/>
          <p:cNvGrpSpPr>
            <a:extLst>
              <a:ext uri="smNativeData">
                <pr:smNativeData xmlns:pr="smNativeData" xmlns="smNativeData" val="SMDATA_6_4KjWYhMAAAAlAAAAAQAAAA8BAAAAkAAAAEgAAACQAAAASAAAAAAAAAAAAAAAAAAAABcAAAAUAAAAAAAAAAAAAAD/fwAA/38AAAAAAAAJAAAABAAAAAwXCh0fAAAAVAAAAAAAAAAAAAAAAAAAAAAAAAAAAAAAAAAAAAAAAAAAAAAAAAAAAAAAAAAAAAAAAAAAAAAAAAAAAAAAAAAAAAAAAAAAAAAAAAAAAAAAAAAAAAAAAAAAACEAAAAYAAAAFAAAAKgHAACsDQAA7DYAAAAtAAAQAAAAJgAAAAgAAAD/////AAAAAA=="/>
              </a:ext>
            </a:extLst>
          </p:cNvGrpSpPr>
          <p:nvPr/>
        </p:nvGrpSpPr>
        <p:grpSpPr>
          <a:xfrm>
            <a:off x="1244600" y="2222500"/>
            <a:ext cx="7683500" cy="5092700"/>
            <a:chOff x="1244600" y="2222500"/>
            <a:chExt cx="7683500" cy="5092700"/>
          </a:xfrm>
        </p:grpSpPr>
        <p:grpSp>
          <p:nvGrpSpPr>
            <p:cNvPr id="5" name="Group 5671"/>
            <p:cNvGrpSpPr>
              <a:extLst>
                <a:ext uri="smNativeData">
                  <pr:smNativeData xmlns:pr="smNativeData" xmlns="smNativeData" val="SMDATA_6_4KjWYhMAAAAlAAAAAQAAAA8BAAAAkAAAAEgAAACQAAAASAAAAAAAAAAAAAAAAAAAABcAAAAUAAAAAAAAAAAAAAD/fwAA/38AAAAAAAAJAAAABAAAABYlBhsfAAAAVAAAAAAAAAAAAAAAAAAAAAAAAAAAAAAAAAAAAAAAAAAAAAAAAAAAAAAAAAAAAAAAAAAAAAAAAAAAAAAAAAAAAAAAAAAAAAAAAAAAAAAAAAAAAAAAAAAAACEAAAAYAAAAFAAAAKgHAAAjEAAA7DYAAAAtAAAAAAAAJgAAAAgAAAD/////AAAAAA=="/>
                </a:ext>
              </a:extLst>
            </p:cNvGrpSpPr>
            <p:nvPr/>
          </p:nvGrpSpPr>
          <p:grpSpPr>
            <a:xfrm>
              <a:off x="1244600" y="2623185"/>
              <a:ext cx="7683500" cy="4692015"/>
              <a:chOff x="1244600" y="2623185"/>
              <a:chExt cx="7683500" cy="4692015"/>
            </a:xfrm>
          </p:grpSpPr>
          <p:sp>
            <p:nvSpPr>
              <p:cNvPr id="9" name="Shape 5667"/>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HRzLm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8" name="Shape 5668"/>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CIzMD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7" name="Shape 566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IiIHI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6" name="Shape 5670"/>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DI3MD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sp>
          <p:nvSpPr>
            <p:cNvPr id="4" name="Shape 567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aRAAAAAAAAAmAAAACAAAAP//////////"/>
                </a:ext>
              </a:extLst>
            </p:cNvSpPr>
            <p:nvPr/>
          </p:nvSpPr>
          <p:spPr>
            <a:xfrm>
              <a:off x="1355090" y="2222500"/>
              <a:ext cx="3453130" cy="4451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3" name="Shape 5673"/>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CI1MD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4CAAAKwNAAAdNgAAdxAAAAAAAAAmAAAACAAAAP//////////"/>
                </a:ext>
              </a:extLst>
            </p:cNvSpPr>
            <p:nvPr/>
          </p:nvSpPr>
          <p:spPr>
            <a:xfrm>
              <a:off x="5344160" y="2222500"/>
              <a:ext cx="3452495" cy="45402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grpSp>
      <p:sp>
        <p:nvSpPr>
          <p:cNvPr id="10" name="Shape 56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Z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smNativeData" val="4KjWYgEAAAAFAAAA/f///wEAAAAJAAAAAAAAAAAAAAAAAAAAAAAAAA=="/>
      </p:ext>
    </p:extLst>
  </p:timing>
</p:sld>
</file>

<file path=ppt/slides/slide3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83"/>
          <p:cNvGrpSpPr>
            <a:extLst>
              <a:ext uri="smNativeData">
                <pr:smNativeData xmlns:pr="smNativeData" xmlns="smNativeData" val="SMDATA_6_4KjWYhMAAAAlAAAAAQAAAA8BAAAAkAAAAEgAAACQAAAASAAAAAAAAAAAAAAAAAAAABcAAAAUAAAAAAAAAAAAAAD/fwAA/38AAAAAAAAJAAAABAAAAMAAAAA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79"/>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FCPSRk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80"/>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8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AAAAA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82"/>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p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86"/>
          <p:cNvGrpSpPr>
            <a:extLst>
              <a:ext uri="smNativeData">
                <pr:smNativeData xmlns:pr="smNativeData" xmlns="smNativeData" val="SMDATA_6_4KjWYhMAAAAlAAAAAQAAAA8BAAAAkAAAAEgAAACQAAAASAAAAAAAAAAAAAAAAAAAABcAAAAUAAAAAAAAAAAAAAD/fwAA/38AAAAAAAAJAAAABAAAAPAAAAAfAAAAVAAAAAAAAAAAAAAAAAAAAAAAAAAAAAAAAAAAAAAAAAAAAAAAAAAAAAAAAAAAAAAAAAAAAAAAAAAAAAAAAAAAAAAAAAAAAAAAAAAAAAAAAAAAAAAAAAAAACEAAAAYAAAAFAAAAHQIAACsDQAAJDYAAJkQAAAQAAAAJgAAAAgAAAD/////AAAAAA=="/>
              </a:ext>
            </a:extLst>
          </p:cNvGrpSpPr>
          <p:nvPr/>
        </p:nvGrpSpPr>
        <p:grpSpPr>
          <a:xfrm>
            <a:off x="1374140" y="2222500"/>
            <a:ext cx="7426960" cy="475615"/>
            <a:chOff x="1374140" y="2222500"/>
            <a:chExt cx="7426960" cy="475615"/>
          </a:xfrm>
        </p:grpSpPr>
        <p:sp>
          <p:nvSpPr>
            <p:cNvPr id="9" name="Shape 568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k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hhAAAAAAAAAmAAAACAAAAP//////////"/>
                </a:ext>
              </a:extLst>
            </p:cNvSpPr>
            <p:nvPr/>
          </p:nvSpPr>
          <p:spPr>
            <a:xfrm>
              <a:off x="5419090" y="2222500"/>
              <a:ext cx="3382010" cy="46355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sp>
          <p:nvSpPr>
            <p:cNvPr id="8" name="Shape 568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AS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AgAAKwNAACVHQAAmRAAAAAAAAAmAAAACAAAAP//////////"/>
                </a:ext>
              </a:extLst>
            </p:cNvSpPr>
            <p:nvPr/>
          </p:nvSpPr>
          <p:spPr>
            <a:xfrm>
              <a:off x="1374140" y="2222500"/>
              <a:ext cx="3434715" cy="47561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ACCGCATTTCAACCA</a:t>
              </a:r>
            </a:p>
          </p:txBody>
        </p:sp>
      </p:grpSp>
      <p:sp>
        <p:nvSpPr>
          <p:cNvPr id="10" name="Shape 56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6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68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pSp>
        <p:nvGrpSpPr>
          <p:cNvPr id="2" name="Group 5695"/>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KgHAAAjEAAA7DYAAAAtAAAQAAAAJgAAAAgAAAD/////AAAAAA=="/>
              </a:ext>
            </a:extLst>
          </p:cNvGrpSpPr>
          <p:nvPr/>
        </p:nvGrpSpPr>
        <p:grpSpPr>
          <a:xfrm>
            <a:off x="1244600" y="2623185"/>
            <a:ext cx="7683500" cy="4692015"/>
            <a:chOff x="1244600" y="2623185"/>
            <a:chExt cx="7683500" cy="4692015"/>
          </a:xfrm>
        </p:grpSpPr>
        <p:sp>
          <p:nvSpPr>
            <p:cNvPr id="6" name="Shape 5691"/>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Taj7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OCq8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aj7AP///wEAAAAAAAAAAAAAAAAAAAAAAAAAAAAAAAAAAAAAAAAAAAAAAAB/f38AAAAAAMvLywDAwP8Af39/AAAAAAAAAAAAAAAAAAAAAAAAAAAAIQAAABgAAAAUAAAAqAcAACMQAABkHgAA6yIAAAAAAAAmAAAACAAAAP//////////"/>
                </a:ext>
              </a:extLst>
            </p:cNvSpPr>
            <p:nvPr/>
          </p:nvSpPr>
          <p:spPr>
            <a:xfrm rot="10800000">
              <a:off x="12446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4DA8FB"/>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5" name="Shape 5692"/>
            <p:cNvSpPr>
              <a:extLst>
                <a:ext uri="smNativeData">
                  <pr:smNativeData xmlns:pr="smNativeData" xmlns="smNativeData" val="SMDATA_15_4KjWYhMAAAAlAAAACwAAAA0AAAAAPAAAADwAAAA8AAAAPAAAAAAAAAABAAAAAAAAAAEAAABQAAAAAAAAAAAA4D8AAAAAAADg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AChTA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MCAAACMQAADsNgAA6yIAAAAAAAAmAAAACAAAAP//////////"/>
                </a:ext>
              </a:extLst>
            </p:cNvSpPr>
            <p:nvPr/>
          </p:nvSpPr>
          <p:spPr>
            <a:xfrm rot="10800000">
              <a:off x="5232400" y="2623185"/>
              <a:ext cx="3695700" cy="3053080"/>
            </a:xfrm>
            <a:custGeom>
              <a:avLst/>
              <a:gdLst/>
              <a:ahLst/>
              <a:cxnLst/>
              <a:rect l="0" t="0" r="3695700" b="3053080"/>
              <a:pathLst>
                <a:path w="3695700" h="3053080">
                  <a:moveTo>
                    <a:pt x="0" y="3053080"/>
                  </a:moveTo>
                  <a:lnTo>
                    <a:pt x="3695700" y="3053080"/>
                  </a:lnTo>
                  <a:lnTo>
                    <a:pt x="1847850" y="0"/>
                  </a:lnTo>
                  <a:close/>
                </a:path>
              </a:pathLst>
            </a:custGeom>
            <a:solidFill>
              <a:srgbClr val="FF9300"/>
            </a:solidFill>
            <a:ln w="254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38100" tIns="38100" rIns="38100" bIns="38100" numCol="1" spcCol="215900" anchor="ctr"/>
            <a:lstStyle/>
            <a:p>
              <a:pPr defTabSz="355600">
                <a:tabLst>
                  <a:tab pos="838200" algn="l"/>
                </a:tabLst>
                <a:defRPr cap="none">
                  <a:effectLst>
                    <a:outerShdw dist="63500" dir="3600000" algn="tl" rotWithShape="0">
                      <a:srgbClr val="000000">
                        <a:alpha val="40000"/>
                      </a:srgbClr>
                    </a:outerShdw>
                  </a:effectLst>
                </a:defRPr>
              </a:pPr>
            </a:p>
          </p:txBody>
        </p:sp>
        <p:sp>
          <p:nvSpPr>
            <p:cNvPr id="4" name="Shape 5693"/>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GCyLwU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EBMAANoiAABZHwAAAC0AAAAAAAAmAAAACAAAAP//////////"/>
                </a:ext>
              </a:extLst>
            </p:cNvSpPr>
            <p:nvPr/>
          </p:nvSpPr>
          <p:spPr>
            <a:xfrm>
              <a:off x="30988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3" name="Shape 569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AAA8AAAAAQAAACMAAAAjAAAAIwAAAB4AAAAAAAAAZAAAAGQAAAAAAAAAZAAAAGQAAAAVAAAAYAAAAAAAAAAAAAAADwAAACADAAAAAAAAAAAAAAEAAACgMgAAVgcAAKr4//8BAAAAf39/AAEAAABkAAAAAAAAABQAAABAHwAAAAAAACYAAAAAAAAAwOD//wAAAAAmAAAAZAAAABYAAABMAAAAAQAAAAAAAAAHAAAAAAAAAAEAAAAAAAAAUAAAAFUAAABVAAAAZAAAAGQAAAAAAAAAy8vLAFAAAABVAAAAVQAAAGQAAABkAAAAAAAAABcAAAAUAAAAAAAAAAAAAAD/fwAA/38AAAAAAAAJAAAABAAAAE/rLx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AAAAAMvLywDAwP8Af39/AAAAAAAAAAAAAAAAAAAAAAAAAAAAIQAAABgAAAAUAAAAQB8AANoiAACJKwAAAC0AAAAAAAAmAAAACAAAAP//////////"/>
                </a:ext>
              </a:extLst>
            </p:cNvSpPr>
            <p:nvPr/>
          </p:nvSpPr>
          <p:spPr>
            <a:xfrm flipH="1">
              <a:off x="5080000" y="5665470"/>
              <a:ext cx="1997075" cy="1649730"/>
            </a:xfrm>
            <a:prstGeom prst="line">
              <a:avLst/>
            </a:prstGeom>
            <a:noFill/>
            <a:ln w="38100" cap="flat" cmpd="sng" algn="ctr">
              <a:solidFill>
                <a:srgbClr val="000000"/>
              </a:solidFill>
              <a:prstDash val="solid"/>
              <a:headEnd type="none"/>
              <a:tailEnd type="none"/>
            </a:ln>
            <a:effectLst>
              <a:outerShdw blurRad="127000" dist="76332" dir="2700000">
                <a:srgbClr val="000000">
                  <a:alpha val="20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grpSp>
      <p:grpSp>
        <p:nvGrpSpPr>
          <p:cNvPr id="7" name="Group 569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YIAACsDQAAJDYAALkQAAAQAAAAJgAAAAgAAAD/////AAAAAA=="/>
              </a:ext>
            </a:extLst>
          </p:cNvGrpSpPr>
          <p:nvPr/>
        </p:nvGrpSpPr>
        <p:grpSpPr>
          <a:xfrm>
            <a:off x="1355090" y="2222500"/>
            <a:ext cx="7446010" cy="495935"/>
            <a:chOff x="1355090" y="2222500"/>
            <a:chExt cx="7446010" cy="495935"/>
          </a:xfrm>
        </p:grpSpPr>
        <p:sp>
          <p:nvSpPr>
            <p:cNvPr id="9" name="Shape 569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N+HgS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ggAAKwNAACUHQAAiBAAAAAAAAAmAAAACAAAAP//////////"/>
                </a:ext>
              </a:extLst>
            </p:cNvSpPr>
            <p:nvPr/>
          </p:nvSpPr>
          <p:spPr>
            <a:xfrm>
              <a:off x="1355090" y="2222500"/>
              <a:ext cx="3453130" cy="464820"/>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AAAAAAAAAAAAAA</a:t>
              </a:r>
            </a:p>
          </p:txBody>
        </p:sp>
        <p:sp>
          <p:nvSpPr>
            <p:cNvPr id="8" name="Shape 569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iEAAKwNAAAkNgAAuRAAAAAAAAAmAAAACAAAAP//////////"/>
                </a:ext>
              </a:extLst>
            </p:cNvSpPr>
            <p:nvPr/>
          </p:nvSpPr>
          <p:spPr>
            <a:xfrm>
              <a:off x="5419090" y="2222500"/>
              <a:ext cx="3382010" cy="495935"/>
            </a:xfrm>
            <a:prstGeom prst="rect">
              <a:avLst/>
            </a:prstGeom>
            <a:noFill/>
            <a:ln>
              <a:noFill/>
            </a:ln>
            <a:effectLst>
              <a:outerShdw blurRad="63500" dist="63760" dir="2700000">
                <a:srgbClr val="000000">
                  <a:alpha val="14000"/>
                </a:srgbClr>
              </a:outerShdw>
            </a:effectLst>
          </p:spPr>
          <p:txBody>
            <a:bodyPr vert="horz" wrap="square" lIns="50800" tIns="50800" rIns="50800" bIns="50800" numCol="1" spcCol="215900" anchor="t"/>
            <a:lstStyle>
              <a:lvl1pPr defTabSz="355600">
                <a:lnSpc>
                  <a:spcPts val="3100"/>
                </a:lnSpc>
                <a:tabLst>
                  <a:tab pos="838200" algn="l"/>
                </a:tabLst>
                <a:defRPr sz="2600" cap="none">
                  <a:solidFill>
                    <a:srgbClr val="424242"/>
                  </a:solidFill>
                  <a:latin typeface="Times New Roman" pitchFamily="1" charset="0"/>
                  <a:ea typeface="Gill Sans" pitchFamily="0" charset="0"/>
                  <a:cs typeface="Gill Sans" pitchFamily="0" charset="0"/>
                </a:defRPr>
              </a:lvl1pPr>
            </a:lstStyle>
            <a:p>
              <a:pPr/>
              <a:r>
                <a:t>CCCTACGGCACATTA</a:t>
              </a:r>
            </a:p>
          </p:txBody>
        </p:sp>
      </p:grpSp>
      <p:sp>
        <p:nvSpPr>
          <p:cNvPr id="10" name="Shape 56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XA0AABAgAAAmAAAACAAAAP//////////"/>
              </a:ext>
            </a:extLst>
          </p:cNvSpPr>
          <p:nvPr/>
        </p:nvSpPr>
        <p:spPr>
          <a:xfrm>
            <a:off x="1003300" y="1536700"/>
            <a:ext cx="9070340" cy="635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Heterotachy entails variation in the process of nucleotide substitution at individual sites</a:t>
            </a:r>
            <a:br/>
            <a:r>
              <a:t>     in the sequence over the tree.</a:t>
            </a:r>
          </a:p>
        </p:txBody>
      </p:sp>
      <p:sp>
        <p:nvSpPr>
          <p:cNvPr id="11" name="Shape 57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57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LWjR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3" name="Shape 57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dWp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4" name="Shape 57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5" name="Shape 57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2t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dBc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Kga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uR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Jsw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DBtA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dA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sp>
        <p:nvSpPr>
          <p:cNvPr id="4" name="Shape 64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h0AAHIVAAAKKAAAfiEAABAAAAAmAAAACAAAAP//////////"/>
              </a:ext>
            </a:extLst>
          </p:cNvSpPr>
          <p:nvPr/>
        </p:nvSpPr>
        <p:spPr>
          <a:xfrm>
            <a:off x="4751070" y="3486150"/>
            <a:ext cx="1757680" cy="1958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64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ZiAAAK4VAABmIAAAgBcAABAAAAAmAAAACAAAAP//////////"/>
              </a:ext>
            </a:extLst>
          </p:cNvSpPr>
          <p:nvPr/>
        </p:nvSpPr>
        <p:spPr>
          <a:xfrm flipV="1">
            <a:off x="5266690" y="352425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6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zRgAABwXAAC/KAAAMxoAABAgAAAmAAAACAAAAP//////////"/>
              </a:ext>
            </a:extLst>
          </p:cNvSpPr>
          <p:nvPr/>
        </p:nvSpPr>
        <p:spPr>
          <a:xfrm>
            <a:off x="4031615" y="3756660"/>
            <a:ext cx="2592070" cy="5022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    </a:t>
            </a:r>
            <a:br/>
            <a:r>
              <a:t>for each state </a:t>
            </a:r>
          </a:p>
        </p:txBody>
      </p:sp>
      <p:sp>
        <p:nvSpPr>
          <p:cNvPr id="7" name="Shape 6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RcAAPQWAAAvJwAAyxgAABAgAAAmAAAACAAAAP//////////"/>
              </a:ext>
            </a:extLst>
          </p:cNvSpPr>
          <p:nvPr/>
        </p:nvSpPr>
        <p:spPr>
          <a:xfrm>
            <a:off x="3777615" y="3731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product of     </a:t>
            </a: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iAABkFwAAkSQAAFsYAAAQAAAAJgAAAAgAAAD//////////w=="/>
              </a:ext>
            </a:extLst>
          </p:cNvPicPr>
          <p:nvPr/>
        </p:nvPicPr>
        <p:blipFill>
          <a:blip r:embed="rId2"/>
          <a:stretch>
            <a:fillRect/>
          </a:stretch>
        </p:blipFill>
        <p:spPr>
          <a:xfrm>
            <a:off x="5537200" y="3802380"/>
            <a:ext cx="407035" cy="156845"/>
          </a:xfrm>
          <a:prstGeom prst="rect">
            <a:avLst/>
          </a:prstGeom>
          <a:noFill/>
          <a:ln>
            <a:noFill/>
          </a:ln>
          <a:effectLst/>
        </p:spPr>
      </p:pic>
      <p:sp>
        <p:nvSpPr>
          <p:cNvPr id="9" name="Shape 6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Cb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pic>
        <p:nvPicPr>
          <p:cNvPr id="10"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8w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EoVAAAQAAAAJgAAAAgAAAD//////////w=="/>
              </a:ext>
            </a:extLst>
          </p:cNvPicPr>
          <p:nvPr/>
        </p:nvPicPr>
        <p:blipFill>
          <a:blip r:embed="rId3"/>
          <a:srcRect l="0" t="0" r="0" b="20350"/>
          <a:stretch>
            <a:fillRect/>
          </a:stretch>
        </p:blipFill>
        <p:spPr>
          <a:xfrm>
            <a:off x="2705100" y="2095500"/>
            <a:ext cx="3086100" cy="1365250"/>
          </a:xfrm>
          <a:prstGeom prst="rect">
            <a:avLst/>
          </a:prstGeom>
          <a:noFill/>
          <a:ln>
            <a:noFill/>
          </a:ln>
          <a:effectLst/>
        </p:spPr>
      </p:pic>
      <p:sp>
        <p:nvSpPr>
          <p:cNvPr id="11" name="Shape 65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656"/>
          <p:cNvGrpSpPr>
            <a:extLst>
              <a:ext uri="smNativeData">
                <pr:smNativeData xmlns:pr="smNativeData" xmlns="smNativeData" val="SMDATA_6_4KjWYhMAAAAlAAAAAQAAAA8BAAAAkAAAAEgAAACQAAAASAAAAAAAAAAAAAAAAAAAABcAAAAUAAAAAAAAAAAAAAD/fwAA/38AAAAAAAAJAAAABAAAAAEcEi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6" name="Shape 6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5" name="Shape 6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8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4" name="Shape 6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3" name="Shape 65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7" name="Group 661"/>
          <p:cNvGrpSpPr>
            <a:extLst>
              <a:ext uri="smNativeData">
                <pr:smNativeData xmlns:pr="smNativeData" xmlns="smNativeData" val="SMDATA_6_4KjWYhMAAAAlAAAAAQAAAA8BAAAAkAAAAEgAAACQAAAASAAAAAAAAAAAAAAAAAAAABcAAAAUAAAAAAAAAAAAAAD/fwAA/38AAAAAAAAJAAAABAAAANsC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21" name="Shape 6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PKCb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20" name="Shape 6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e/+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9" name="Shape 6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3C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8" name="Shape 6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2C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22" name="Group 66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6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1/6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5" name="Shape 6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4" name="Shape 6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8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3" name="Shape 6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7" name="Shape 66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cE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iQAAMwOAADJNAAAYBUAABAAAAAmAAAACAAAAP//////////"/>
              </a:ext>
            </a:extLst>
          </p:cNvSpPr>
          <p:nvPr/>
        </p:nvSpPr>
        <p:spPr>
          <a:xfrm>
            <a:off x="6003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6M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f1j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nWt0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2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YEw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k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ANAACDQAAA3A8AABAgAAAmAAAACAAAAP//////////"/>
              </a:ext>
            </a:extLst>
          </p:cNvSpPr>
          <p:nvPr/>
        </p:nvSpPr>
        <p:spPr>
          <a:xfrm>
            <a:off x="1003300" y="2235200"/>
            <a:ext cx="9483725" cy="342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t>when on, substitution is modeled according to a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4/20</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20 instantaneous-rate matrix</a:t>
            </a:r>
          </a:p>
        </p:txBody>
      </p:sp>
      <p:sp>
        <p:nvSpPr>
          <p:cNvPr id="3" name="Shape 57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cm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JAAD4PQAArAsAABAgAAAmAAAACAAAAP//////////"/>
              </a:ext>
            </a:extLst>
          </p:cNvSpPr>
          <p:nvPr/>
        </p:nvSpPr>
        <p:spPr>
          <a:xfrm>
            <a:off x="1003300" y="1536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(Tuffley &amp; Steel, 1998; Huelsenbeck, 2002)</a:t>
            </a:r>
          </a:p>
        </p:txBody>
      </p:sp>
      <p:sp>
        <p:nvSpPr>
          <p:cNvPr id="4" name="Shape 57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AgHAABhOQAAZwkAABAgAAAmAAAACAAAAP//////////"/>
              </a:ext>
            </a:extLst>
          </p:cNvSpPr>
          <p:nvPr/>
        </p:nvSpPr>
        <p:spPr>
          <a:xfrm>
            <a:off x="635000" y="1143000"/>
            <a:ext cx="8692515"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Covarion/Covariotide model</a:t>
            </a:r>
          </a:p>
        </p:txBody>
      </p:sp>
      <p:sp>
        <p:nvSpPr>
          <p:cNvPr id="5" name="Shape 57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LAAD4PQAABA4AABAgAAAmAAAACAAAAP//////////"/>
              </a:ext>
            </a:extLst>
          </p:cNvSpPr>
          <p:nvPr/>
        </p:nvSpPr>
        <p:spPr>
          <a:xfrm>
            <a:off x="1003300" y="19177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Allows rate to change across the tree by assuming that a site is either switched on or off</a:t>
            </a:r>
          </a:p>
        </p:txBody>
      </p:sp>
      <p:sp>
        <p:nvSpPr>
          <p:cNvPr id="7" name="Shape 57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y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FAPAACDQAAAThEAABAgAAAmAAAACAAAAP//////////"/>
              </a:ext>
            </a:extLst>
          </p:cNvSpPr>
          <p:nvPr/>
        </p:nvSpPr>
        <p:spPr>
          <a:xfrm>
            <a:off x="1003300" y="2489200"/>
            <a:ext cx="948372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when off, substitution does not occur</a:t>
            </a:r>
          </a:p>
        </p:txBody>
      </p:sp>
      <p:sp>
        <p:nvSpPr>
          <p:cNvPr id="8" name="Shape 57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0cm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TAACDQAAAihUAABAgAAAmAAAACAAAAP//////////"/>
              </a:ext>
            </a:extLst>
          </p:cNvSpPr>
          <p:nvPr/>
        </p:nvSpPr>
        <p:spPr>
          <a:xfrm>
            <a:off x="1003300" y="3149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01</a:t>
            </a:r>
            <a:r>
              <a:t> from off to on</a:t>
            </a:r>
          </a:p>
        </p:txBody>
      </p:sp>
      <p:sp>
        <p:nvSpPr>
          <p:cNvPr id="9" name="Shape 57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9Ij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wRAAD4PQAApBMAABAgAAAmAAAACAAAAP//////////"/>
              </a:ext>
            </a:extLst>
          </p:cNvSpPr>
          <p:nvPr/>
        </p:nvSpPr>
        <p:spPr>
          <a:xfrm>
            <a:off x="1003300" y="2832100"/>
            <a:ext cx="9070340" cy="36068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Switching is controlled by two rate parameters: </a:t>
            </a:r>
          </a:p>
        </p:txBody>
      </p:sp>
      <p:sp>
        <p:nvSpPr>
          <p:cNvPr id="10" name="Shape 57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0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UAACDQAAAGhcAABAgAAAmAAAACAAAAP//////////"/>
              </a:ext>
            </a:extLst>
          </p:cNvSpPr>
          <p:nvPr/>
        </p:nvSpPr>
        <p:spPr>
          <a:xfrm>
            <a:off x="1003300" y="3403600"/>
            <a:ext cx="9483725" cy="35179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228600" indent="-228600" algn="l" defTabSz="457200">
              <a:lnSpc>
                <a:spcPts val="1900"/>
              </a:lnSpc>
              <a:spcBef>
                <a:spcPts val="400"/>
              </a:spcBef>
              <a:buSzTx/>
              <a:buChar char="•"/>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i="1" cap="none">
                <a:latin typeface="Times New Roman" pitchFamily="1" charset="0"/>
                <a:ea typeface="Times New Roman" pitchFamily="1" charset="0"/>
                <a:cs typeface="Times New Roman" pitchFamily="1" charset="0"/>
              </a:rPr>
              <a:t> </a:t>
            </a:r>
            <a:r>
              <a:rPr sz="1200" cap="none" baseline="-24000">
                <a:latin typeface="Times New Roman" pitchFamily="1" charset="0"/>
                <a:ea typeface="Times New Roman" pitchFamily="1" charset="0"/>
                <a:cs typeface="Times New Roman" pitchFamily="1" charset="0"/>
              </a:rPr>
              <a:t>10</a:t>
            </a:r>
            <a:r>
              <a:t> from on to off</a:t>
            </a:r>
          </a:p>
        </p:txBody>
      </p:sp>
      <p:pic>
        <p:nvPicPr>
          <p:cNvPr id="11"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nP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C0EwAASAgAABgVAAAQAAAAJgAAAAgAAAD//////////w=="/>
              </a:ext>
            </a:extLst>
          </p:cNvPicPr>
          <p:nvPr/>
        </p:nvPicPr>
        <p:blipFill>
          <a:blip r:embed="rId2"/>
          <a:stretch>
            <a:fillRect/>
          </a:stretch>
        </p:blipFill>
        <p:spPr>
          <a:xfrm>
            <a:off x="1143000" y="3202940"/>
            <a:ext cx="203200" cy="226060"/>
          </a:xfrm>
          <a:prstGeom prst="rect">
            <a:avLst/>
          </a:prstGeom>
          <a:noFill/>
          <a:ln>
            <a:noFill/>
          </a:ln>
          <a:effectLst>
            <a:outerShdw blurRad="63500" dist="63760" dir="2700000">
              <a:srgbClr val="000000">
                <a:alpha val="4000"/>
              </a:srgbClr>
            </a:outerShdw>
          </a:effectLst>
        </p:spPr>
      </p:pic>
      <p:pic>
        <p:nvPicPr>
          <p:cNvPr id="12"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gHAABEFQAASAgAAKgWAAAQAAAAJgAAAAgAAAD//////////w=="/>
              </a:ext>
            </a:extLst>
          </p:cNvPicPr>
          <p:nvPr/>
        </p:nvPicPr>
        <p:blipFill>
          <a:blip r:embed="rId2"/>
          <a:stretch>
            <a:fillRect/>
          </a:stretch>
        </p:blipFill>
        <p:spPr>
          <a:xfrm>
            <a:off x="1143000" y="3456940"/>
            <a:ext cx="203200" cy="226060"/>
          </a:xfrm>
          <a:prstGeom prst="rect">
            <a:avLst/>
          </a:prstGeom>
          <a:noFill/>
          <a:ln>
            <a:noFill/>
          </a:ln>
          <a:effectLst>
            <a:outerShdw blurRad="63500" dist="63760" dir="2700000">
              <a:srgbClr val="000000">
                <a:alpha val="4000"/>
              </a:srgbClr>
            </a:outerShdw>
          </a:effectLst>
        </p:spPr>
      </p:pic>
      <p:pic>
        <p:nvPicPr>
          <p:cNvPr id="13" name="pasted18.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JAAo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OAABgGAAAiCwAAGImAAAQAAAAJgAAAAgAAAD//////////w=="/>
              </a:ext>
            </a:extLst>
          </p:cNvPicPr>
          <p:nvPr/>
        </p:nvPicPr>
        <p:blipFill>
          <a:blip r:embed="rId3"/>
          <a:stretch>
            <a:fillRect/>
          </a:stretch>
        </p:blipFill>
        <p:spPr>
          <a:xfrm>
            <a:off x="2413000" y="3962400"/>
            <a:ext cx="4826000" cy="227711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extLst>
      <p:ext uri="smNativeData">
        <pr:smNativeData xmlns:pr="smNativeData" xmlns="smNativeData" val="4KjWYgEAAAAFAAAA/f///wEAAAAJAAAAAAAAAAAAAAAAAAAAAAAAAA=="/>
      </p:ext>
    </p:extLst>
  </p:timing>
</p:sld>
</file>

<file path=ppt/slides/slide3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bl>
          </a:graphicData>
        </a:graphic>
      </p:graphicFrame>
      <p:sp>
        <p:nvSpPr>
          <p:cNvPr id="3" name="Shape 57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gsAADwNAABEDgAA4RgAABAAAAAmAAAACAAAAP//////////"/>
              </a:ext>
            </a:extLst>
          </p:cNvSpPr>
          <p:nvPr/>
        </p:nvSpPr>
        <p:spPr>
          <a:xfrm>
            <a:off x="1814830" y="2151380"/>
            <a:ext cx="504190" cy="189293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4" name="Shape 57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RAAALEJAAB0IAAAzAwAABAAAAAmAAAACAAAAP//////////"/>
              </a:ext>
            </a:extLst>
          </p:cNvSpPr>
          <p:nvPr/>
        </p:nvSpPr>
        <p:spPr>
          <a:xfrm rot="16200000">
            <a:off x="3688715" y="493395"/>
            <a:ext cx="504825" cy="266890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5" name="Shape 57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50"/>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model allows rates to vary by adding a set of hidden 'off' states.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4"/>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Values of the diagonal elements are equal to the negative sum of the elements in the corresponding row.</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g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58"/>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f7//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direct nucleotide changes between the hidden 'on' and 'off' states is zero.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6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2"/>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5uB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when the process is in the 'off' state is also zero.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solidFill>
                      <a:srgbClr val="FFFFFF"/>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66"/>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‘on’ state hidden ‘off’ states.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AMK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zQAAEMTAADAPAAAsxYAABAgAAAmAAAACAAAAP//////////"/>
              </a:ext>
            </a:extLst>
          </p:cNvSpPr>
          <p:nvPr/>
        </p:nvSpPr>
        <p:spPr>
          <a:xfrm>
            <a:off x="8515985" y="3131185"/>
            <a:ext cx="1359535" cy="5588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defTabSz="355600">
              <a:lnSpc>
                <a:spcPts val="2700"/>
              </a:lnSpc>
              <a:tabLst>
                <a:tab pos="838200" algn="l"/>
              </a:tabLst>
              <a:defRPr sz="2300" cap="none">
                <a:latin typeface="Times New Roman" pitchFamily="1" charset="0"/>
                <a:ea typeface="Times New Roman" pitchFamily="1" charset="0"/>
                <a:cs typeface="Times New Roman" pitchFamily="1" charset="0"/>
              </a:defRPr>
            </a:pPr>
            <a:r>
              <a:rPr i="1" cap="none"/>
              <a:t>q</a:t>
            </a:r>
            <a:r>
              <a:t> = 1– </a:t>
            </a:r>
            <a:r>
              <a:rPr i="1" cap="none"/>
              <a:t>p</a:t>
            </a:r>
            <a:endParaRPr i="1" cap="none"/>
          </a:p>
        </p:txBody>
      </p:sp>
      <p:sp>
        <p:nvSpPr>
          <p:cNvPr id="4" name="Shape 5770"/>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TIAAO0UAABtNQAAkRcAABAAAAAmAAAACAAAAP//////////"/>
              </a:ext>
            </a:extLst>
          </p:cNvSpPr>
          <p:nvPr/>
        </p:nvSpPr>
        <p:spPr>
          <a:xfrm flipV="1">
            <a:off x="8255635" y="3401695"/>
            <a:ext cx="429260" cy="429260"/>
          </a:xfrm>
          <a:prstGeom prst="line">
            <a:avLst/>
          </a:prstGeom>
          <a:noFill/>
          <a:ln w="25400" cap="flat" cmpd="sng" algn="ctr">
            <a:solidFill>
              <a:srgbClr val="FF9300"/>
            </a:solidFill>
            <a:prstDash val="solid"/>
            <a:headEnd type="triangle" w="med" len="med"/>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Helvetica" pitchFamily="0" charset="0"/>
                <a:cs typeface="Helvetica" pitchFamily="0" charset="0"/>
              </a:defRPr>
            </a:pPr>
          </a:p>
        </p:txBody>
      </p:sp>
      <p:sp>
        <p:nvSpPr>
          <p:cNvPr id="5" name="Shape 57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6" name="Shape 5772"/>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uCsAABAgAAAmAAAACAAAAP//////////"/>
              </a:ext>
            </a:extLst>
          </p:cNvSpPr>
          <p:nvPr/>
        </p:nvSpPr>
        <p:spPr>
          <a:xfrm>
            <a:off x="633095" y="6755130"/>
            <a:ext cx="9526905" cy="351790"/>
          </a:xfrm>
          <a:prstGeom prst="rect">
            <a:avLst/>
          </a:prstGeom>
          <a:noFill/>
          <a:ln>
            <a:noFill/>
          </a:ln>
          <a:effectLst/>
        </p:spPr>
        <p:txBody>
          <a:bodyPr vert="horz" wrap="square" lIns="64770" tIns="64770" rIns="64770" bIns="64770" numCol="1" spcCol="215900" anchor="t"/>
          <a:lstStyle>
            <a:lvl1pPr algn="l" defTabSz="585470">
              <a:lnSpc>
                <a:spcPts val="1900"/>
              </a:lnSpc>
              <a:tabLst>
                <a:tab pos="838200" algn="l"/>
                <a:tab pos="1066800" algn="l"/>
              </a:tabLst>
              <a:defRPr sz="1600" cap="none">
                <a:solidFill>
                  <a:srgbClr val="424242"/>
                </a:solidFill>
                <a:latin typeface="Arial" pitchFamily="1" charset="0"/>
                <a:ea typeface="Gill Sans" pitchFamily="0" charset="0"/>
                <a:cs typeface="Gill Sans" pitchFamily="0" charset="0"/>
              </a:defRPr>
            </a:lvl1pPr>
          </a:lstStyle>
          <a:p>
            <a:pPr/>
            <a:r>
              <a:t>The instantaneous rate of change (switching rate) between the hidden ‘off’ state hidden ‘on’ states.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graphicFrame>
        <p:nvGraphicFramePr>
          <p:cNvPr id="2" name=""/>
          <p:cNvGraphicFramePr>
            <a:graphicFrameLocks noGrp="1"/>
          </p:cNvGraphicFramePr>
          <p:nvPr/>
        </p:nvGraphicFramePr>
        <p:xfrm>
          <a:off x="1671955" y="1587500"/>
          <a:ext cx="6807200" cy="4445000"/>
        </p:xfrm>
        <a:graphic>
          <a:graphicData uri="http://schemas.openxmlformats.org/drawingml/2006/table">
            <a:tbl>
              <a:tblPr>
                <a:noFill/>
              </a:tblPr>
              <a:tblGrid>
                <a:gridCol w="756285"/>
                <a:gridCol w="756285"/>
                <a:gridCol w="756285"/>
                <a:gridCol w="756285"/>
                <a:gridCol w="756285"/>
                <a:gridCol w="756285"/>
                <a:gridCol w="756285"/>
                <a:gridCol w="756285"/>
                <a:gridCol w="756285"/>
              </a:tblGrid>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0</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0433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λq</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A</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C</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G</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extLst>
                  <a:ext uri="smNativeData">
                    <pr:rowheight xmlns="" xmlns:pr="smNativeData" dt="1658235104" type="min" val="494030"/>
                  </a:ext>
                </a:extLst>
              </a:tr>
              <a:tr h="494030">
                <a:tc>
                  <a:txBody>
                    <a:bodyPr wrap="square" numCol="1"/>
                    <a:lstStyle/>
                    <a:p>
                      <a:pPr marL="0" marR="0" indent="0" algn="ctr" defTabSz="914400">
                        <a:lnSpc>
                          <a:spcPts val="2800"/>
                        </a:lnSpc>
                        <a:buNone/>
                        <a:tabLst>
                          <a:tab pos="838200" algn="l"/>
                        </a:tabLst>
                        <a:defRPr sz="2400" cap="none">
                          <a:solidFill>
                            <a:srgbClr val="000000"/>
                          </a:solidFill>
                          <a:latin typeface="Times New Roman" pitchFamily="1" charset="0"/>
                          <a:ea typeface="Times New Roman" pitchFamily="1" charset="0"/>
                          <a:cs typeface="Times New Roman" pitchFamily="1" charset="0"/>
                        </a:defRPr>
                      </a:pPr>
                      <a:r>
                        <a:t>T</a:t>
                      </a:r>
                      <a:r>
                        <a:rPr cap="none" baseline="-4000"/>
                        <a:t>1</a:t>
                      </a:r>
                      <a:endParaRPr cap="none" baseline="-4000"/>
                    </a:p>
                  </a:txBody>
                  <a:tcPr marL="38100" marR="38100" marT="38100" marB="38100" vert="horz" anchor="ctr">
                    <a:lnL>
                      <a:noFill/>
                    </a:lnL>
                    <a:lnR>
                      <a:noFill/>
                    </a:lnR>
                    <a:lnT>
                      <a:noFill/>
                    </a:lnT>
                    <a:lnB>
                      <a:noFill/>
                    </a:lnB>
                    <a:lnTlToBr>
                      <a:noFill/>
                    </a:lnTlToBr>
                    <a:lnBlToTr>
                      <a:noFill/>
                    </a:lnBlToTr>
                    <a:no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0</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FF9300"/>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λp</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9437FF"/>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4DA8FB"/>
                    </a:solidFill>
                  </a:tcPr>
                </a:tc>
                <a:tc>
                  <a:txBody>
                    <a:bodyPr wrap="square" numCol="1"/>
                    <a:lstStyle/>
                    <a:p>
                      <a:pPr marL="0" marR="0" indent="0" algn="ctr" defTabSz="914400">
                        <a:lnSpc>
                          <a:spcPts val="2800"/>
                        </a:lnSpc>
                        <a:buNone/>
                        <a:tabLst>
                          <a:tab pos="838200" algn="l"/>
                        </a:tabLst>
                        <a:defRPr sz="1800" cap="none">
                          <a:solidFill>
                            <a:srgbClr val="000000"/>
                          </a:solidFill>
                        </a:defRPr>
                      </a:pPr>
                      <a:r>
                        <a:rPr sz="2400" cap="none">
                          <a:latin typeface="Times New Roman" pitchFamily="1" charset="0"/>
                          <a:ea typeface="Times New Roman" pitchFamily="1" charset="0"/>
                          <a:cs typeface="Times New Roman" pitchFamily="1" charset="0"/>
                        </a:rPr>
                        <a:t>–</a:t>
                      </a:r>
                      <a:endParaRPr sz="2400" cap="none">
                        <a:latin typeface="Times New Roman" pitchFamily="1" charset="0"/>
                        <a:ea typeface="Times New Roman" pitchFamily="1" charset="0"/>
                        <a:cs typeface="Times New Roman" pitchFamily="1" charset="0"/>
                      </a:endParaRPr>
                    </a:p>
                  </a:txBody>
                  <a:tcPr marL="38100" marR="38100" marT="38100" marB="38100" vert="horz" anchor="ctr">
                    <a:lnL>
                      <a:noFill/>
                    </a:lnL>
                    <a:lnR>
                      <a:noFill/>
                    </a:lnR>
                    <a:lnT>
                      <a:noFill/>
                    </a:lnT>
                    <a:lnB>
                      <a:noFill/>
                    </a:lnB>
                    <a:lnTlToBr>
                      <a:noFill/>
                    </a:lnTlToBr>
                    <a:lnBlToTr>
                      <a:noFill/>
                    </a:lnBlToTr>
                    <a:solidFill>
                      <a:srgbClr val="DCDEE0"/>
                    </a:solidFill>
                  </a:tcPr>
                </a:tc>
                <a:extLst>
                  <a:ext uri="smNativeData">
                    <pr:rowheight xmlns="" xmlns:pr="smNativeData" dt="1658235104" type="min" val="494030"/>
                  </a:ext>
                </a:extLst>
              </a:tr>
            </a:tbl>
          </a:graphicData>
        </a:graphic>
      </p:graphicFrame>
      <p:sp>
        <p:nvSpPr>
          <p:cNvPr id="3" name="Shape 577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w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wQAAOYAAADpOQAAOgcAABAgAAAmAAAACAAAAP//////////"/>
              </a:ext>
            </a:extLst>
          </p:cNvSpPr>
          <p:nvPr/>
        </p:nvSpPr>
        <p:spPr>
          <a:xfrm>
            <a:off x="746125" y="146050"/>
            <a:ext cx="8667750" cy="10287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tabLst>
                <a:tab pos="838200" algn="l"/>
              </a:tabLst>
              <a:defRPr cap="none">
                <a:solidFill>
                  <a:srgbClr val="0433FF"/>
                </a:solidFill>
                <a:latin typeface="Arial" pitchFamily="1" charset="0"/>
                <a:ea typeface="Arial" pitchFamily="1" charset="0"/>
                <a:cs typeface="Arial" pitchFamily="1" charset="0"/>
              </a:defRPr>
            </a:pPr>
            <a:r>
              <a:t>Accommodating Variation in Rates Across Sites</a:t>
            </a:r>
            <a:br/>
            <a:r>
              <a:t>Across the Tree (Heterotachy)</a:t>
            </a:r>
          </a:p>
        </p:txBody>
      </p:sp>
      <p:sp>
        <p:nvSpPr>
          <p:cNvPr id="4" name="Shape 5776"/>
          <p:cNvSpPr>
            <a:extLst>
              <a:ext uri="smNativeData">
                <pr:smNativeData xmlns:pr="smNativeData" xmlns="smNativeData" val="SMDATA_15_4KjWYhMAAAAlAAAAZAAAAE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QMAAI4pAACAPgAA1isAABAgAAAmAAAACAAAAP//////////"/>
              </a:ext>
            </a:extLst>
          </p:cNvSpPr>
          <p:nvPr/>
        </p:nvSpPr>
        <p:spPr>
          <a:xfrm>
            <a:off x="633095" y="6755130"/>
            <a:ext cx="9526905" cy="370840"/>
          </a:xfrm>
          <a:prstGeom prst="rect">
            <a:avLst/>
          </a:prstGeom>
          <a:noFill/>
          <a:ln>
            <a:noFill/>
          </a:ln>
          <a:effectLst/>
        </p:spPr>
        <p:txBody>
          <a:bodyPr vert="horz" wrap="square" lIns="64770" tIns="64770" rIns="64770" bIns="64770" numCol="1" spcCol="215900" anchor="t"/>
          <a:lstStyle/>
          <a:p>
            <a:pPr algn="l" defTabSz="585470">
              <a:lnSpc>
                <a:spcPts val="1900"/>
              </a:lnSpc>
              <a:tabLst>
                <a:tab pos="838200" algn="l"/>
                <a:tab pos="1066800" algn="l"/>
              </a:tabLst>
              <a:defRPr sz="1600" cap="none">
                <a:solidFill>
                  <a:srgbClr val="424242"/>
                </a:solidFill>
                <a:latin typeface="Arial" pitchFamily="1" charset="0"/>
                <a:ea typeface="Arial" pitchFamily="1" charset="0"/>
                <a:cs typeface="Arial" pitchFamily="1" charset="0"/>
              </a:defRPr>
            </a:pPr>
            <a:r>
              <a:t>The instantaneous rate of change when the process is in the 'on' state is based on the 4</a:t>
            </a:r>
            <a:r>
              <a:rPr cap="none">
                <a:latin typeface="Times" pitchFamily="0" charset="0"/>
                <a:ea typeface="Times" pitchFamily="0" charset="0"/>
                <a:cs typeface="Times" pitchFamily="0" charset="0"/>
              </a:rPr>
              <a:t>-</a:t>
            </a:r>
            <a:r>
              <a:t>by</a:t>
            </a:r>
            <a:r>
              <a:rPr cap="none">
                <a:latin typeface="Times" pitchFamily="0" charset="0"/>
                <a:ea typeface="Times" pitchFamily="0" charset="0"/>
                <a:cs typeface="Times" pitchFamily="0" charset="0"/>
              </a:rPr>
              <a:t>-</a:t>
            </a:r>
            <a:r>
              <a:t>4 matrix.</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7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779"/>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Nj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CQYAACaAwAAfBoAABAAAAAmAAAACAAAAP//////////"/>
              </a:ext>
            </a:extLst>
          </p:cNvSpPr>
          <p:nvPr/>
        </p:nvSpPr>
        <p:spPr>
          <a:xfrm>
            <a:off x="176530" y="3924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57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0ie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5" name="Shape 57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6" name="Shape 57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7" name="Shape 57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8" name="Shape 57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IiI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9" name="Shape 57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Ft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10" name="Shape 57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1" name="Shape 57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2" name="Shape 57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h0d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3" name="Shape 57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4" name="Shape 57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1pd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5" name="Shape 57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6" name="Shape 57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By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7" name="Shape 57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8" name="Shape 57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7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hD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q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7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Q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67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67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6Fn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6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D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67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E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683"/>
          <p:cNvGrpSpPr>
            <a:extLst>
              <a:ext uri="smNativeData">
                <pr:smNativeData xmlns:pr="smNativeData" xmlns="smNativeData" val="SMDATA_6_4KjWYhMAAAAlAAAAAQAAAA8BAAAAkAAAAEgAAACQAAAASAAAAAAAAAAAAAAAAAAAABcAAAAUAAAAAAAAAAAAAAD/fwAA/38AAAAAAAAJAAAABAAAAJADfgs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67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k5J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6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6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6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688"/>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6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8xt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6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G0A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6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6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0I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68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6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GQVAADHNAAAOxcAABAgAAAmAAAACAAAAP//////////"/>
              </a:ext>
            </a:extLst>
          </p:cNvSpPr>
          <p:nvPr/>
        </p:nvSpPr>
        <p:spPr>
          <a:xfrm>
            <a:off x="5987415" y="3477260"/>
            <a:ext cx="2592070" cy="29908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lvl1pPr algn="l" defTabSz="457200">
              <a:lnSpc>
                <a:spcPts val="1600"/>
              </a:lnSpc>
              <a:tabLst>
                <a:tab pos="838200" algn="l"/>
              </a:tabLst>
              <a:defRPr sz="1400" cap="none">
                <a:solidFill>
                  <a:srgbClr val="424242"/>
                </a:solidFill>
                <a:latin typeface="Arial" pitchFamily="1" charset="0"/>
                <a:ea typeface="Gill Sans" pitchFamily="0" charset="0"/>
                <a:cs typeface="Gill Sans" pitchFamily="0" charset="0"/>
              </a:defRPr>
            </a:lvl1pPr>
          </a:lstStyle>
          <a:p>
            <a:pPr/>
            <a:r>
              <a:t>sum of terms for all states</a:t>
            </a:r>
          </a:p>
        </p:txBody>
      </p:sp>
      <p:sp>
        <p:nvSpPr>
          <p:cNvPr id="24" name="Shape 69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6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7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D3OB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f+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NN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j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cA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Au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DyAAABAgAAAmAAAACAAAAP//////////"/>
              </a:ext>
            </a:extLst>
          </p:cNvSpPr>
          <p:nvPr/>
        </p:nvSpPr>
        <p:spPr>
          <a:xfrm>
            <a:off x="635000" y="4826000"/>
            <a:ext cx="80010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F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
        <p:nvSpPr>
          <p:cNvPr id="18" name="Shape 5816"/>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WhJa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gEAAJwdAACaAwAA9B8AABAAAAAmAAAACAAAAP//////////"/>
              </a:ext>
            </a:extLst>
          </p:cNvSpPr>
          <p:nvPr/>
        </p:nvSpPr>
        <p:spPr>
          <a:xfrm>
            <a:off x="176530" y="481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58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EuI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CoAANEdAADUNQAAUSAAABAgAAAmAAAACAAAAP//////////"/>
              </a:ext>
            </a:extLst>
          </p:cNvSpPr>
          <p:nvPr/>
        </p:nvSpPr>
        <p:spPr>
          <a:xfrm>
            <a:off x="6908800" y="4846955"/>
            <a:ext cx="1841500" cy="406400"/>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Next week!!</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AY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58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Stochastic models of nucleotide substitution</a:t>
            </a:r>
          </a:p>
        </p:txBody>
      </p:sp>
      <p:sp>
        <p:nvSpPr>
          <p:cNvPr id="4" name="Shape 58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AIAACgMgAAUAoAABAgAAAmAAAACAAAAP//////////"/>
              </a:ext>
            </a:extLst>
          </p:cNvSpPr>
          <p:nvPr/>
        </p:nvSpPr>
        <p:spPr>
          <a:xfrm>
            <a:off x="990600" y="132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reversibility</a:t>
            </a:r>
            <a:endParaRPr cap="none">
              <a:solidFill>
                <a:srgbClr val="424242"/>
              </a:solidFill>
            </a:endParaRPr>
          </a:p>
        </p:txBody>
      </p:sp>
      <p:sp>
        <p:nvSpPr>
          <p:cNvPr id="5" name="Shape 58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AJAACgMgAA4AsAABAgAAAmAAAACAAAAP//////////"/>
              </a:ext>
            </a:extLst>
          </p:cNvSpPr>
          <p:nvPr/>
        </p:nvSpPr>
        <p:spPr>
          <a:xfrm>
            <a:off x="990600" y="1574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6" name="Shape 58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gLAACwOAAAFw4AABAgAAAmAAAACAAAAP//////////"/>
              </a:ext>
            </a:extLst>
          </p:cNvSpPr>
          <p:nvPr/>
        </p:nvSpPr>
        <p:spPr>
          <a:xfrm>
            <a:off x="635000" y="1905000"/>
            <a:ext cx="858012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Accommodating among-site heterogeneity in the substitution process</a:t>
            </a:r>
          </a:p>
        </p:txBody>
      </p:sp>
      <p:sp>
        <p:nvSpPr>
          <p:cNvPr id="7" name="Shape 58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NAACgMgAAyA8AABAgAAAmAAAACAAAAP//////////"/>
              </a:ext>
            </a:extLst>
          </p:cNvSpPr>
          <p:nvPr/>
        </p:nvSpPr>
        <p:spPr>
          <a:xfrm>
            <a:off x="990600" y="2209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58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PAACgMgAAWBEAABAgAAAmAAAACAAAAP//////////"/>
              </a:ext>
            </a:extLst>
          </p:cNvSpPr>
          <p:nvPr/>
        </p:nvSpPr>
        <p:spPr>
          <a:xfrm>
            <a:off x="990600" y="2463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58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TAACgMgAAQBUAABAgAAAmAAAACAAAAP//////////"/>
              </a:ext>
            </a:extLst>
          </p:cNvSpPr>
          <p:nvPr/>
        </p:nvSpPr>
        <p:spPr>
          <a:xfrm>
            <a:off x="990600" y="3098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Doublet model for RNA</a:t>
            </a:r>
            <a:endParaRPr cap="none">
              <a:solidFill>
                <a:srgbClr val="424242"/>
              </a:solidFill>
            </a:endParaRPr>
          </a:p>
        </p:txBody>
      </p:sp>
      <p:sp>
        <p:nvSpPr>
          <p:cNvPr id="10" name="Shape 58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Q4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UAACgMgAA0BYAABAgAAAmAAAACAAAAP//////////"/>
              </a:ext>
            </a:extLst>
          </p:cNvSpPr>
          <p:nvPr/>
        </p:nvSpPr>
        <p:spPr>
          <a:xfrm>
            <a:off x="990600" y="3352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Codon models for protein-coding genes</a:t>
            </a:r>
            <a:endParaRPr cap="none">
              <a:solidFill>
                <a:srgbClr val="424242"/>
              </a:solidFill>
            </a:endParaRPr>
          </a:p>
        </p:txBody>
      </p:sp>
      <p:sp>
        <p:nvSpPr>
          <p:cNvPr id="11" name="Shape 58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Xr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gYAAAgNQAAuBoAABAgAAAmAAAACAAAAP//////////"/>
              </a:ext>
            </a:extLst>
          </p:cNvSpPr>
          <p:nvPr/>
        </p:nvSpPr>
        <p:spPr>
          <a:xfrm>
            <a:off x="635000" y="3937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IV. Accommodating variation in rates across sites &amp; across branches</a:t>
            </a:r>
          </a:p>
        </p:txBody>
      </p:sp>
      <p:sp>
        <p:nvSpPr>
          <p:cNvPr id="12" name="Shape 58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Ya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gaAACgMgAASBwAABAgAAAmAAAACAAAAP//////////"/>
              </a:ext>
            </a:extLst>
          </p:cNvSpPr>
          <p:nvPr/>
        </p:nvSpPr>
        <p:spPr>
          <a:xfrm>
            <a:off x="990600" y="4241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Covariotide/Covarion model</a:t>
            </a:r>
            <a:endParaRPr cap="none">
              <a:solidFill>
                <a:srgbClr val="424242"/>
              </a:solidFill>
            </a:endParaRPr>
          </a:p>
        </p:txBody>
      </p:sp>
      <p:sp>
        <p:nvSpPr>
          <p:cNvPr id="13" name="Shape 58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gbAACgMgAA2B0AABAgAAAmAAAACAAAAP//////////"/>
              </a:ext>
            </a:extLst>
          </p:cNvSpPr>
          <p:nvPr/>
        </p:nvSpPr>
        <p:spPr>
          <a:xfrm>
            <a:off x="990600" y="4495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Switching model of codon substitution</a:t>
            </a:r>
            <a:endParaRPr cap="none">
              <a:solidFill>
                <a:srgbClr val="424242"/>
              </a:solidFill>
            </a:endParaRPr>
          </a:p>
        </p:txBody>
      </p:sp>
      <p:sp>
        <p:nvSpPr>
          <p:cNvPr id="14" name="Shape 58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DAWAACgMgAAYBgAABAgAAAmAAAACAAAAP//////////"/>
              </a:ext>
            </a:extLst>
          </p:cNvSpPr>
          <p:nvPr/>
        </p:nvSpPr>
        <p:spPr>
          <a:xfrm>
            <a:off x="990600" y="3606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Sequence/Robinson model</a:t>
            </a:r>
            <a:endParaRPr cap="none">
              <a:solidFill>
                <a:srgbClr val="424242"/>
              </a:solidFill>
            </a:endParaRPr>
          </a:p>
        </p:txBody>
      </p:sp>
      <p:sp>
        <p:nvSpPr>
          <p:cNvPr id="15" name="Shape 58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LAdAAAgNQAAMCAAABAgAAAmAAAACAAAAP//////////"/>
              </a:ext>
            </a:extLst>
          </p:cNvSpPr>
          <p:nvPr/>
        </p:nvSpPr>
        <p:spPr>
          <a:xfrm>
            <a:off x="635000" y="482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V. Accommodating variation in rates across branches</a:t>
            </a:r>
          </a:p>
        </p:txBody>
      </p:sp>
      <p:sp>
        <p:nvSpPr>
          <p:cNvPr id="16" name="Shape 58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AfAACgMgAAwCEAABAgAAAmAAAACAAAAP//////////"/>
              </a:ext>
            </a:extLst>
          </p:cNvSpPr>
          <p:nvPr/>
        </p:nvSpPr>
        <p:spPr>
          <a:xfrm>
            <a:off x="990600" y="5130800"/>
            <a:ext cx="7239000" cy="3556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Relaxed-clock models</a:t>
            </a:r>
            <a:endParaRPr cap="none">
              <a:solidFill>
                <a:srgbClr val="424242"/>
              </a:solidFill>
            </a:endParaRPr>
          </a:p>
        </p:txBody>
      </p:sp>
      <p:sp>
        <p:nvSpPr>
          <p:cNvPr id="17" name="Shape 58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BR/9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AgNQAAsBMAABAgAAAmAAAACAAAAP//////////"/>
              </a:ext>
            </a:extLst>
          </p:cNvSpPr>
          <p:nvPr/>
        </p:nvSpPr>
        <p:spPr>
          <a:xfrm>
            <a:off x="635000" y="279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non-independence across sites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bE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
        <p:nvSpPr>
          <p:cNvPr id="5" name="Shape 58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yL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6" name="Shape 58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AMAAPQGAABEKgAAdAkAABAgAAAmAAAACAAAAP//////////"/>
              </a:ext>
            </a:extLst>
          </p:cNvSpPr>
          <p:nvPr/>
        </p:nvSpPr>
        <p:spPr>
          <a:xfrm>
            <a:off x="533400" y="1130300"/>
            <a:ext cx="6337300" cy="406400"/>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0433FF"/>
                </a:solidFill>
                <a:latin typeface="Arial" pitchFamily="1" charset="0"/>
                <a:ea typeface="Gill Sans" pitchFamily="0" charset="0"/>
                <a:cs typeface="Gill Sans" pitchFamily="0" charset="0"/>
              </a:defRPr>
            </a:lvl1pPr>
          </a:lstStyle>
          <a:p>
            <a:pPr/>
            <a:r>
              <a:t>Model-based inference is based on the model</a:t>
            </a:r>
          </a:p>
        </p:txBody>
      </p:sp>
      <p:sp>
        <p:nvSpPr>
          <p:cNvPr id="3" name="Shape 58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oAANwAAAAINAAATAQAABAgAAAmAAAACAAAAP//////////"/>
              </a:ext>
            </a:extLst>
          </p:cNvSpPr>
          <p:nvPr/>
        </p:nvSpPr>
        <p:spPr>
          <a:xfrm>
            <a:off x="1701800" y="139700"/>
            <a:ext cx="675640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Model-Based Phylogenetic Inference</a:t>
            </a:r>
          </a:p>
        </p:txBody>
      </p:sp>
      <p:sp>
        <p:nvSpPr>
          <p:cNvPr id="4" name="Shape 58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AAUAACoOQAAOBYAABAgAAAmAAAACAAAAP//////////"/>
              </a:ext>
            </a:extLst>
          </p:cNvSpPr>
          <p:nvPr/>
        </p:nvSpPr>
        <p:spPr>
          <a:xfrm>
            <a:off x="1371600" y="3251200"/>
            <a:ext cx="800100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selection</a:t>
            </a:r>
            <a:r>
              <a:t>: what is the </a:t>
            </a:r>
            <a:r>
              <a:rPr u="sng"/>
              <a:t>relative</a:t>
            </a:r>
            <a:r>
              <a:t> fit of candidate models to my dataset?</a:t>
            </a:r>
          </a:p>
        </p:txBody>
      </p:sp>
      <p:sp>
        <p:nvSpPr>
          <p:cNvPr id="5" name="Shape 58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OgXAAB0PQAAIBoAABAgAAAmAAAACAAAAP//////////"/>
              </a:ext>
            </a:extLst>
          </p:cNvSpPr>
          <p:nvPr/>
        </p:nvSpPr>
        <p:spPr>
          <a:xfrm>
            <a:off x="1371600" y="3886200"/>
            <a:ext cx="8618220"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uncertainty</a:t>
            </a:r>
            <a:r>
              <a:t>/averaging: how to deal with </a:t>
            </a:r>
            <a:r>
              <a:rPr u="sng"/>
              <a:t>uncertainty</a:t>
            </a:r>
            <a:r>
              <a:t> in the choice of model?</a:t>
            </a:r>
          </a:p>
        </p:txBody>
      </p:sp>
      <p:sp>
        <p:nvSpPr>
          <p:cNvPr id="6" name="Shape 58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AgAAPQVAAAVPAAALBgAABAgAAAmAAAACAAAAP//////////"/>
              </a:ext>
            </a:extLst>
          </p:cNvSpPr>
          <p:nvPr/>
        </p:nvSpPr>
        <p:spPr>
          <a:xfrm>
            <a:off x="1371600" y="3568700"/>
            <a:ext cx="8395335" cy="3606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rPr b="1" cap="none"/>
              <a:t>model adequacy</a:t>
            </a:r>
            <a:r>
              <a:t>: what is the </a:t>
            </a:r>
            <a:r>
              <a:rPr u="sng"/>
              <a:t>absolute</a:t>
            </a:r>
            <a:r>
              <a:t> fit of a candidate model to my dataset?</a:t>
            </a:r>
          </a:p>
        </p:txBody>
      </p:sp>
      <p:sp>
        <p:nvSpPr>
          <p:cNvPr id="7" name="Shape 58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gEA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IARAAB0NgAA3xMAABAgAAAmAAAACAAAAP//////////"/>
              </a:ext>
            </a:extLst>
          </p:cNvSpPr>
          <p:nvPr/>
        </p:nvSpPr>
        <p:spPr>
          <a:xfrm>
            <a:off x="1003300" y="2844800"/>
            <a:ext cx="78486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Gill Sans" pitchFamily="0" charset="0"/>
                <a:cs typeface="Gill Sans" pitchFamily="0" charset="0"/>
              </a:defRPr>
            </a:lvl1pPr>
          </a:lstStyle>
          <a:p>
            <a:pPr/>
            <a:r>
              <a:t>We have to be careful about our choice of model:</a:t>
            </a:r>
          </a:p>
        </p:txBody>
      </p:sp>
      <p:sp>
        <p:nvSpPr>
          <p:cNvPr id="8" name="Shape 58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AgMAADMOAAAYA4AABAgAAAmAAAACAAAAP//////////"/>
              </a:ext>
            </a:extLst>
          </p:cNvSpPr>
          <p:nvPr/>
        </p:nvSpPr>
        <p:spPr>
          <a:xfrm>
            <a:off x="1384300" y="1955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likelihood optimization: have we found the global MLE?</a:t>
            </a:r>
          </a:p>
        </p:txBody>
      </p:sp>
      <p:sp>
        <p:nvSpPr>
          <p:cNvPr id="9" name="Shape 58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AgAAGAOAADMOAAAuBAAABAgAAAmAAAACAAAAP//////////"/>
              </a:ext>
            </a:extLst>
          </p:cNvSpPr>
          <p:nvPr/>
        </p:nvSpPr>
        <p:spPr>
          <a:xfrm>
            <a:off x="1384300" y="2336800"/>
            <a:ext cx="7848600" cy="381000"/>
          </a:xfrm>
          <a:prstGeom prst="rect">
            <a:avLst/>
          </a:prstGeom>
          <a:noFill/>
          <a:ln>
            <a:noFill/>
          </a:ln>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MCMC simulation: have we found accurately approximated the posterior?</a:t>
            </a:r>
          </a:p>
        </p:txBody>
      </p:sp>
      <p:sp>
        <p:nvSpPr>
          <p:cNvPr id="10" name="Shape 58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LAYAALAJAAAkOwAADwwAABAgAAAmAAAACAAAAP//////////"/>
              </a:ext>
            </a:extLst>
          </p:cNvSpPr>
          <p:nvPr/>
        </p:nvSpPr>
        <p:spPr>
          <a:xfrm>
            <a:off x="1003300" y="1574800"/>
            <a:ext cx="8610600" cy="385445"/>
          </a:xfrm>
          <a:prstGeom prst="rect">
            <a:avLst/>
          </a:prstGeom>
          <a:noFill/>
          <a:ln>
            <a:noFill/>
          </a:ln>
          <a:effectLst/>
        </p:spPr>
        <p:txBody>
          <a:bodyPr vert="horz" wrap="square" lIns="50800" tIns="50800" rIns="50800" bIns="50800" numCol="1" spcCol="215900" anchor="t"/>
          <a:lstStyle/>
          <a:p>
            <a:pPr algn="l" defTabSz="457200">
              <a:lnSpc>
                <a:spcPts val="2400"/>
              </a:lnSpc>
              <a:spcBef>
                <a:spcPts val="400"/>
              </a:spcBef>
              <a:tabLst>
                <a:tab pos="838200" algn="l"/>
                <a:tab pos="914400" algn="l"/>
                <a:tab pos="1828800" algn="l"/>
                <a:tab pos="2387600" algn="l"/>
              </a:tabLst>
              <a:defRPr sz="2000" cap="none">
                <a:solidFill>
                  <a:srgbClr val="424242"/>
                </a:solidFill>
                <a:latin typeface="Arial" pitchFamily="1" charset="0"/>
                <a:ea typeface="Arial" pitchFamily="1" charset="0"/>
                <a:cs typeface="Arial" pitchFamily="1" charset="0"/>
              </a:defRPr>
            </a:pPr>
            <a:r>
              <a:t>We have to assess our ability to estimate parameters of a </a:t>
            </a:r>
            <a:r>
              <a:rPr b="1" cap="none"/>
              <a:t>given</a:t>
            </a:r>
            <a:r>
              <a:t>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j3S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wc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b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cH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68"/>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VD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Dd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3A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p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B3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Bso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81"/>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VmU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8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HBwaW4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cBcAABAAAAAmAAAACAAAAP//////////"/>
              </a:ext>
            </a:extLst>
          </p:cNvSpPr>
          <p:nvPr/>
        </p:nvSpPr>
        <p:spPr>
          <a:xfrm>
            <a:off x="2603500" y="2489200"/>
            <a:ext cx="1905000" cy="13208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8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8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8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8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8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8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8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ZBM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8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8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895"/>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8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Igck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8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SW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89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pw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8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JJb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s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g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6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06"/>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QyIi8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4dE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09"/>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Bc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24"/>
                                        </p:tgtEl>
                                        <p:attrNameLst>
                                          <p:attrName>style.visibility</p:attrName>
                                        </p:attrNameLst>
                                      </p:cBhvr>
                                      <p:to>
                                        <p:strVal val="visible"/>
                                      </p:to>
                                    </p:set>
                                    <p:animEffect transition="in" filter="dissolve">
                                      <p:cBhvr>
                                        <p:cTn id="7" dur="499"/>
                                        <p:tgtEl>
                                          <p:spTgt spid="24"/>
                                        </p:tgtEl>
                                      </p:cBhvr>
                                    </p:animEffect>
                                  </p:childTnLst>
                                </p:cTn>
                              </p:par>
                            </p:childTnLst>
                          </p:cTn>
                        </p:par>
                        <p:par>
                          <p:cTn id="8" fill="hold">
                            <p:stCondLst>
                              <p:cond delay="499"/>
                            </p:stCondLst>
                            <p:childTnLst>
                              <p:par>
                                <p:cTn id="9" presetID="32" presetClass="emph" presetSubtype="0" repeatCount="2000" fill="hold" grpId="1" nodeType="afterEffect">
                                  <p:stCondLst>
                                    <p:cond delay="0"/>
                                  </p:stCondLst>
                                  <p:childTnLst>
                                    <p:animClr clrSpc="rgb">
                                      <p:cBhvr override="childStyle">
                                        <p:cTn id="10" dur="50" fill="hold">
                                          <p:stCondLst>
                                            <p:cond delay="0"/>
                                          </p:stCondLst>
                                        </p:cTn>
                                        <p:tgtEl>
                                          <p:spTgt spid="24"/>
                                        </p:tgtEl>
                                        <p:attrNameLst>
                                          <p:attrName>style.color</p:attrName>
                                        </p:attrNameLst>
                                      </p:cBhvr>
                                      <p:to>
                                        <a:srgbClr val="000000"/>
                                      </p:to>
                                    </p:animClr>
                                    <p:animClr clrSpc="rgb">
                                      <p:cBhvr>
                                        <p:cTn id="11" dur="50" fill="hold">
                                          <p:stCondLst>
                                            <p:cond delay="0"/>
                                          </p:stCondLst>
                                        </p:cTn>
                                        <p:tgtEl>
                                          <p:spTgt spid="24"/>
                                        </p:tgtEl>
                                        <p:attrNameLst>
                                          <p:attrName>fillcolor</p:attrName>
                                        </p:attrNameLst>
                                      </p:cBhvr>
                                      <p:to>
                                        <a:srgbClr val="000000"/>
                                      </p:to>
                                    </p:animClr>
                                    <p:set>
                                      <p:cBhvr>
                                        <p:cTn id="12" dur="50" fill="hold">
                                          <p:stCondLst>
                                            <p:cond delay="0"/>
                                          </p:stCondLst>
                                        </p:cTn>
                                        <p:tgtEl>
                                          <p:spTgt spid="24"/>
                                        </p:tgtEl>
                                        <p:attrNameLst>
                                          <p:attrName>fill.type</p:attrName>
                                        </p:attrNameLst>
                                      </p:cBhvr>
                                      <p:to>
                                        <p:strVal val="solid"/>
                                      </p:to>
                                    </p:set>
                                    <p:set>
                                      <p:cBhvr>
                                        <p:cTn id="13" dur="50" fill="hold">
                                          <p:stCondLst>
                                            <p:cond delay="0"/>
                                          </p:stCondLst>
                                        </p:cTn>
                                        <p:tgtEl>
                                          <p:spTgt spid="24"/>
                                        </p:tgtEl>
                                        <p:attrNameLst>
                                          <p:attrName>fill.on</p:attrName>
                                        </p:attrNameLst>
                                      </p:cBhvr>
                                      <p:to>
                                        <p:strVal val="true"/>
                                      </p:to>
                                    </p:set>
                                    <p:animRot by="120000">
                                      <p:cBhvr>
                                        <p:cTn id="14" dur="50" fill="hold">
                                          <p:stCondLst>
                                            <p:cond delay="50"/>
                                          </p:stCondLst>
                                        </p:cTn>
                                        <p:tgtEl>
                                          <p:spTgt spid="24"/>
                                        </p:tgtEl>
                                        <p:attrNameLst>
                                          <p:attrName>r</p:attrName>
                                        </p:attrNameLst>
                                      </p:cBhvr>
                                    </p:animRot>
                                    <p:animRot by="-240000">
                                      <p:cBhvr>
                                        <p:cTn id="15" dur="100" fill="hold">
                                          <p:stCondLst>
                                            <p:cond delay="100"/>
                                          </p:stCondLst>
                                        </p:cTn>
                                        <p:tgtEl>
                                          <p:spTgt spid="24"/>
                                        </p:tgtEl>
                                        <p:attrNameLst>
                                          <p:attrName>r</p:attrName>
                                        </p:attrNameLst>
                                      </p:cBhvr>
                                    </p:animRot>
                                    <p:animRot by="240000">
                                      <p:cBhvr>
                                        <p:cTn id="16" dur="100" fill="hold">
                                          <p:stCondLst>
                                            <p:cond delay="200"/>
                                          </p:stCondLst>
                                        </p:cTn>
                                        <p:tgtEl>
                                          <p:spTgt spid="24"/>
                                        </p:tgtEl>
                                        <p:attrNameLst>
                                          <p:attrName>r</p:attrName>
                                        </p:attrNameLst>
                                      </p:cBhvr>
                                    </p:animRot>
                                    <p:animRot by="-240000">
                                      <p:cBhvr>
                                        <p:cTn id="17" dur="100" fill="hold">
                                          <p:stCondLst>
                                            <p:cond delay="300"/>
                                          </p:stCondLst>
                                        </p:cTn>
                                        <p:tgtEl>
                                          <p:spTgt spid="24"/>
                                        </p:tgtEl>
                                        <p:attrNameLst>
                                          <p:attrName>r</p:attrName>
                                        </p:attrNameLst>
                                      </p:cBhvr>
                                    </p:animRot>
                                    <p:animRot by="120000">
                                      <p:cBhvr>
                                        <p:cTn id="1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4" grpId="1" animBg="1" advAuto="0"/>
    </p:bldLst>
    <p:extLst>
      <p:ext uri="smNativeData">
        <pr:smNativeData xmlns:pr="smNativeData" xmlns="smNativeData" val="4KjWYgIAAAAFAAAA/f///wEAAAAJAAAAAAAAAAAAAAAAAAAAAAAAAAkAAAD9////AwAAACAAAAAAAAAAAAAAAAAAAAAAAAAA"/>
      </p:ext>
    </p:extLst>
  </p:timing>
</p:sld>
</file>

<file path=ppt/slides/slide3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UzS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Data</a:t>
            </a:r>
          </a:p>
        </p:txBody>
      </p:sp>
      <p:sp>
        <p:nvSpPr>
          <p:cNvPr id="3" name="Shape 59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zOD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4" name="Shape 59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Model</a:t>
            </a:r>
          </a:p>
        </p:txBody>
      </p:sp>
      <p:sp>
        <p:nvSpPr>
          <p:cNvPr id="5" name="Shape 59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Estimates</a:t>
            </a:r>
          </a:p>
        </p:txBody>
      </p:sp>
      <p:sp>
        <p:nvSpPr>
          <p:cNvPr id="6" name="Shape 59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7" name="Shape 59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8" name="Shape 59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R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lvl1pPr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lvl1pPr>
          </a:lstStyle>
          <a:p>
            <a:pPr/>
            <a:r>
              <a:t>Inference Method</a:t>
            </a:r>
          </a:p>
        </p:txBody>
      </p:sp>
      <p:sp>
        <p:nvSpPr>
          <p:cNvPr id="9" name="Shape 59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v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10" name="Shape 59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Bc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11" name="Shape 5920"/>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jd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2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R4Q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Statistical Estimation of Phylogeny: An Outline</a:t>
            </a:r>
          </a:p>
        </p:txBody>
      </p:sp>
      <p:sp>
        <p:nvSpPr>
          <p:cNvPr id="13" name="Shape 59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e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14" name="Shape 5923"/>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IvPjw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E6d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1</a:t>
            </a:r>
          </a:p>
        </p:txBody>
      </p:sp>
      <p:sp>
        <p:nvSpPr>
          <p:cNvPr id="16" name="Shape 59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Q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alignment</a:t>
            </a:r>
          </a:p>
        </p:txBody>
      </p:sp>
      <p:sp>
        <p:nvSpPr>
          <p:cNvPr id="17" name="Shape 59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xND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branch lengths</a:t>
            </a:r>
          </a:p>
        </p:txBody>
      </p:sp>
      <p:sp>
        <p:nvSpPr>
          <p:cNvPr id="18" name="Shape 59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4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model</a:t>
            </a:r>
          </a:p>
        </p:txBody>
      </p:sp>
      <p:sp>
        <p:nvSpPr>
          <p:cNvPr id="19" name="Shape 59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J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lvl1pPr defTabSz="457200">
              <a:lnSpc>
                <a:spcPts val="18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maximum likelihood</a:t>
            </a:r>
          </a:p>
        </p:txBody>
      </p:sp>
      <p:sp>
        <p:nvSpPr>
          <p:cNvPr id="20" name="Shape 59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e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lvl1pPr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Bayesian inference</a:t>
            </a:r>
          </a:p>
        </p:txBody>
      </p:sp>
      <p:sp>
        <p:nvSpPr>
          <p:cNvPr id="21" name="Shape 59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P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lvl1pPr algn="l" defTabSz="457200">
              <a:lnSpc>
                <a:spcPct val="900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lvl1pPr>
          </a:lstStyle>
          <a:p>
            <a:pPr/>
            <a:r>
              <a:t>phylogeny &amp; other model parameters</a:t>
            </a:r>
          </a:p>
        </p:txBody>
      </p:sp>
      <p:sp>
        <p:nvSpPr>
          <p:cNvPr id="22" name="Shape 5931"/>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9hOng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GVh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400"/>
              </a:lnSpc>
              <a:spcBef>
                <a:spcPts val="400"/>
              </a:spcBef>
              <a:tabLst>
                <a:tab pos="838200" algn="l"/>
                <a:tab pos="914400" algn="l"/>
                <a:tab pos="1828800" algn="l"/>
                <a:tab pos="2387600" algn="l"/>
              </a:tabLst>
              <a:defRPr sz="2000" cap="none">
                <a:solidFill>
                  <a:srgbClr val="FF9300"/>
                </a:solidFill>
                <a:latin typeface="Arial" pitchFamily="1" charset="0"/>
                <a:ea typeface="Gill Sans" pitchFamily="0" charset="0"/>
                <a:cs typeface="Gill Sans" pitchFamily="0" charset="0"/>
              </a:defRPr>
            </a:lvl1pPr>
          </a:lstStyle>
          <a:p>
            <a:pPr/>
            <a:r>
              <a:t>Model 2</a:t>
            </a:r>
          </a:p>
        </p:txBody>
      </p:sp>
      <p:sp>
        <p:nvSpPr>
          <p:cNvPr id="24" name="Shape 5935"/>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HNyZ2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2" y="654161"/>
                  <a:pt x="704162" y="1413833"/>
                  <a:pt x="14184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dyY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lvl1pPr algn="l"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Model comparison is critical for obtaining unbiased parameter estimates</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59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OkLAAA0DQAASA4AABAgAAAmAAAACAAAAP//////////"/>
              </a:ext>
            </a:extLst>
          </p:cNvSpPr>
          <p:nvPr/>
        </p:nvSpPr>
        <p:spPr>
          <a:xfrm>
            <a:off x="8128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Data</a:t>
            </a:r>
          </a:p>
        </p:txBody>
      </p:sp>
      <p:sp>
        <p:nvSpPr>
          <p:cNvPr id="3" name="Shape 59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Qd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DwPAAA0DQAAYBMAABAgAAAmAAAACAAAAP//////////"/>
              </a:ext>
            </a:extLst>
          </p:cNvSpPr>
          <p:nvPr/>
        </p:nvSpPr>
        <p:spPr>
          <a:xfrm>
            <a:off x="812800" y="247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4" name="Shape 59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z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OkLAAAoGQAASA4AABAgAAAmAAAACAAAAP//////////"/>
              </a:ext>
            </a:extLst>
          </p:cNvSpPr>
          <p:nvPr/>
        </p:nvSpPr>
        <p:spPr>
          <a:xfrm>
            <a:off x="2755900" y="1936115"/>
            <a:ext cx="1333500" cy="385445"/>
          </a:xfrm>
          <a:prstGeom prst="rect">
            <a:avLst/>
          </a:prstGeom>
          <a:noFill/>
          <a:ln>
            <a:noFill/>
          </a:ln>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Model</a:t>
            </a:r>
          </a:p>
        </p:txBody>
      </p:sp>
      <p:sp>
        <p:nvSpPr>
          <p:cNvPr id="5" name="Shape 59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JvZ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EALAADVNgAAEw8AABAgAAAmAAAACAAAAP//////////"/>
              </a:ext>
            </a:extLst>
          </p:cNvSpPr>
          <p:nvPr/>
        </p:nvSpPr>
        <p:spPr>
          <a:xfrm>
            <a:off x="7289800" y="1828800"/>
            <a:ext cx="1623695" cy="621665"/>
          </a:xfrm>
          <a:prstGeom prst="rect">
            <a:avLst/>
          </a:prstGeom>
          <a:noFill/>
          <a:ln>
            <a:noFill/>
          </a:ln>
          <a:effectLst/>
        </p:spPr>
        <p:txBody>
          <a:bodyPr vert="horz" wrap="square" lIns="50800" tIns="50800" rIns="50800" bIns="50800" numCol="1" spcCol="215900" anchor="t"/>
          <a:lstStyle/>
          <a:p>
            <a:pPr algn="l" defTabSz="457200">
              <a:lnSpc>
                <a:spcPts val="15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Parameter</a:t>
            </a:r>
          </a:p>
          <a:p>
            <a:pPr algn="l" defTabSz="457200">
              <a:lnSpc>
                <a:spcPts val="2400"/>
              </a:lnSpc>
              <a:spcBef>
                <a:spcPts val="400"/>
              </a:spcBef>
              <a:tabLst>
                <a:tab pos="838200" algn="l"/>
                <a:tab pos="914400" algn="l"/>
                <a:tab pos="1828800" algn="l"/>
                <a:tab pos="2387600" algn="l"/>
              </a:tabLst>
              <a:defRPr sz="2000" b="1" cap="none">
                <a:solidFill>
                  <a:srgbClr val="0433FF"/>
                </a:solidFill>
                <a:latin typeface="Arial" pitchFamily="1" charset="0"/>
                <a:ea typeface="Gill Sans" pitchFamily="0" charset="0"/>
                <a:cs typeface="Gill Sans" pitchFamily="0" charset="0"/>
              </a:defRPr>
            </a:pPr>
            <a:r>
              <a:t>Estimates</a:t>
            </a:r>
          </a:p>
        </p:txBody>
      </p:sp>
      <p:sp>
        <p:nvSpPr>
          <p:cNvPr id="6" name="Shape 59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jZ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DwPAADUHAAAYBMAABAgAAAmAAAACAAAAP//////////"/>
              </a:ext>
            </a:extLst>
          </p:cNvSpPr>
          <p:nvPr/>
        </p:nvSpPr>
        <p:spPr>
          <a:xfrm>
            <a:off x="2755900" y="2476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7" name="Shape 59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CQTAAAoGQAASBcAABAgAAAmAAAACAAAAP//////////"/>
              </a:ext>
            </a:extLst>
          </p:cNvSpPr>
          <p:nvPr/>
        </p:nvSpPr>
        <p:spPr>
          <a:xfrm>
            <a:off x="2755900" y="311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8" name="Shape 59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h4AAJQHAADeJgAAywsAABAgAAAmAAAACAAAAP//////////"/>
              </a:ext>
            </a:extLst>
          </p:cNvSpPr>
          <p:nvPr/>
        </p:nvSpPr>
        <p:spPr>
          <a:xfrm>
            <a:off x="4984750" y="1231900"/>
            <a:ext cx="1333500" cy="68516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Inference Method</a:t>
            </a:r>
          </a:p>
        </p:txBody>
      </p:sp>
      <p:sp>
        <p:nvSpPr>
          <p:cNvPr id="9" name="Shape 59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DwPAAC0KAAA1BIAABAgAAAmAAAACAAAAP//////////"/>
              </a:ext>
            </a:extLst>
          </p:cNvSpPr>
          <p:nvPr/>
        </p:nvSpPr>
        <p:spPr>
          <a:xfrm>
            <a:off x="4686300" y="2476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10" name="Shape 59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JwTAAC0KAAADBcAABAgAAAmAAAACAAAAP//////////"/>
              </a:ext>
            </a:extLst>
          </p:cNvSpPr>
          <p:nvPr/>
        </p:nvSpPr>
        <p:spPr>
          <a:xfrm>
            <a:off x="4686300" y="3187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11" name="Shape 5946"/>
          <p:cNvSpPr>
            <a:extLst>
              <a:ext uri="smNativeData">
                <pr:smNativeData xmlns:pr="smNativeData" xmlns="smNativeData" val="SMDATA_15_4KjWYhMAAAAlAAAAyAAAAA0AAAAAPAAAADwAAAA8AAAAPAAAAAAAAAABAAAAAAAAAAEAAABQAAAAtqFfJcZb6T97FK5H4XrU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0O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3N7gA8zMzADAwP8Af39/AAAAAAAAAAAAAAAAAAAAAAAAAAAAIQAAABgAAAAUAAAAMBsAAFgMAADAKwAAnA4AABAAAAAmAAAACAAAAP//////////"/>
              </a:ext>
            </a:extLst>
          </p:cNvSpPr>
          <p:nvPr/>
        </p:nvSpPr>
        <p:spPr>
          <a:xfrm>
            <a:off x="4419600" y="2006600"/>
            <a:ext cx="2692400" cy="368300"/>
          </a:xfrm>
          <a:prstGeom prst="rightArrow">
            <a:avLst>
              <a:gd name="adj1" fmla="val 32000"/>
              <a:gd name="adj2" fmla="val 151724"/>
            </a:avLst>
          </a:prstGeom>
          <a:noFill/>
          <a:ln w="25400" cap="flat" cmpd="sng" algn="ctr">
            <a:solidFill>
              <a:srgbClr val="FF93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59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9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AUAANwAAAAsOQAATAQAABAgAAAmAAAACAAAAP//////////"/>
              </a:ext>
            </a:extLst>
          </p:cNvSpPr>
          <p:nvPr/>
        </p:nvSpPr>
        <p:spPr>
          <a:xfrm>
            <a:off x="866140" y="139700"/>
            <a:ext cx="84277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3800"/>
              </a:lnSpc>
              <a:spcBef>
                <a:spcPts val="0"/>
              </a:spcBef>
              <a:spcAft>
                <a:spcPts val="0"/>
              </a:spcAft>
              <a:buNone/>
              <a:tabLst>
                <a:tab pos="838200" algn="l"/>
              </a:tabLst>
              <a:defRPr cap="none">
                <a:solidFill>
                  <a:srgbClr val="0433FF"/>
                </a:solidFill>
                <a:latin typeface="Arial" pitchFamily="1" charset="0"/>
                <a:ea typeface="Arial" pitchFamily="1" charset="0"/>
                <a:cs typeface="Arial" pitchFamily="1" charset="0"/>
              </a:defRPr>
            </a:pPr>
            <a:r>
              <a:t>Statistical Estimation of Phylogeny: An Outline</a:t>
            </a:r>
          </a:p>
        </p:txBody>
      </p:sp>
      <p:sp>
        <p:nvSpPr>
          <p:cNvPr id="13" name="Shape 59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DwPAAC4OAAAtBQAABAgAAAmAAAACAAAAP//////////"/>
              </a:ext>
            </a:extLst>
          </p:cNvSpPr>
          <p:nvPr/>
        </p:nvSpPr>
        <p:spPr>
          <a:xfrm>
            <a:off x="7289800" y="2476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14" name="Shape 594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DxhOn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FAPAAC8GwAAZBkAABAAAAAmAAAACAAAAP//////////"/>
              </a:ext>
            </a:extLst>
          </p:cNvSpPr>
          <p:nvPr/>
        </p:nvSpPr>
        <p:spPr>
          <a:xfrm>
            <a:off x="2603500" y="2489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59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CBibH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PgWAABgGAAAeBkAABAgAAAmAAAACAAAAP//////////"/>
              </a:ext>
            </a:extLst>
          </p:cNvSpPr>
          <p:nvPr/>
        </p:nvSpPr>
        <p:spPr>
          <a:xfrm>
            <a:off x="2628900" y="3733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1</a:t>
            </a:r>
          </a:p>
        </p:txBody>
      </p:sp>
      <p:sp>
        <p:nvSpPr>
          <p:cNvPr id="16" name="Shape 59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hvc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AUAAPQaAAA0DQAAGB8AABAgAAAmAAAACAAAAP//////////"/>
              </a:ext>
            </a:extLst>
          </p:cNvSpPr>
          <p:nvPr/>
        </p:nvSpPr>
        <p:spPr>
          <a:xfrm>
            <a:off x="812800" y="4381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sequence</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alignment</a:t>
            </a:r>
          </a:p>
        </p:txBody>
      </p:sp>
      <p:sp>
        <p:nvSpPr>
          <p:cNvPr id="17" name="Shape 59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1M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PQaAADUHAAAGB8AABAgAAAmAAAACAAAAP//////////"/>
              </a:ext>
            </a:extLst>
          </p:cNvSpPr>
          <p:nvPr/>
        </p:nvSpPr>
        <p:spPr>
          <a:xfrm>
            <a:off x="2755900" y="4381500"/>
            <a:ext cx="19304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tree with</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branch lengths</a:t>
            </a:r>
          </a:p>
        </p:txBody>
      </p:sp>
      <p:sp>
        <p:nvSpPr>
          <p:cNvPr id="18" name="Shape 59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a3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9BAAANweAAAoGQAAACMAABAgAAAmAAAACAAAAP//////////"/>
              </a:ext>
            </a:extLst>
          </p:cNvSpPr>
          <p:nvPr/>
        </p:nvSpPr>
        <p:spPr>
          <a:xfrm>
            <a:off x="2755900" y="5016500"/>
            <a:ext cx="1333500" cy="673100"/>
          </a:xfrm>
          <a:prstGeom prst="rect">
            <a:avLst/>
          </a:prstGeom>
          <a:noFill/>
          <a:ln>
            <a:noFill/>
          </a:ln>
          <a:effectLst/>
        </p:spPr>
        <p:txBody>
          <a:bodyPr vert="horz" wrap="square" lIns="50800" tIns="50800" rIns="50800" bIns="50800" numCol="1" spcCol="215900" anchor="t"/>
          <a:lstStyle/>
          <a:p>
            <a:pPr algn="l" defTabSz="457200">
              <a:lnSpc>
                <a:spcPts val="14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substitution</a:t>
            </a:r>
          </a:p>
          <a:p>
            <a:pPr algn="l" defTabSz="457200">
              <a:lnSpc>
                <a:spcPts val="1600"/>
              </a:lnSpc>
              <a:spcBef>
                <a:spcPts val="400"/>
              </a:spcBef>
              <a:tabLst>
                <a:tab pos="838200" algn="l"/>
                <a:tab pos="914400" algn="l"/>
                <a:tab pos="1828800" algn="l"/>
                <a:tab pos="2387600" algn="l"/>
              </a:tabLst>
              <a:defRPr sz="1800" cap="none">
                <a:solidFill>
                  <a:srgbClr val="424242"/>
                </a:solidFill>
                <a:latin typeface="Arial" pitchFamily="1" charset="0"/>
                <a:ea typeface="Gill Sans" pitchFamily="0" charset="0"/>
                <a:cs typeface="Gill Sans" pitchFamily="0" charset="0"/>
              </a:defRPr>
            </a:pPr>
            <a:r>
              <a:t>model</a:t>
            </a:r>
          </a:p>
        </p:txBody>
      </p:sp>
      <p:sp>
        <p:nvSpPr>
          <p:cNvPr id="19" name="Shape 59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9I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PQaAAC0KAAAjB4AABAgAAAmAAAACAAAAP//////////"/>
              </a:ext>
            </a:extLst>
          </p:cNvSpPr>
          <p:nvPr/>
        </p:nvSpPr>
        <p:spPr>
          <a:xfrm>
            <a:off x="4686300" y="4381500"/>
            <a:ext cx="1930400" cy="584200"/>
          </a:xfrm>
          <a:prstGeom prst="rect">
            <a:avLst/>
          </a:prstGeom>
          <a:noFill/>
          <a:ln>
            <a:noFill/>
          </a:ln>
          <a:effectLst/>
        </p:spPr>
        <p:txBody>
          <a:bodyPr vert="horz" wrap="square" lIns="50800" tIns="50800" rIns="50800" bIns="50800" numCol="1" spcCol="215900" anchor="t"/>
          <a:lstStyle/>
          <a:p>
            <a:pPr marL="0" marR="0" indent="0" algn="ctr" defTabSz="457200">
              <a:lnSpc>
                <a:spcPts val="18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maximum likelihood</a:t>
            </a:r>
          </a:p>
        </p:txBody>
      </p:sp>
      <p:sp>
        <p:nvSpPr>
          <p:cNvPr id="20" name="Shape 59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1BwAAFQfAAC0KAAAxCIAABAgAAAmAAAACAAAAP//////////"/>
              </a:ext>
            </a:extLst>
          </p:cNvSpPr>
          <p:nvPr/>
        </p:nvSpPr>
        <p:spPr>
          <a:xfrm>
            <a:off x="4686300" y="5092700"/>
            <a:ext cx="1930400" cy="558800"/>
          </a:xfrm>
          <a:prstGeom prst="rect">
            <a:avLst/>
          </a:prstGeom>
          <a:noFill/>
          <a:ln>
            <a:noFill/>
          </a:ln>
          <a:effectLst/>
        </p:spPr>
        <p:txBody>
          <a:bodyPr vert="horz" wrap="square" lIns="50800" tIns="50800" rIns="50800" bIns="50800" numCol="1" spcCol="215900" anchor="t"/>
          <a:lstStyle/>
          <a:p>
            <a:pPr marL="0" marR="0" indent="0" algn="ctr" defTabSz="457200">
              <a:lnSpc>
                <a:spcPts val="16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Bayesian inference</a:t>
            </a:r>
          </a:p>
        </p:txBody>
      </p:sp>
      <p:sp>
        <p:nvSpPr>
          <p:cNvPr id="21" name="Shape 59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hO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CwAAPQaAAC4OAAAbCAAABAgAAAmAAAACAAAAP//////////"/>
              </a:ext>
            </a:extLst>
          </p:cNvSpPr>
          <p:nvPr/>
        </p:nvSpPr>
        <p:spPr>
          <a:xfrm>
            <a:off x="7289800" y="4381500"/>
            <a:ext cx="1930400" cy="889000"/>
          </a:xfrm>
          <a:prstGeom prst="rect">
            <a:avLst/>
          </a:prstGeom>
          <a:noFill/>
          <a:ln>
            <a:noFill/>
          </a:ln>
          <a:effectLst/>
        </p:spPr>
        <p:txBody>
          <a:bodyPr vert="horz" wrap="square" lIns="50800" tIns="50800" rIns="50800" bIns="50800" numCol="1" spcCol="215900" anchor="t"/>
          <a:lstStyle/>
          <a:p>
            <a:pPr marL="0" marR="0" indent="0" algn="l" defTabSz="457200">
              <a:lnSpc>
                <a:spcPct val="90000"/>
              </a:lnSpc>
              <a:spcBef>
                <a:spcPts val="400"/>
              </a:spcBef>
              <a:spcAft>
                <a:spcPts val="0"/>
              </a:spcAft>
              <a:buNone/>
              <a:tabLst>
                <a:tab pos="838200" algn="l"/>
                <a:tab pos="914400" algn="l"/>
                <a:tab pos="1828800" algn="l"/>
                <a:tab pos="2387600" algn="l"/>
              </a:tabLst>
              <a:defRPr sz="1800" cap="none">
                <a:solidFill>
                  <a:srgbClr val="424242"/>
                </a:solidFill>
                <a:latin typeface="Arial" pitchFamily="1" charset="0"/>
                <a:ea typeface="Arial" pitchFamily="1" charset="0"/>
                <a:cs typeface="Arial" pitchFamily="1" charset="0"/>
              </a:defRPr>
            </a:pPr>
            <a:r>
              <a:t>phylogeny &amp; other model parameters</a:t>
            </a:r>
          </a:p>
        </p:txBody>
      </p:sp>
      <p:sp>
        <p:nvSpPr>
          <p:cNvPr id="22" name="Shape 595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WgAAADkAAAA5AAAAZAAAAGQAAAAAAAAAy8vLAFoAAAA5AAAAOQAAAGQAAABkAAAAAAAAABcAAAAUAAAAAAAAAAAAAAD/fwAA/38AAAAAAAAJAAAABAAAAC5jb20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BAAAAgbAAC8GwAAHCUAABAAAAAmAAAACAAAAP//////////"/>
              </a:ext>
            </a:extLst>
          </p:cNvSpPr>
          <p:nvPr/>
        </p:nvSpPr>
        <p:spPr>
          <a:xfrm>
            <a:off x="2603500" y="4394200"/>
            <a:ext cx="1905000" cy="1638300"/>
          </a:xfrm>
          <a:prstGeom prst="rect">
            <a:avLst/>
          </a:prstGeom>
          <a:noFill/>
          <a:ln w="25400" cap="flat" cmpd="sng" algn="ctr">
            <a:solidFill>
              <a:srgbClr val="FF9300"/>
            </a:solidFill>
            <a:prstDash val="solid"/>
            <a:headEnd type="none"/>
            <a:tailEnd type="none"/>
          </a:ln>
          <a:effectLst>
            <a:outerShdw blurRad="127000" dist="51187" dir="2700000">
              <a:srgbClr val="000000">
                <a:alpha val="10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59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lw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BAAALAiAABgGAAAMCUAABAgAAAmAAAACAAAAP//////////"/>
              </a:ext>
            </a:extLst>
          </p:cNvSpPr>
          <p:nvPr/>
        </p:nvSpPr>
        <p:spPr>
          <a:xfrm>
            <a:off x="2628900" y="5638800"/>
            <a:ext cx="1333500" cy="4064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400"/>
              </a:lnSpc>
              <a:spcBef>
                <a:spcPts val="400"/>
              </a:spcBef>
              <a:spcAft>
                <a:spcPts val="0"/>
              </a:spcAft>
              <a:buNone/>
              <a:tabLst>
                <a:tab pos="838200" algn="l"/>
                <a:tab pos="914400" algn="l"/>
                <a:tab pos="1828800" algn="l"/>
                <a:tab pos="2387600" algn="l"/>
              </a:tabLst>
              <a:defRPr sz="2000" cap="none">
                <a:solidFill>
                  <a:srgbClr val="FF9300"/>
                </a:solidFill>
                <a:latin typeface="Arial" pitchFamily="1" charset="0"/>
                <a:ea typeface="Arial" pitchFamily="1" charset="0"/>
                <a:cs typeface="Arial" pitchFamily="1" charset="0"/>
              </a:defRPr>
            </a:pPr>
            <a:r>
              <a:t>Model 2</a:t>
            </a:r>
          </a:p>
        </p:txBody>
      </p:sp>
      <p:sp>
        <p:nvSpPr>
          <p:cNvPr id="24" name="Shape 5963"/>
          <p:cNvSpPr>
            <a:extLst>
              <a:ext uri="smNativeData">
                <pr:smNativeData xmlns:pr="smNativeData" xmlns="smNativeData" val="SMDATA_15_4KjWYh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CAAAAZAAAAGQAAAAC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S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1TYAAJ8RAAAZOgAApB8AABAAAAAmAAAACAAAAP//////////"/>
              </a:ext>
            </a:extLst>
          </p:cNvSpPr>
          <p:nvPr/>
        </p:nvSpPr>
        <p:spPr>
          <a:xfrm>
            <a:off x="8913495" y="2864485"/>
            <a:ext cx="530860" cy="2279015"/>
          </a:xfrm>
          <a:custGeom>
            <a:avLst/>
            <a:gdLst/>
            <a:ahLst/>
            <a:cxnLst/>
            <a:rect l="0" t="0" r="530860" b="2279015"/>
            <a:pathLst>
              <a:path w="530860" h="2279015">
                <a:moveTo>
                  <a:pt x="0" y="0"/>
                </a:moveTo>
                <a:cubicBezTo>
                  <a:pt x="656890" y="654161"/>
                  <a:pt x="704151" y="1413833"/>
                  <a:pt x="141833" y="2279015"/>
                </a:cubicBezTo>
              </a:path>
            </a:pathLst>
          </a:custGeom>
          <a:noFill/>
          <a:ln w="25400" cap="flat" cmpd="sng" algn="ctr">
            <a:solidFill>
              <a:srgbClr val="FF9300"/>
            </a:solidFill>
            <a:prstDash val="solid"/>
            <a:headEnd type="triangle" w="med" len="med"/>
            <a:tailEnd type="triangle" w="med" len="med"/>
          </a:ln>
          <a:effectLst>
            <a:outerShdw blurRad="63500" dist="63760" dir="2700000">
              <a:srgbClr val="000000">
                <a:alpha val="14000"/>
              </a:srgbClr>
            </a:outerShdw>
          </a:effectLst>
        </p:spPr>
        <p:txBody>
          <a:bodyPr vert="horz" wrap="square" lIns="0" tIns="0" rIns="0" bIns="0" numCol="1" spcCol="215900" anchor="t"/>
          <a:lstStyle/>
          <a:p>
            <a:pPr/>
          </a:p>
        </p:txBody>
      </p:sp>
      <p:sp>
        <p:nvSpPr>
          <p:cNvPr id="25" name="Shape 59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HtDNT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pAACEOgAAoCsAABAgAAAmAAAACAAAAP//////////"/>
              </a:ext>
            </a:extLst>
          </p:cNvSpPr>
          <p:nvPr/>
        </p:nvSpPr>
        <p:spPr>
          <a:xfrm>
            <a:off x="1003300" y="6731000"/>
            <a:ext cx="8509000" cy="36068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the means by which we test hypotheses about our data</a:t>
            </a:r>
          </a:p>
        </p:txBody>
      </p:sp>
      <p:sp>
        <p:nvSpPr>
          <p:cNvPr id="26" name="Shape 59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nAAB0NgAAaCkAABAgAAAmAAAACAAAAP//////////"/>
              </a:ext>
            </a:extLst>
          </p:cNvSpPr>
          <p:nvPr/>
        </p:nvSpPr>
        <p:spPr>
          <a:xfrm>
            <a:off x="1003300" y="6350000"/>
            <a:ext cx="7848600" cy="38100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0433FF"/>
                </a:solidFill>
                <a:latin typeface="Arial" pitchFamily="1" charset="0"/>
                <a:ea typeface="Arial" pitchFamily="1" charset="0"/>
                <a:cs typeface="Arial" pitchFamily="1" charset="0"/>
              </a:defRPr>
            </a:pPr>
            <a:r>
              <a:t>Model comparison is critical for obtaining unbiased parameter estimates</a:t>
            </a:r>
          </a:p>
        </p:txBody>
      </p:sp>
      <p:sp>
        <p:nvSpPr>
          <p:cNvPr id="27" name="Shape 59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wZ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MC8AABkXAACEOgAAeBkAABAgAAAmAAAACAAAAP//////////"/>
              </a:ext>
            </a:extLst>
          </p:cNvSpPr>
          <p:nvPr/>
        </p:nvSpPr>
        <p:spPr>
          <a:xfrm>
            <a:off x="7670800" y="3754755"/>
            <a:ext cx="1841500" cy="385445"/>
          </a:xfrm>
          <a:prstGeom prst="rect">
            <a:avLst/>
          </a:prstGeom>
          <a:noFill/>
          <a:ln>
            <a:noFill/>
          </a:ln>
          <a:effectLst/>
        </p:spPr>
        <p:txBody>
          <a:bodyPr vert="horz" wrap="square" lIns="50800" tIns="50800" rIns="50800" bIns="50800" numCol="1" spcCol="215900" anchor="t"/>
          <a:lstStyle/>
          <a:p>
            <a:pPr marL="0" marR="0" indent="0" algn="ctr" defTabSz="457200">
              <a:lnSpc>
                <a:spcPts val="2400"/>
              </a:lnSpc>
              <a:spcBef>
                <a:spcPts val="400"/>
              </a:spcBef>
              <a:spcAft>
                <a:spcPts val="0"/>
              </a:spcAft>
              <a:buNone/>
              <a:tabLst>
                <a:tab pos="838200" algn="l"/>
                <a:tab pos="914400" algn="l"/>
                <a:tab pos="1828800" algn="l"/>
                <a:tab pos="2387600" algn="l"/>
              </a:tabLst>
              <a:defRPr sz="2000" b="1" cap="none">
                <a:solidFill>
                  <a:srgbClr val="0433FF"/>
                </a:solidFill>
                <a:latin typeface="Arial" pitchFamily="1" charset="0"/>
                <a:ea typeface="Arial" pitchFamily="1" charset="0"/>
                <a:cs typeface="Arial" pitchFamily="1" charset="0"/>
              </a:defRPr>
            </a:pPr>
            <a:r>
              <a:t>Next time!!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3" name="Shape 40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DVOwAAkA0AABAgAAAmAAAACAAAAP//////////"/>
              </a:ext>
            </a:extLst>
          </p:cNvSpPr>
          <p:nvPr/>
        </p:nvSpPr>
        <p:spPr>
          <a:xfrm>
            <a:off x="1003300" y="1524000"/>
            <a:ext cx="8722995"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total number of partition schemes (mixed models) for </a:t>
            </a:r>
            <a:r>
              <a:rPr sz="1800" i="1" cap="none">
                <a:latin typeface="Times New Roman" pitchFamily="1" charset="0"/>
                <a:ea typeface="Gill Sans" pitchFamily="0" charset="0"/>
                <a:cs typeface="Gill Sans" pitchFamily="0" charset="0"/>
              </a:rPr>
              <a:t>k</a:t>
            </a:r>
            <a:r>
              <a:t> data subsets is described by Bell numbers:</a:t>
            </a:r>
          </a:p>
        </p:txBody>
      </p:sp>
      <p:sp>
        <p:nvSpPr>
          <p:cNvPr id="4" name="Shape 40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VAAB8OAAAcBcAABAgAAAmAAAACAAAAP//////////"/>
              </a:ext>
            </a:extLst>
          </p:cNvSpPr>
          <p:nvPr/>
        </p:nvSpPr>
        <p:spPr>
          <a:xfrm>
            <a:off x="1003300" y="3429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which is the sum of the Sterling numbers of the second kind:</a:t>
            </a:r>
          </a:p>
        </p:txBody>
      </p:sp>
      <p:pic>
        <p:nvPicPr>
          <p:cNvPr id="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GYQAAA8GQAAniwAALQeAAAQAAAAJgAAAAgAAAD//////////w=="/>
              </a:ext>
            </a:extLst>
          </p:cNvPicPr>
          <p:nvPr/>
        </p:nvPicPr>
        <p:blipFill>
          <a:blip r:embed="rId2"/>
          <a:stretch>
            <a:fillRect/>
          </a:stretch>
        </p:blipFill>
        <p:spPr>
          <a:xfrm>
            <a:off x="2665730" y="4102100"/>
            <a:ext cx="4587240" cy="889000"/>
          </a:xfrm>
          <a:prstGeom prst="rect">
            <a:avLst/>
          </a:prstGeom>
          <a:noFill/>
          <a:ln>
            <a:noFill/>
          </a:ln>
          <a:effectLst>
            <a:outerShdw blurRad="63500" dist="63760" dir="2700000">
              <a:srgbClr val="000000">
                <a:alpha val="4000"/>
              </a:srgbClr>
            </a:outerShdw>
          </a:effectLst>
        </p:spPr>
      </p:pic>
      <p:pic>
        <p:nvPicPr>
          <p:cNvPr id="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0cy5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WAAAQDgAArCYAAIgTAAAQAAAAJgAAAAgAAAD//////////w=="/>
              </a:ext>
            </a:extLst>
          </p:cNvPicPr>
          <p:nvPr/>
        </p:nvPicPr>
        <p:blipFill>
          <a:blip r:embed="rId3"/>
          <a:stretch>
            <a:fillRect/>
          </a:stretch>
        </p:blipFill>
        <p:spPr>
          <a:xfrm>
            <a:off x="3619500" y="2286000"/>
            <a:ext cx="2667000" cy="889000"/>
          </a:xfrm>
          <a:prstGeom prst="rect">
            <a:avLst/>
          </a:prstGeom>
          <a:noFill/>
          <a:ln>
            <a:noFill/>
          </a:ln>
          <a:effectLst>
            <a:outerShdw blurRad="63500" dist="63760" dir="2700000">
              <a:srgbClr val="000000">
                <a:alpha val="4000"/>
              </a:srgbClr>
            </a:outerShdw>
          </a:effectLst>
        </p:spPr>
      </p:pic>
      <p:sp>
        <p:nvSpPr>
          <p:cNvPr id="7" name="Shape 40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NAgAACUOgAA7CQAABAgAAAmAAAACAAAAP//////////"/>
              </a:ext>
            </a:extLst>
          </p:cNvSpPr>
          <p:nvPr/>
        </p:nvSpPr>
        <p:spPr>
          <a:xfrm>
            <a:off x="1003300" y="5334000"/>
            <a:ext cx="8519160" cy="668020"/>
          </a:xfrm>
          <a:prstGeom prst="rect">
            <a:avLst/>
          </a:prstGeom>
          <a:noFill/>
          <a:ln>
            <a:noFill/>
          </a:ln>
          <a:effectLst>
            <a:outerShdw blurRad="63500" dist="63760" dir="2700000">
              <a:srgbClr val="000000">
                <a:alpha val="5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number of candidate mixed models for 10 data subsets is 115,975, each of which would require a full MCMC analysis to estimate the marginal likelihood.</a:t>
            </a:r>
          </a:p>
        </p:txBody>
      </p:sp>
      <p:sp>
        <p:nvSpPr>
          <p:cNvPr id="8" name="Shape 402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QAANwAAACROQAATAQAABAgAAAmAAAACAAAAP//////////"/>
              </a:ext>
            </a:extLst>
          </p:cNvSpPr>
          <p:nvPr/>
        </p:nvSpPr>
        <p:spPr>
          <a:xfrm>
            <a:off x="802005" y="139700"/>
            <a:ext cx="855599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Accommodating Among Site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6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Sb2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6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Zhb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9Imh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6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xM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6" name="Shape 69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l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7" name="Group 70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1" name="Shape 69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0" name="Shape 70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9" name="Shape 7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8" name="Shape 70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2" name="Group 708"/>
          <p:cNvGrpSpPr>
            <a:extLst>
              <a:ext uri="smNativeData">
                <pr:smNativeData xmlns:pr="smNativeData" xmlns="smNativeData" val="SMDATA_6_4KjWYhMAAAAlAAAAAQAAAA8BAAAAkAAAAEgAAACQAAAASAAAAAAAAAAAAAAAAAAAABcAAAAUAAAAAAAAAAAAAAD/fwAA/38AAAAAAAAJAAAABAAAAAI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6" name="Shape 7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5" name="Shape 7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4" name="Shape 70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3" name="Shape 7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7" name="Group 71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1" name="Shape 7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0" name="Shape 7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19" name="Shape 71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18" name="Shape 71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2" name="Shape 71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g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71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A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4" name="Shape 71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1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9//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Efficient estimators such as the harmonic mean are strongly biased</a:t>
            </a:r>
          </a:p>
        </p:txBody>
      </p:sp>
      <p:sp>
        <p:nvSpPr>
          <p:cNvPr id="3" name="Shape 40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cBIAABAgAAAmAAAACAAAAP//////////"/>
              </a:ext>
            </a:extLst>
          </p:cNvSpPr>
          <p:nvPr/>
        </p:nvSpPr>
        <p:spPr>
          <a:xfrm>
            <a:off x="1003300" y="2032000"/>
            <a:ext cx="8420100" cy="965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Every published use of this approach has found very strong support for the most complex partition scheme considered, which may lead to inflated error variance of parameter estimates and problems for MCMC performance</a:t>
            </a:r>
          </a:p>
        </p:txBody>
      </p:sp>
      <p:pic>
        <p:nvPicPr>
          <p:cNvPr id="4" name="BiasVarianc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H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TAADEEwAADisAAPwhAAAQAAAAJgAAAAgAAAD//////////w=="/>
              </a:ext>
            </a:extLst>
          </p:cNvPicPr>
          <p:nvPr/>
        </p:nvPicPr>
        <p:blipFill>
          <a:blip r:embed="rId2"/>
          <a:stretch>
            <a:fillRect/>
          </a:stretch>
        </p:blipFill>
        <p:spPr>
          <a:xfrm>
            <a:off x="3162300" y="3213100"/>
            <a:ext cx="3836670" cy="2311400"/>
          </a:xfrm>
          <a:prstGeom prst="rect">
            <a:avLst/>
          </a:prstGeom>
          <a:noFill/>
          <a:ln>
            <a:noFill/>
          </a:ln>
          <a:effectLst/>
        </p:spPr>
      </p:pic>
      <p:sp>
        <p:nvSpPr>
          <p:cNvPr id="5" name="Shape 40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6" name="Shape 40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CgjAAAkOwAATCcAABAgAAAmAAAACAAAAP//////////"/>
              </a:ext>
            </a:extLst>
          </p:cNvSpPr>
          <p:nvPr/>
        </p:nvSpPr>
        <p:spPr>
          <a:xfrm>
            <a:off x="1003300" y="5715000"/>
            <a:ext cx="86106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More reliable marginal-likelihood estimators are available, but are computationally expensive.</a:t>
            </a:r>
          </a:p>
        </p:txBody>
      </p:sp>
      <p:sp>
        <p:nvSpPr>
          <p:cNvPr id="7" name="Shape 40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E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3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U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3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o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6" name="Shape 40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sp>
        <p:nvSpPr>
          <p:cNvPr id="7" name="Shape 40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If the fit of the data to the selected mixed model is vastly better than other candidate mixed models, conditioning on the best mixed model may be justified</a:t>
            </a:r>
          </a:p>
        </p:txBody>
      </p:sp>
      <p:sp>
        <p:nvSpPr>
          <p:cNvPr id="8" name="Shape 4040"/>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FAAA4BUAABAAAAAmAAAACAAAAP//////////"/>
              </a:ext>
            </a:extLst>
          </p:cNvSpPr>
          <p:nvPr/>
        </p:nvSpPr>
        <p:spPr>
          <a:xfrm>
            <a:off x="2743200" y="2997200"/>
            <a:ext cx="647700" cy="5588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0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grpSp>
        <p:nvGrpSpPr>
          <p:cNvPr id="10" name="Group 4044"/>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12" name="Shape 40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Ce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13" name="Group 4047"/>
          <p:cNvGrpSpPr>
            <a:extLst>
              <a:ext uri="smNativeData">
                <pr:smNativeData xmlns:pr="smNativeData" xmlns="smNativeData" val="SMDATA_6_4KjWYhMAAAAlAAAAAQAAAA8BAAAAkAAAAEgAAACQAAAASAAAAAAAAAAAAAAAAAAAABcAAAAUAAAAAAAAAAAAAAD/fwAA/38AAAAAAAAJAAAABAAAADwxMAAfAAAAVAAAAAAAAAAAAAAAAAAAAAAAAAAAAAAAAAAAAAAAAAAAAAAAAAAAAAAAAAAAAAAAAAAAAAAAAAAAAAAAAAAAAAAAAAAAAAAAAAAAAAAAAAAAAAAAAAAAACEAAAAYAAAAFAAAANARAAAIIAAAIBcAAEQjAAAQAAAAJgAAAAgAAAD/////AAAAAA=="/>
              </a:ext>
            </a:extLst>
          </p:cNvGrpSpPr>
          <p:nvPr/>
        </p:nvGrpSpPr>
        <p:grpSpPr>
          <a:xfrm>
            <a:off x="2895600" y="5207000"/>
            <a:ext cx="863600" cy="525780"/>
            <a:chOff x="2895600" y="5207000"/>
            <a:chExt cx="863600" cy="525780"/>
          </a:xfrm>
        </p:grpSpPr>
        <p:sp>
          <p:nvSpPr>
            <p:cNvPr id="15" name="Shape 40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AggAAByFgAAECMAAAAgAAAmAAAACAAAAP//////////"/>
                </a:ext>
              </a:extLst>
            </p:cNvSpPr>
            <p:nvPr/>
          </p:nvSpPr>
          <p:spPr>
            <a:xfrm>
              <a:off x="2895600" y="5207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wDAS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HAhAAAgFwAARCMAAAAgAAAmAAAACAAAAP//////////"/>
                </a:ext>
              </a:extLst>
            </p:cNvSpPr>
            <p:nvPr/>
          </p:nvSpPr>
          <p:spPr>
            <a:xfrm>
              <a:off x="3213100" y="5435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6" name="Group 405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gUAACoIAAAGBoAAOQjAAAQAAAAJgAAAAgAAAD/////AAAAAA=="/>
              </a:ext>
            </a:extLst>
          </p:cNvGrpSpPr>
          <p:nvPr/>
        </p:nvGrpSpPr>
        <p:grpSpPr>
          <a:xfrm>
            <a:off x="3378200" y="5308600"/>
            <a:ext cx="863600" cy="525780"/>
            <a:chOff x="3378200" y="5308600"/>
            <a:chExt cx="863600" cy="525780"/>
          </a:xfrm>
        </p:grpSpPr>
        <p:sp>
          <p:nvSpPr>
            <p:cNvPr id="18" name="Shape 40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KggAABqGQAAsCMAAAAgAAAmAAAACAAAAP//////////"/>
                </a:ext>
              </a:extLst>
            </p:cNvSpPr>
            <p:nvPr/>
          </p:nvSpPr>
          <p:spPr>
            <a:xfrm>
              <a:off x="3378200" y="53086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9h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BAiAAAYGgAA5CMAAAAgAAAmAAAACAAAAP//////////"/>
                </a:ext>
              </a:extLst>
            </p:cNvSpPr>
            <p:nvPr/>
          </p:nvSpPr>
          <p:spPr>
            <a:xfrm>
              <a:off x="3695700" y="55372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9" name="Group 405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21" name="Shape 40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w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BBMD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22" name="Group 405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gaAADAIQAACCAAAPwkAAAQAAAAJgAAAAgAAAD/////AAAAAA=="/>
              </a:ext>
            </a:extLst>
          </p:cNvGrpSpPr>
          <p:nvPr/>
        </p:nvGrpSpPr>
        <p:grpSpPr>
          <a:xfrm>
            <a:off x="4343400" y="5486400"/>
            <a:ext cx="863600" cy="525780"/>
            <a:chOff x="4343400" y="5486400"/>
            <a:chExt cx="863600" cy="525780"/>
          </a:xfrm>
        </p:grpSpPr>
        <p:sp>
          <p:nvSpPr>
            <p:cNvPr id="24" name="Shape 40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6Y0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MAhAABaHwAAyCQAAAAgAAAmAAAACAAAAP//////////"/>
                </a:ext>
              </a:extLst>
            </p:cNvSpPr>
            <p:nvPr/>
          </p:nvSpPr>
          <p:spPr>
            <a:xfrm>
              <a:off x="4343400" y="54864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0ib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CgjAAAIIAAA/CQAAAAgAAAmAAAACAAAAP//////////"/>
                </a:ext>
              </a:extLst>
            </p:cNvSpPr>
            <p:nvPr/>
          </p:nvSpPr>
          <p:spPr>
            <a:xfrm>
              <a:off x="4660900" y="57150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5" name="Group 405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7" name="Shape 40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6" name="Shape 40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8" name="Shape 40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YAR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AJAAB8OAAAuAsAABAgAAAmAAAACAAAAP//////////"/>
              </a:ext>
            </a:extLst>
          </p:cNvSpPr>
          <p:nvPr/>
        </p:nvSpPr>
        <p:spPr>
          <a:xfrm>
            <a:off x="1003300" y="1524000"/>
            <a:ext cx="81788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selected mixed model becomes a </a:t>
            </a:r>
            <a:r>
              <a:rPr u="sng"/>
              <a:t>fixed</a:t>
            </a:r>
            <a:r>
              <a:t> assumption of the analysis </a:t>
            </a:r>
          </a:p>
        </p:txBody>
      </p:sp>
      <p:sp>
        <p:nvSpPr>
          <p:cNvPr id="3" name="Shape 40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c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IAMAAD4OQAApBAAABAgAAAmAAAACAAAAP//////////"/>
              </a:ext>
            </a:extLst>
          </p:cNvSpPr>
          <p:nvPr/>
        </p:nvSpPr>
        <p:spPr>
          <a:xfrm>
            <a:off x="1003300" y="203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possible that several (or indeed very many) mixed models provide comparable descriptions of the process heterogeneity</a:t>
            </a:r>
          </a:p>
        </p:txBody>
      </p:sp>
      <p:sp>
        <p:nvSpPr>
          <p:cNvPr id="4" name="Shape 4064"/>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8AAFwSAAC0DwAA5SUAABAAAAAmAAAACAAAAP//////////"/>
              </a:ext>
            </a:extLst>
          </p:cNvSpPr>
          <p:nvPr/>
        </p:nvSpPr>
        <p:spPr>
          <a:xfrm flipH="1">
            <a:off x="2552700" y="2984500"/>
            <a:ext cx="0" cy="3175635"/>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5" name="Shape 40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c8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w8AANElAAApIwAA0SUAABAAAAAmAAAACAAAAP//////////"/>
              </a:ext>
            </a:extLst>
          </p:cNvSpPr>
          <p:nvPr/>
        </p:nvSpPr>
        <p:spPr>
          <a:xfrm flipH="1" flipV="1">
            <a:off x="2539365" y="6147435"/>
            <a:ext cx="3176270" cy="0"/>
          </a:xfrm>
          <a:prstGeom prst="line">
            <a:avLst/>
          </a:prstGeom>
          <a:noFill/>
          <a:ln w="25400" cap="flat" cmpd="sng" algn="ctr">
            <a:solidFill>
              <a:srgbClr val="0000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nvGrpSpPr>
          <p:cNvPr id="6" name="Group 4068"/>
          <p:cNvGrpSpPr>
            <a:extLst>
              <a:ext uri="smNativeData">
                <pr:smNativeData xmlns:pr="smNativeData" xmlns="smNativeData" val="SMDATA_6_4KjWYhMAAAAlAAAAAQAAAA8BAAAAkAAAAEgAAACQAAAASAAAAAAAAAAAAAAAAAAAABcAAAAUAAAAAAAAAAAAAAD/fwAA/38AAAAAAAAJAAAABAAAAO3tKwEfAAAAVAAAAAAAAAAAAAAAAAAAAAAAAAAAAAAAAAAAAAAAAAAAAAAAAAAAAAAAAAAAAAAAAAAAAAAAAAAAAAAAAAAAAAAAAAAAAAAAAAAAAAAAAAAAAAAAAAAAACEAAAAYAAAAFAAAANgOAABcEgAAKBQAAJgVAAAQAAAAJgAAAAgAAAD/////AAAAAA=="/>
              </a:ext>
            </a:extLst>
          </p:cNvGrpSpPr>
          <p:nvPr/>
        </p:nvGrpSpPr>
        <p:grpSpPr>
          <a:xfrm>
            <a:off x="2413000" y="2984500"/>
            <a:ext cx="863600" cy="525780"/>
            <a:chOff x="2413000" y="2984500"/>
            <a:chExt cx="863600" cy="525780"/>
          </a:xfrm>
        </p:grpSpPr>
        <p:sp>
          <p:nvSpPr>
            <p:cNvPr id="8" name="Shape 40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E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2A4AAFwSAAB6EwAAZBUAAAAgAAAmAAAACAAAAP//////////"/>
                </a:ext>
              </a:extLst>
            </p:cNvSpPr>
            <p:nvPr/>
          </p:nvSpPr>
          <p:spPr>
            <a:xfrm>
              <a:off x="2413000" y="298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7" name="Shape 40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zBAAAMQTAAAoFAAAmBUAAAAgAAAmAAAACAAAAP//////////"/>
                </a:ext>
              </a:extLst>
            </p:cNvSpPr>
            <p:nvPr/>
          </p:nvSpPr>
          <p:spPr>
            <a:xfrm>
              <a:off x="2730500" y="321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sp>
        <p:nvSpPr>
          <p:cNvPr id="9" name="Shape 40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AgAAFAZAAADEAAAXBwAABAgAAAmAAAACAAAAP//////////"/>
              </a:ext>
            </a:extLst>
          </p:cNvSpPr>
          <p:nvPr/>
        </p:nvSpPr>
        <p:spPr>
          <a:xfrm>
            <a:off x="1435100" y="4114800"/>
            <a:ext cx="1167765"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P</a:t>
            </a:r>
            <a:r>
              <a:rPr i="0" cap="none"/>
              <a:t>(</a:t>
            </a:r>
            <a:r>
              <a:rPr b="1" i="0" cap="none"/>
              <a:t>X</a:t>
            </a:r>
            <a:r>
              <a:rPr i="0" cap="none"/>
              <a:t>)</a:t>
            </a:r>
            <a:endParaRPr i="0" cap="none"/>
          </a:p>
        </p:txBody>
      </p:sp>
      <p:grpSp>
        <p:nvGrpSpPr>
          <p:cNvPr id="10" name="Group 4072"/>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NARAAAkEwAAIBcAAGAWAAAQAAAAJgAAAAgAAAD/////AAAAAA=="/>
              </a:ext>
            </a:extLst>
          </p:cNvGrpSpPr>
          <p:nvPr/>
        </p:nvGrpSpPr>
        <p:grpSpPr>
          <a:xfrm>
            <a:off x="2895600" y="3111500"/>
            <a:ext cx="863600" cy="525780"/>
            <a:chOff x="2895600" y="3111500"/>
            <a:chExt cx="863600" cy="525780"/>
          </a:xfrm>
        </p:grpSpPr>
        <p:sp>
          <p:nvSpPr>
            <p:cNvPr id="12" name="Shape 40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2x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0BEAACQTAAByFgAALBYAAAAgAAAmAAAACAAAAP//////////"/>
                </a:ext>
              </a:extLst>
            </p:cNvSpPr>
            <p:nvPr/>
          </p:nvSpPr>
          <p:spPr>
            <a:xfrm>
              <a:off x="2895600" y="3111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1" name="Shape 40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xBMAAIwUAAAgFwAAYBYAAAAgAAAmAAAACAAAAP//////////"/>
                </a:ext>
              </a:extLst>
            </p:cNvSpPr>
            <p:nvPr/>
          </p:nvSpPr>
          <p:spPr>
            <a:xfrm>
              <a:off x="3213100" y="3340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nvGrpSpPr>
          <p:cNvPr id="13" name="Group 407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gUAADsEwAAGBoAACgXAAAQAAAAJgAAAAgAAAD/////AAAAAA=="/>
              </a:ext>
            </a:extLst>
          </p:cNvGrpSpPr>
          <p:nvPr/>
        </p:nvGrpSpPr>
        <p:grpSpPr>
          <a:xfrm>
            <a:off x="3378200" y="3238500"/>
            <a:ext cx="863600" cy="525780"/>
            <a:chOff x="3378200" y="3238500"/>
            <a:chExt cx="863600" cy="525780"/>
          </a:xfrm>
        </p:grpSpPr>
        <p:sp>
          <p:nvSpPr>
            <p:cNvPr id="15" name="Shape 40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yBQAAOwTAABqGQAA9BYAAAAgAAAmAAAACAAAAP//////////"/>
                </a:ext>
              </a:extLst>
            </p:cNvSpPr>
            <p:nvPr/>
          </p:nvSpPr>
          <p:spPr>
            <a:xfrm>
              <a:off x="3378200" y="3238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4" name="Shape 40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BYAAFQVAAAYGgAAKBcAAAAgAAAmAAAACAAAAP//////////"/>
                </a:ext>
              </a:extLst>
            </p:cNvSpPr>
            <p:nvPr/>
          </p:nvSpPr>
          <p:spPr>
            <a:xfrm>
              <a:off x="3695700" y="3467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16" name="Group 407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MAXAAA0IQAAEB0AAHAkAAAQAAAAJgAAAAgAAAD/////AAAAAA=="/>
              </a:ext>
            </a:extLst>
          </p:cNvGrpSpPr>
          <p:nvPr/>
        </p:nvGrpSpPr>
        <p:grpSpPr>
          <a:xfrm>
            <a:off x="3860800" y="5397500"/>
            <a:ext cx="863600" cy="525780"/>
            <a:chOff x="3860800" y="5397500"/>
            <a:chExt cx="863600" cy="525780"/>
          </a:xfrm>
        </p:grpSpPr>
        <p:sp>
          <p:nvSpPr>
            <p:cNvPr id="18" name="Shape 40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wBcAADQhAABiHAAAPCQAAAAgAAAmAAAACAAAAP//////////"/>
                </a:ext>
              </a:extLst>
            </p:cNvSpPr>
            <p:nvPr/>
          </p:nvSpPr>
          <p:spPr>
            <a:xfrm>
              <a:off x="3860800" y="5397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17" name="Shape 40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vb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BkAAJwiAAAQHQAAcCQAAAAgAAAmAAAACAAAAP//////////"/>
                </a:ext>
              </a:extLst>
            </p:cNvSpPr>
            <p:nvPr/>
          </p:nvSpPr>
          <p:spPr>
            <a:xfrm>
              <a:off x="4178300" y="5626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4</a:t>
              </a:r>
            </a:p>
          </p:txBody>
        </p:sp>
      </p:grpSp>
      <p:grpSp>
        <p:nvGrpSpPr>
          <p:cNvPr id="19" name="Group 408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gaAAD8IQAACCAAADglAAAQAAAAJgAAAAgAAAD/////AAAAAA=="/>
              </a:ext>
            </a:extLst>
          </p:cNvGrpSpPr>
          <p:nvPr/>
        </p:nvGrpSpPr>
        <p:grpSpPr>
          <a:xfrm>
            <a:off x="4343400" y="5524500"/>
            <a:ext cx="863600" cy="525780"/>
            <a:chOff x="4343400" y="5524500"/>
            <a:chExt cx="863600" cy="525780"/>
          </a:xfrm>
        </p:grpSpPr>
        <p:sp>
          <p:nvSpPr>
            <p:cNvPr id="21" name="Shape 40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uBoAAPwhAABaHwAABCUAAAAgAAAmAAAACAAAAP//////////"/>
                </a:ext>
              </a:extLst>
            </p:cNvSpPr>
            <p:nvPr/>
          </p:nvSpPr>
          <p:spPr>
            <a:xfrm>
              <a:off x="4343400" y="55245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0" name="Shape 40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QB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rBwAAGQjAAAIIAAAOCUAAAAgAAAmAAAACAAAAP//////////"/>
                </a:ext>
              </a:extLst>
            </p:cNvSpPr>
            <p:nvPr/>
          </p:nvSpPr>
          <p:spPr>
            <a:xfrm>
              <a:off x="4660900" y="57531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5</a:t>
              </a:r>
            </a:p>
          </p:txBody>
        </p:sp>
      </p:grpSp>
      <p:grpSp>
        <p:nvGrpSpPr>
          <p:cNvPr id="22" name="Group 408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AdAABgIgAAACMAAJwlAAAQAAAAJgAAAAgAAAD/////AAAAAA=="/>
              </a:ext>
            </a:extLst>
          </p:cNvGrpSpPr>
          <p:nvPr/>
        </p:nvGrpSpPr>
        <p:grpSpPr>
          <a:xfrm>
            <a:off x="4826000" y="5588000"/>
            <a:ext cx="863600" cy="525780"/>
            <a:chOff x="4826000" y="5588000"/>
            <a:chExt cx="863600" cy="525780"/>
          </a:xfrm>
        </p:grpSpPr>
        <p:sp>
          <p:nvSpPr>
            <p:cNvPr id="24" name="Shape 40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n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0AAGAiAABSIgAAaCUAAAAgAAAmAAAACAAAAP//////////"/>
                </a:ext>
              </a:extLst>
            </p:cNvSpPr>
            <p:nvPr/>
          </p:nvSpPr>
          <p:spPr>
            <a:xfrm>
              <a:off x="4826000" y="5588000"/>
              <a:ext cx="753110" cy="49276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i="1" cap="none">
                  <a:latin typeface="Times New Roman" pitchFamily="1" charset="0"/>
                  <a:ea typeface="Gill Sans" pitchFamily="0" charset="0"/>
                  <a:cs typeface="Gill Sans" pitchFamily="0" charset="0"/>
                </a:defRPr>
              </a:pPr>
              <a:r>
                <a:t>M</a:t>
              </a:r>
            </a:p>
          </p:txBody>
        </p:sp>
        <p:sp>
          <p:nvSpPr>
            <p:cNvPr id="23" name="Shape 40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u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B8AAMgjAAAAIwAAnCUAAAAgAAAmAAAACAAAAP//////////"/>
                </a:ext>
              </a:extLst>
            </p:cNvSpPr>
            <p:nvPr/>
          </p:nvSpPr>
          <p:spPr>
            <a:xfrm>
              <a:off x="5143500" y="5816600"/>
              <a:ext cx="546100" cy="29718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6</a:t>
              </a:r>
            </a:p>
          </p:txBody>
        </p:sp>
      </p:grpSp>
      <p:sp>
        <p:nvSpPr>
          <p:cNvPr id="25" name="Shape 40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HFU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B4PQAAdAkAABAgAAAmAAAACAAAAP//////////"/>
              </a:ext>
            </a:extLst>
          </p:cNvSpPr>
          <p:nvPr/>
        </p:nvSpPr>
        <p:spPr>
          <a:xfrm>
            <a:off x="533400" y="1130300"/>
            <a:ext cx="945896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number of candidate partition schemes (mixed models) quickly becomes vast</a:t>
            </a:r>
          </a:p>
        </p:txBody>
      </p:sp>
      <p:sp>
        <p:nvSpPr>
          <p:cNvPr id="26" name="Shape 4086"/>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BcAAAAUAAAAAAAAAAAAAAD/fwAA/38AAAAAAAAJAAAABAAAAGZpY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4BAAAHASAADcGQAA+BYAABAAAAAmAAAACAAAAP//////////"/>
              </a:ext>
            </a:extLst>
          </p:cNvSpPr>
          <p:nvPr/>
        </p:nvSpPr>
        <p:spPr>
          <a:xfrm>
            <a:off x="2743200" y="2997200"/>
            <a:ext cx="1460500" cy="736600"/>
          </a:xfrm>
          <a:prstGeom prst="rect">
            <a:avLst/>
          </a:prstGeom>
          <a:noFill/>
          <a:ln w="25400" cap="flat" cmpd="sng" algn="ctr">
            <a:solidFill>
              <a:srgbClr val="FF9300"/>
            </a:solidFill>
            <a:prstDash val="solid"/>
            <a:headEnd type="none"/>
            <a:tailEnd type="none"/>
          </a:ln>
          <a:effectLst>
            <a:outerShdw blurRad="63500" dist="63760" dir="2700000">
              <a:srgbClr val="000000">
                <a:alpha val="14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7" name="Shape 40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AAAGQUAAA4NgAAkB8AABAgAAAmAAAACAAAAP//////////"/>
              </a:ext>
            </a:extLst>
          </p:cNvSpPr>
          <p:nvPr/>
        </p:nvSpPr>
        <p:spPr>
          <a:xfrm>
            <a:off x="5359400" y="3314700"/>
            <a:ext cx="3454400" cy="1816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Conversely, if the fit of the data to the selected mixed model is only marginally better than other candidate mixed models, conditioning on the best mixed model is not justifiable</a:t>
            </a:r>
          </a:p>
        </p:txBody>
      </p:sp>
      <p:sp>
        <p:nvSpPr>
          <p:cNvPr id="28" name="Shape 408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52R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woAANwAAAAxNAAATAQAABAgAAAmAAAACAAAAP//////////"/>
              </a:ext>
            </a:extLst>
          </p:cNvSpPr>
          <p:nvPr/>
        </p:nvSpPr>
        <p:spPr>
          <a:xfrm>
            <a:off x="1675765" y="139700"/>
            <a:ext cx="68084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Difficulties of the Mixed-Model Approach</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FY4z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FpBt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0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0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0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6" name="Shape 41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7" name="Shape 41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8" name="Shape 41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dtb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A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k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6" name="Shape 41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7" name="Shape 41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8" name="Shape 41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9" name="Shape 41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1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wkAAMgAAABhNQAACAcAABAgAAAmAAAACAAAAP//////////"/>
              </a:ext>
            </a:extLst>
          </p:cNvSpPr>
          <p:nvPr/>
        </p:nvSpPr>
        <p:spPr>
          <a:xfrm>
            <a:off x="1482725" y="127000"/>
            <a:ext cx="719455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An Alternative Approach Based on Infinite </a:t>
            </a:r>
            <a:br/>
            <a:r>
              <a:t>Mixture Models</a:t>
            </a:r>
          </a:p>
        </p:txBody>
      </p:sp>
      <p:sp>
        <p:nvSpPr>
          <p:cNvPr id="3" name="Shape 41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A+PAAA1A8AABAgAAAmAAAACAAAAP//////////"/>
              </a:ext>
            </a:extLst>
          </p:cNvSpPr>
          <p:nvPr/>
        </p:nvSpPr>
        <p:spPr>
          <a:xfrm>
            <a:off x="1003300" y="1905000"/>
            <a:ext cx="878967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investigator can specify data subsets that are likely to capture probable patterns</a:t>
            </a:r>
            <a:br/>
            <a:r>
              <a:t>   of process heterogeneity</a:t>
            </a:r>
          </a:p>
        </p:txBody>
      </p:sp>
      <p:sp>
        <p:nvSpPr>
          <p:cNvPr id="4" name="Shape 41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PQGAAD4OQAAYAsAABAgAAAmAAAACAAAAP//////////"/>
              </a:ext>
            </a:extLst>
          </p:cNvSpPr>
          <p:nvPr/>
        </p:nvSpPr>
        <p:spPr>
          <a:xfrm>
            <a:off x="533400" y="1130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In the spirit of the mixed-model approach, we leverage biological knowledge</a:t>
            </a:r>
            <a:br/>
            <a:r>
              <a:t>    regarding likely patterns of process heterogeneity</a:t>
            </a:r>
          </a:p>
        </p:txBody>
      </p:sp>
      <p:sp>
        <p:nvSpPr>
          <p:cNvPr id="5" name="Shape 41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AdAADEOwAAzCEAABAgAAAmAAAACAAAAP//////////"/>
              </a:ext>
            </a:extLst>
          </p:cNvSpPr>
          <p:nvPr/>
        </p:nvSpPr>
        <p:spPr>
          <a:xfrm>
            <a:off x="1003300" y="4826000"/>
            <a:ext cx="8712200" cy="6680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The number of process partitions and the assignment of data subsets (sites or subsets</a:t>
            </a:r>
            <a:br/>
            <a:r>
              <a:t>    of sites) to those partitions are treated as random variables</a:t>
            </a:r>
          </a:p>
        </p:txBody>
      </p:sp>
      <p:sp>
        <p:nvSpPr>
          <p:cNvPr id="6" name="Shape 41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EM/8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BDP/AMvLywDAwP8Af39/AAAAAAAAAAAAAAAAAAAAAAAAAAAAIQAAABgAAAAUAAAASAMAAOwYAAD4OQAAWB0AABAgAAAmAAAACAAAAP//////////"/>
              </a:ext>
            </a:extLst>
          </p:cNvSpPr>
          <p:nvPr/>
        </p:nvSpPr>
        <p:spPr>
          <a:xfrm>
            <a:off x="533400" y="4051300"/>
            <a:ext cx="8890000" cy="718820"/>
          </a:xfrm>
          <a:prstGeom prst="rect">
            <a:avLst/>
          </a:prstGeom>
          <a:noFill/>
          <a:ln>
            <a:noFill/>
          </a:ln>
          <a:effectLst>
            <a:outerShdw blurRad="63500" dist="63760" dir="2700000">
              <a:srgbClr val="0433FF">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However, in contrast to the mixed-model approach, the partition scheme is not </a:t>
            </a:r>
            <a:br/>
            <a:r>
              <a:t>    a fixed assumption of the analysis, but treated as a random variable </a:t>
            </a:r>
          </a:p>
        </p:txBody>
      </p:sp>
      <p:sp>
        <p:nvSpPr>
          <p:cNvPr id="7" name="Shape 41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EgSAACkOAAAUBQAABAgAAAmAAAACAAAAP//////////"/>
              </a:ext>
            </a:extLst>
          </p:cNvSpPr>
          <p:nvPr/>
        </p:nvSpPr>
        <p:spPr>
          <a:xfrm>
            <a:off x="1511300" y="2971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codon positions of protein-coding genes</a:t>
            </a:r>
          </a:p>
        </p:txBody>
      </p:sp>
      <p:sp>
        <p:nvSpPr>
          <p:cNvPr id="8" name="Shape 41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NgTAACkOAAA4BUAABAgAAAmAAAACAAAAP//////////"/>
              </a:ext>
            </a:extLst>
          </p:cNvSpPr>
          <p:nvPr/>
        </p:nvSpPr>
        <p:spPr>
          <a:xfrm>
            <a:off x="1511300" y="3225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individual gene/omic regions</a:t>
            </a:r>
          </a:p>
        </p:txBody>
      </p:sp>
      <p:sp>
        <p:nvSpPr>
          <p:cNvPr id="9" name="Shape 41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TAkAAGgVAACkOAAAcBcAABAgAAAmAAAACAAAAP//////////"/>
              </a:ext>
            </a:extLst>
          </p:cNvSpPr>
          <p:nvPr/>
        </p:nvSpPr>
        <p:spPr>
          <a:xfrm>
            <a:off x="1511300" y="3479800"/>
            <a:ext cx="76962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ClrTx/>
              <a:buSzPts val="2250"/>
              <a:buFontTx/>
              <a:buChar char="•"/>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stem/loop regions of ribosomal genes</a:t>
            </a:r>
          </a:p>
        </p:txBody>
      </p:sp>
      <p:sp>
        <p:nvSpPr>
          <p:cNvPr id="10" name="Shape 41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gQAAA+PAAAcBIAABAgAAAmAAAACAAAAP//////////"/>
              </a:ext>
            </a:extLst>
          </p:cNvSpPr>
          <p:nvPr/>
        </p:nvSpPr>
        <p:spPr>
          <a:xfrm>
            <a:off x="1003300" y="2616200"/>
            <a:ext cx="878967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User-specified data subsets may comprise sites from</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2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grpSp>
        <p:nvGrpSpPr>
          <p:cNvPr id="6" name="Group 413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AfAADoEgAAMDYAAHkpAAAQAAAAJgAAAAgAAAD/////AAAAAA=="/>
              </a:ext>
            </a:extLst>
          </p:cNvGrpSpPr>
          <p:nvPr/>
        </p:nvGrpSpPr>
        <p:grpSpPr>
          <a:xfrm>
            <a:off x="5080000" y="3073400"/>
            <a:ext cx="3728720" cy="3668395"/>
            <a:chOff x="5080000" y="3073400"/>
            <a:chExt cx="3728720" cy="3668395"/>
          </a:xfrm>
        </p:grpSpPr>
        <p:pic>
          <p:nvPicPr>
            <p:cNvPr id="8" name="pasted-image.png"/>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AfAADoEgAAAC8AAFwmAAAAAAAAJgAAAAgAAAD//////////w=="/>
                </a:ext>
              </a:extLst>
            </p:cNvPicPr>
            <p:nvPr/>
          </p:nvPicPr>
          <p:blipFill>
            <a:blip r:embed="rId2"/>
            <a:stretch>
              <a:fillRect/>
            </a:stretch>
          </p:blipFill>
          <p:spPr>
            <a:xfrm>
              <a:off x="5100320" y="3073400"/>
              <a:ext cx="2540000" cy="3162300"/>
            </a:xfrm>
            <a:prstGeom prst="rect">
              <a:avLst/>
            </a:prstGeom>
            <a:noFill/>
            <a:ln>
              <a:noFill/>
            </a:ln>
            <a:effectLst/>
          </p:spPr>
        </p:pic>
        <p:sp>
          <p:nvSpPr>
            <p:cNvPr id="7" name="Shape 41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B8AAF0nAAAwNgAAeSkAAAAgAAAmAAAACAAAAP//////////"/>
                </a:ext>
              </a:extLst>
            </p:cNvSpPr>
            <p:nvPr/>
          </p:nvSpPr>
          <p:spPr>
            <a:xfrm>
              <a:off x="5080000" y="6398895"/>
              <a:ext cx="3728720" cy="342900"/>
            </a:xfrm>
            <a:prstGeom prst="rect">
              <a:avLst/>
            </a:prstGeom>
            <a:noFill/>
            <a:ln>
              <a:noFill/>
            </a:ln>
            <a:effectLst/>
          </p:spPr>
          <p:txBody>
            <a:bodyPr vert="horz" wrap="none" lIns="50800" tIns="50800" rIns="50800" bIns="50800" numCol="1" spcCol="215900" anchor="ctr"/>
            <a:lstStyle/>
            <a:p>
              <a:pPr algn="l" defTabSz="457200">
                <a:lnSpc>
                  <a:spcPts val="1900"/>
                </a:lnSpc>
                <a:tabLst>
                  <a:tab pos="838200" algn="l"/>
                </a:tabLst>
                <a:defRPr sz="1600" i="1" cap="none">
                  <a:latin typeface="Helvetica" pitchFamily="0" charset="0"/>
                  <a:ea typeface="Gill Sans" pitchFamily="0" charset="0"/>
                  <a:cs typeface="Gill Sans" pitchFamily="0" charset="0"/>
                </a:defRPr>
              </a:pPr>
              <a:r>
                <a:rPr i="0" cap="none">
                  <a:solidFill>
                    <a:srgbClr val="424242"/>
                  </a:solidFill>
                </a:rPr>
                <a:t>Peter Gustav Lejeune Dirichlet (c.1840)</a:t>
              </a:r>
              <a:r>
                <a:rPr cap="none">
                  <a:solidFill>
                    <a:srgbClr val="424242"/>
                  </a:solidFill>
                </a:rPr>
                <a:t> </a:t>
              </a:r>
              <a:endParaRPr cap="none">
                <a:solidFill>
                  <a:srgbClr val="424242"/>
                </a:solidFill>
              </a:endParaRPr>
            </a:p>
          </p:txBody>
        </p:sp>
      </p:grpSp>
      <p:grpSp>
        <p:nvGrpSpPr>
          <p:cNvPr id="9" name="Group 413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KYJAADAEgAARhkAAHkpAAAQAAAAJgAAAAgAAAD/////AAAAAA=="/>
              </a:ext>
            </a:extLst>
          </p:cNvGrpSpPr>
          <p:nvPr/>
        </p:nvGrpSpPr>
        <p:grpSpPr>
          <a:xfrm>
            <a:off x="1568450" y="3048000"/>
            <a:ext cx="2540000" cy="3693795"/>
            <a:chOff x="1568450" y="3048000"/>
            <a:chExt cx="2540000" cy="3693795"/>
          </a:xfrm>
        </p:grpSpPr>
        <p:sp>
          <p:nvSpPr>
            <p:cNvPr id="11" name="Shape 41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gwAAF0nAADiFgAAeSkAAAAgAAAmAAAACAAAAP//////////"/>
                </a:ext>
              </a:extLst>
            </p:cNvSpPr>
            <p:nvPr/>
          </p:nvSpPr>
          <p:spPr>
            <a:xfrm>
              <a:off x="1957070" y="6398895"/>
              <a:ext cx="1762760" cy="342900"/>
            </a:xfrm>
            <a:prstGeom prst="rect">
              <a:avLst/>
            </a:prstGeom>
            <a:noFill/>
            <a:ln>
              <a:noFill/>
            </a:ln>
            <a:effectLst/>
          </p:spPr>
          <p:txBody>
            <a:bodyPr vert="horz" wrap="none" lIns="50800" tIns="50800" rIns="50800" bIns="50800" numCol="1" spcCol="215900" anchor="ctr"/>
            <a:lstStyle/>
            <a:p>
              <a:pPr marL="0" marR="0" indent="0" algn="l" defTabSz="457200">
                <a:lnSpc>
                  <a:spcPts val="1900"/>
                </a:lnSpc>
                <a:spcBef>
                  <a:spcPts val="0"/>
                </a:spcBef>
                <a:spcAft>
                  <a:spcPts val="0"/>
                </a:spcAft>
                <a:buNone/>
                <a:tabLst>
                  <a:tab pos="838200" algn="l"/>
                </a:tabLst>
                <a:defRPr sz="1600" i="1" cap="none">
                  <a:latin typeface="Helvetica" pitchFamily="0" charset="0"/>
                  <a:ea typeface="Helvetica" pitchFamily="0" charset="0"/>
                  <a:cs typeface="Helvetica" pitchFamily="0" charset="0"/>
                </a:defRPr>
              </a:pPr>
              <a:r>
                <a:rPr i="0" cap="none">
                  <a:solidFill>
                    <a:srgbClr val="424242"/>
                  </a:solidFill>
                </a:rPr>
                <a:t>Thomas Ferguson</a:t>
              </a:r>
              <a:endParaRPr i="0" cap="none">
                <a:solidFill>
                  <a:srgbClr val="424242"/>
                </a:solidFill>
              </a:endParaRPr>
            </a:p>
          </p:txBody>
        </p:sp>
        <p:pic>
          <p:nvPicPr>
            <p:cNvPr id="10"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kD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JAADAEgAARhkAADQmAAAAAAAAJgAAAAgAAAD//////////w=="/>
                </a:ext>
              </a:extLst>
            </p:cNvPicPr>
            <p:nvPr/>
          </p:nvPicPr>
          <p:blipFill>
            <a:blip r:embed="rId3"/>
            <a:stretch>
              <a:fillRect/>
            </a:stretch>
          </p:blipFill>
          <p:spPr>
            <a:xfrm>
              <a:off x="1568450" y="3048000"/>
              <a:ext cx="2540000" cy="3162300"/>
            </a:xfrm>
            <a:prstGeom prst="rect">
              <a:avLst/>
            </a:prstGeom>
            <a:noFill/>
            <a:ln>
              <a:noFill/>
            </a:ln>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3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w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F8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RU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6" name="Shape 41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0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Y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S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2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y/9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uB0AABAgAAAmAAAACAAAAP//////////"/>
              </a:ext>
            </a:extLst>
          </p:cNvSpPr>
          <p:nvPr/>
        </p:nvSpPr>
        <p:spPr>
          <a:xfrm>
            <a:off x="990600" y="3937000"/>
            <a:ext cx="8576310" cy="8940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1</a:t>
            </a:r>
            <a:br/>
            <a:r>
              <a:rPr cap="none">
                <a:solidFill>
                  <a:srgbClr val="424242"/>
                </a:solidFill>
              </a:rPr>
              <a:t>    therefore allows us to interpret the branch lengths,   , in terms of the expected</a:t>
            </a:r>
            <a:br/>
            <a:r>
              <a:rPr cap="none">
                <a:solidFill>
                  <a:srgbClr val="424242"/>
                </a:solidFill>
              </a:rPr>
              <a:t>    (average) number of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AnAABsGgAAkygAAIQbAAAQAAAAJgAAAAgAAAD//////////w=="/>
              </a:ext>
            </a:extLst>
          </p:cNvPicPr>
          <p:nvPr/>
        </p:nvPicPr>
        <p:blipFill>
          <a:blip r:embed="rId3"/>
          <a:srcRect l="0" t="0" r="79400" b="0"/>
          <a:stretch>
            <a:fillRect/>
          </a:stretch>
        </p:blipFill>
        <p:spPr>
          <a:xfrm>
            <a:off x="6441440" y="4295140"/>
            <a:ext cx="154305" cy="177800"/>
          </a:xfrm>
          <a:prstGeom prst="rect">
            <a:avLst/>
          </a:prstGeom>
          <a:noFill/>
          <a:ln>
            <a:noFill/>
          </a:ln>
          <a:effectLst/>
        </p:spPr>
      </p:pic>
      <p:sp>
        <p:nvSpPr>
          <p:cNvPr id="7" name="Shape 7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1...</a:t>
            </a:r>
            <a:endParaRPr cap="none">
              <a:solidFill>
                <a:srgbClr val="424242"/>
              </a:solidFill>
            </a:endParaRPr>
          </a:p>
        </p:txBody>
      </p:sp>
      <p:sp>
        <p:nvSpPr>
          <p:cNvPr id="8" name="Shape 72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73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3" name="Shape 7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0.788</a:t>
              </a:r>
              <a:endParaRPr cap="none">
                <a:solidFill>
                  <a:srgbClr val="424242"/>
                </a:solidFill>
              </a:endParaRPr>
            </a:p>
          </p:txBody>
        </p:sp>
        <p:sp>
          <p:nvSpPr>
            <p:cNvPr id="12" name="Shape 72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AZS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0.541</a:t>
              </a:r>
              <a:endParaRPr cap="none">
                <a:solidFill>
                  <a:srgbClr val="424242"/>
                </a:solidFill>
              </a:endParaRPr>
            </a:p>
          </p:txBody>
        </p:sp>
        <p:sp>
          <p:nvSpPr>
            <p:cNvPr id="11" name="Shape 72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0.352</a:t>
              </a:r>
              <a:endParaRPr cap="none">
                <a:solidFill>
                  <a:srgbClr val="424242"/>
                </a:solidFill>
              </a:endParaRPr>
            </a:p>
          </p:txBody>
        </p:sp>
        <p:sp>
          <p:nvSpPr>
            <p:cNvPr id="10" name="Shape 7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0.643</a:t>
              </a:r>
              <a:endParaRPr cap="none">
                <a:solidFill>
                  <a:srgbClr val="424242"/>
                </a:solidFill>
              </a:endParaRPr>
            </a:p>
          </p:txBody>
        </p:sp>
      </p:grpSp>
      <p:grpSp>
        <p:nvGrpSpPr>
          <p:cNvPr id="14" name="Group 73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8" name="Shape 73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7" name="Shape 73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6" name="Shape 73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5" name="Shape 7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9" name="Group 74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3" name="Shape 7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FdV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0.109</a:t>
              </a:r>
              <a:endParaRPr cap="none">
                <a:solidFill>
                  <a:srgbClr val="424242"/>
                </a:solidFill>
              </a:endParaRPr>
            </a:p>
          </p:txBody>
        </p:sp>
        <p:sp>
          <p:nvSpPr>
            <p:cNvPr id="22" name="Shape 73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2T4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0.102</a:t>
              </a:r>
              <a:endParaRPr cap="none">
                <a:solidFill>
                  <a:srgbClr val="424242"/>
                </a:solidFill>
              </a:endParaRPr>
            </a:p>
          </p:txBody>
        </p:sp>
        <p:sp>
          <p:nvSpPr>
            <p:cNvPr id="21" name="Shape 7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GVZ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0.174</a:t>
              </a:r>
              <a:endParaRPr cap="none">
                <a:solidFill>
                  <a:srgbClr val="424242"/>
                </a:solidFill>
              </a:endParaRPr>
            </a:p>
          </p:txBody>
        </p:sp>
        <p:sp>
          <p:nvSpPr>
            <p:cNvPr id="20" name="Shape 73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xM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0.155</a:t>
              </a:r>
              <a:endParaRPr cap="none">
                <a:solidFill>
                  <a:srgbClr val="424242"/>
                </a:solidFill>
              </a:endParaRPr>
            </a:p>
          </p:txBody>
        </p:sp>
      </p:grpSp>
      <p:sp>
        <p:nvSpPr>
          <p:cNvPr id="24" name="Shape 741"/>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NcI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4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1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DZOwAAgBgAAAAgAAAmAAAACAAAAP//////////"/>
              </a:ext>
            </a:extLst>
          </p:cNvSpPr>
          <p:nvPr/>
        </p:nvSpPr>
        <p:spPr>
          <a:xfrm>
            <a:off x="5987415" y="3271520"/>
            <a:ext cx="374142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true branch length, in units of expected (average) number of substitutions per site!</a:t>
            </a:r>
          </a:p>
        </p:txBody>
      </p:sp>
      <p:sp>
        <p:nvSpPr>
          <p:cNvPr id="26" name="Shape 74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ozJS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7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vL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0.500</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0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4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C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
        <p:nvSpPr>
          <p:cNvPr id="3" name="Shape 41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First described by Ferguson (1973), Antoniak (1974)</a:t>
            </a:r>
          </a:p>
        </p:txBody>
      </p:sp>
      <p:sp>
        <p:nvSpPr>
          <p:cNvPr id="4" name="Shape 41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KtvpL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aAsAABAgAAAmAAAACAAAAP//////////"/>
              </a:ext>
            </a:extLst>
          </p:cNvSpPr>
          <p:nvPr/>
        </p:nvSpPr>
        <p:spPr>
          <a:xfrm>
            <a:off x="533400" y="1130300"/>
            <a:ext cx="82804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900"/>
              </a:lnSpc>
              <a:spcBef>
                <a:spcPts val="400"/>
              </a:spcBef>
              <a:tabLst>
                <a:tab pos="838200" algn="l"/>
                <a:tab pos="914400" algn="l"/>
                <a:tab pos="1828800" algn="l"/>
                <a:tab pos="2387600" algn="l"/>
              </a:tabLst>
              <a:defRPr sz="2400" cap="none">
                <a:solidFill>
                  <a:srgbClr val="0433FF"/>
                </a:solidFill>
                <a:latin typeface="蘋果儷中黑" pitchFamily="0" charset="0"/>
                <a:ea typeface="Gill Sans" pitchFamily="0" charset="0"/>
                <a:cs typeface="Gill Sans" pitchFamily="0" charset="0"/>
              </a:defRPr>
            </a:pPr>
            <a:r>
              <a:t>Provides a flexible way to model situations in which the data subsets are</a:t>
            </a:r>
            <a:br/>
            <a:r>
              <a:t>    drawn from a mixture of simpler parametric distributions</a:t>
            </a:r>
          </a:p>
        </p:txBody>
      </p:sp>
      <p:sp>
        <p:nvSpPr>
          <p:cNvPr id="5" name="Shape 41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qIdY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wWAAD4OQAAdBgAABAgAAAmAAAACAAAAP//////////"/>
              </a:ext>
            </a:extLst>
          </p:cNvSpPr>
          <p:nvPr/>
        </p:nvSpPr>
        <p:spPr>
          <a:xfrm>
            <a:off x="1003300" y="3594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Broken-stick construction</a:t>
            </a:r>
          </a:p>
        </p:txBody>
      </p:sp>
      <p:sp>
        <p:nvSpPr>
          <p:cNvPr id="6" name="Shape 41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HQTAADnOwAA9BUAABAgAAAmAAAACAAAAP//////////"/>
              </a:ext>
            </a:extLst>
          </p:cNvSpPr>
          <p:nvPr/>
        </p:nvSpPr>
        <p:spPr>
          <a:xfrm>
            <a:off x="533400" y="3162300"/>
            <a:ext cx="920432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There are several approaches used to introduce this complex nonparametric model</a:t>
            </a:r>
          </a:p>
        </p:txBody>
      </p:sp>
      <p:sp>
        <p:nvSpPr>
          <p:cNvPr id="7" name="Shape 41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JkF6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BAOAAD4OQAAaBAAABAgAAAmAAAACAAAAP//////////"/>
              </a:ext>
            </a:extLst>
          </p:cNvSpPr>
          <p:nvPr/>
        </p:nvSpPr>
        <p:spPr>
          <a:xfrm>
            <a:off x="1003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not equivalent to the Dirichlet distribution</a:t>
            </a:r>
          </a:p>
        </p:txBody>
      </p:sp>
      <p:sp>
        <p:nvSpPr>
          <p:cNvPr id="8" name="Shape 41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SU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HQYAAD4OQAA4BoAABAgAAAmAAAACAAAAP//////////"/>
              </a:ext>
            </a:extLst>
          </p:cNvSpPr>
          <p:nvPr/>
        </p:nvSpPr>
        <p:spPr>
          <a:xfrm>
            <a:off x="1003300" y="3975100"/>
            <a:ext cx="8420100" cy="3937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Poyla</a:t>
            </a:r>
            <a:r>
              <a:rPr sz="1800" cap="none">
                <a:latin typeface="Times New Roman" pitchFamily="1" charset="0"/>
                <a:ea typeface="Gill Sans" pitchFamily="0" charset="0"/>
                <a:cs typeface="Gill Sans" pitchFamily="0" charset="0"/>
              </a:rPr>
              <a:t>’</a:t>
            </a:r>
            <a:r>
              <a:t>s Urn construction</a:t>
            </a:r>
          </a:p>
        </p:txBody>
      </p:sp>
      <p:sp>
        <p:nvSpPr>
          <p:cNvPr id="9" name="Shape 41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hP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MwaAAD4OQAAJB0AABAgAAAmAAAACAAAAP//////////"/>
              </a:ext>
            </a:extLst>
          </p:cNvSpPr>
          <p:nvPr/>
        </p:nvSpPr>
        <p:spPr>
          <a:xfrm>
            <a:off x="1003300" y="43561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Chinese Restaurant construction</a:t>
            </a:r>
          </a:p>
        </p:txBody>
      </p:sp>
      <p:sp>
        <p:nvSpPr>
          <p:cNvPr id="10" name="Shape 41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oaG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GgQAAD4OQAAwBIAABAgAAAmAAAACAAAAP//////////"/>
              </a:ext>
            </a:extLst>
          </p:cNvSpPr>
          <p:nvPr/>
        </p:nvSpPr>
        <p:spPr>
          <a:xfrm>
            <a:off x="1003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Controlled by a single parameter,  , which governs the clumpiness of the process</a:t>
            </a:r>
          </a:p>
        </p:txBody>
      </p:sp>
      <p:pic>
        <p:nvPicPr>
          <p:cNvPr id="11"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yMict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bAAAIEQAAeBwAAEgSAAAQAAAAJgAAAAgAAAD//////////w=="/>
              </a:ext>
            </a:extLst>
          </p:cNvPicPr>
          <p:nvPr/>
        </p:nvPicPr>
        <p:blipFill>
          <a:blip r:embed="rId2"/>
          <a:stretch>
            <a:fillRect/>
          </a:stretch>
        </p:blipFill>
        <p:spPr>
          <a:xfrm>
            <a:off x="4445000" y="2768600"/>
            <a:ext cx="182880" cy="2032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0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FCgAABAgAAAmAAAACAAAAP//////////"/>
              </a:ext>
            </a:extLst>
          </p:cNvSpPr>
          <p:nvPr/>
        </p:nvSpPr>
        <p:spPr>
          <a:xfrm>
            <a:off x="1003300" y="5842000"/>
            <a:ext cx="8420100" cy="6731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restaurant with a countably infinite number of tables, each of which can seat a countably infinite number of patrons.</a:t>
            </a:r>
          </a:p>
        </p:txBody>
      </p:sp>
      <p:sp>
        <p:nvSpPr>
          <p:cNvPr id="3" name="Shape 41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 name="Shape 415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5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5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5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M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6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o4VF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4J0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gxN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6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JTa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65"/>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zOD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6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OQWAAAAFAAA5BoAABAAAAAmAAAACAAAAP//////////"/>
              </a:ext>
            </a:extLst>
          </p:cNvSpPr>
          <p:nvPr/>
        </p:nvSpPr>
        <p:spPr>
          <a:xfrm>
            <a:off x="3251200" y="3721100"/>
            <a:ext cx="0" cy="650240"/>
          </a:xfrm>
          <a:prstGeom prst="line">
            <a:avLst/>
          </a:prstGeom>
          <a:noFill/>
          <a:ln w="25400" cap="flat" cmpd="sng" algn="ctr">
            <a:solidFill>
              <a:srgbClr val="000000"/>
            </a:solidFill>
            <a:prstDash val="solid"/>
            <a:headEnd type="none"/>
            <a:tailEnd type="none"/>
          </a:ln>
          <a:effectLst/>
        </p:spPr>
        <p:txBody>
          <a:bodyPr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sp>
        <p:nvSpPr>
          <p:cNvPr id="16" name="Shape 416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Jjd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6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pw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6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7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n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17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jd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1" name="Shape 41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b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250" fill="hold"/>
                                        <p:tgtEl>
                                          <p:spTgt spid="16"/>
                                        </p:tgtEl>
                                        <p:attrNameLst>
                                          <p:attrName>ppt_x</p:attrName>
                                        </p:attrNameLst>
                                      </p:cBhvr>
                                      <p:tavLst>
                                        <p:tav tm="0">
                                          <p:val>
                                            <p:strVal val="0-#ppt_w/2"/>
                                          </p:val>
                                        </p:tav>
                                        <p:tav tm="100000">
                                          <p:val>
                                            <p:strVal val="#ppt_x"/>
                                          </p:val>
                                        </p:tav>
                                      </p:tavLst>
                                    </p:anim>
                                    <p:anim calcmode="lin" valueType="num">
                                      <p:cBhvr>
                                        <p:cTn id="45" dur="25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2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ppt_x</p:attrName>
                                        </p:attrNameLst>
                                      </p:cBhvr>
                                      <p:tavLst>
                                        <p:tav tm="0">
                                          <p:val>
                                            <p:strVal val="0-#ppt_w/2"/>
                                          </p:val>
                                        </p:tav>
                                        <p:tav tm="100000">
                                          <p:val>
                                            <p:strVal val="#ppt_x"/>
                                          </p:val>
                                        </p:tav>
                                      </p:tavLst>
                                    </p:anim>
                                    <p:anim calcmode="lin" valueType="num">
                                      <p:cBhvr>
                                        <p:cTn id="50" dur="25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250" fill="hold"/>
                                        <p:tgtEl>
                                          <p:spTgt spid="18"/>
                                        </p:tgtEl>
                                        <p:attrNameLst>
                                          <p:attrName>ppt_x</p:attrName>
                                        </p:attrNameLst>
                                      </p:cBhvr>
                                      <p:tavLst>
                                        <p:tav tm="0">
                                          <p:val>
                                            <p:strVal val="0-#ppt_w/2"/>
                                          </p:val>
                                        </p:tav>
                                        <p:tav tm="100000">
                                          <p:val>
                                            <p:strVal val="#ppt_x"/>
                                          </p:val>
                                        </p:tav>
                                      </p:tavLst>
                                    </p:anim>
                                    <p:anim calcmode="lin" valueType="num">
                                      <p:cBhvr>
                                        <p:cTn id="55" dur="25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750"/>
                            </p:stCondLst>
                            <p:childTnLst>
                              <p:par>
                                <p:cTn id="57" presetID="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0-#ppt_w/2"/>
                                          </p:val>
                                        </p:tav>
                                        <p:tav tm="100000">
                                          <p:val>
                                            <p:strVal val="#ppt_x"/>
                                          </p:val>
                                        </p:tav>
                                      </p:tavLst>
                                    </p:anim>
                                    <p:anim calcmode="lin" valueType="num">
                                      <p:cBhvr>
                                        <p:cTn id="60" dur="250" fill="hold"/>
                                        <p:tgtEl>
                                          <p:spTgt spid="19"/>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250" fill="hold"/>
                                        <p:tgtEl>
                                          <p:spTgt spid="20"/>
                                        </p:tgtEl>
                                        <p:attrNameLst>
                                          <p:attrName>ppt_x</p:attrName>
                                        </p:attrNameLst>
                                      </p:cBhvr>
                                      <p:tavLst>
                                        <p:tav tm="0">
                                          <p:val>
                                            <p:strVal val="0-#ppt_w/2"/>
                                          </p:val>
                                        </p:tav>
                                        <p:tav tm="100000">
                                          <p:val>
                                            <p:strVal val="#ppt_x"/>
                                          </p:val>
                                        </p:tav>
                                      </p:tavLst>
                                    </p:anim>
                                    <p:anim calcmode="lin" valueType="num">
                                      <p:cBhvr>
                                        <p:cTn id="65"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grpId="0" nodeType="clickEffect">
                                  <p:stCondLst>
                                    <p:cond delay="0"/>
                                  </p:stCondLst>
                                  <p:childTnLst>
                                    <p:animMotion origin="layout" path="M 0.00000 0.00000 L 0.00000 -0.07023" pathEditMode="relative" rAng="0" ptsTypes="">
                                      <p:cBhvr>
                                        <p:cTn id="69" dur="750" fill="hold"/>
                                        <p:tgtEl>
                                          <p:spTgt spid="15"/>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5" grpId="0" animBg="1" advAuto="0"/>
      <p:bldP spid="16" grpId="0" animBg="1" advAuto="0"/>
      <p:bldP spid="17" grpId="0" animBg="1" advAuto="0"/>
      <p:bldP spid="18" grpId="0" animBg="1" advAuto="0"/>
      <p:bldP spid="19" grpId="0" animBg="1" advAuto="0"/>
      <p:bldP spid="20" grpId="0" animBg="1" advAuto="0"/>
    </p:bldLst>
    <p:extLst>
      <p:ext uri="smNativeData">
        <pr:smNativeData xmlns:pr="smNativeData" xmlns="smNativeData" val="4KjWYg8AAAAFAAAA/f///wEAAAAWAAAACAAAAAAAAAAAAAAAAAAAAAkAAAD9////AQAAABYAAAAIAAAAAAAAAAAAAAAAAAAADQAAAP3///8BAAAAFgAAAAgAAAAAAAAAAAAAAAAAAAARAAAA/f///wEAAAAWAAAACAAAAAAAAAAAAAAAAAAAABUAAAD9////AQAAABYAAAAIAAAAAAAAAAAAAAAAAAAAGQAAAP3///8BAAAAFgAAAAgAAAAAAAAAAAAAAAAAAAAdAAAA/f///wEAAAAWAAAACAAAAAAAAAAAAAAAAAAAACEAAAD9////AQAAABYAAAAIAAAAAAAAAAAAAAAAAAAAJQAAAP3///8BAAAAFgAAAAgAAAAAAAAAAAAAAAAAAAAqAAAA/f///wEAAAACAAAACAAAAAAAAAAAAAAAAAAAAC8AAAD9////AQAAAAIAAAAIAAAAAAAAAAAAAAAAAAAANAAAAP3///8BAAAAAgAAAAgAAAAAAAAAAAAAAAAAAAA5AAAA/f///wEAAAACAAAACAAAAAAAAAAAAAAAAAAAAD4AAAD9////AQAAAAIAAAAIAAAAAAAAAAAAAAAAAAAARAAAAP3///8EAAAA/////wAAAAAAAwAAAAAAAAAAAAA="/>
      </p:ext>
    </p:extLst>
  </p:timing>
</p:sld>
</file>

<file path=ppt/slides/slide40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IB4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patrons cue outside and enter one at a time.</a:t>
            </a:r>
          </a:p>
        </p:txBody>
      </p:sp>
      <p:sp>
        <p:nvSpPr>
          <p:cNvPr id="3" name="Shape 417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Jx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7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7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7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7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18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z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18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18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18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18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185"/>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zc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18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18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18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18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19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1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1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0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1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first patron enters and sits at some table with probability 1.</a:t>
            </a:r>
          </a:p>
        </p:txBody>
      </p:sp>
      <p:sp>
        <p:nvSpPr>
          <p:cNvPr id="3" name="Shape 419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1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1cl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1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Vs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19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19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0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0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0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0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0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Y1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05"/>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0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0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0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TAkAANQXAABoCwAALBoAABAAAAAmAAAACAAAAP//////////"/>
              </a:ext>
            </a:extLst>
          </p:cNvSpPr>
          <p:nvPr/>
        </p:nvSpPr>
        <p:spPr>
          <a:xfrm>
            <a:off x="1511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2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9AYAANQXAAAQCQAALBoAABAAAAAmAAAACAAAAP//////////"/>
              </a:ext>
            </a:extLst>
          </p:cNvSpPr>
          <p:nvPr/>
        </p:nvSpPr>
        <p:spPr>
          <a:xfrm>
            <a:off x="1130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2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0" name="Shape 421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6677 0.01320 0.05547 0.03384 0.20232 0.04000 C 0.28372 0.04341 0.26435 0.01320 0.29490 0.00000" pathEditMode="relative" rAng="0" ptsTypes="">
                                      <p:cBhvr>
                                        <p:cTn id="6" dur="1000" fill="hold"/>
                                        <p:tgtEl>
                                          <p:spTgt spid="14"/>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Lst>
    <p:extLst>
      <p:ext uri="smNativeData">
        <pr:smNativeData xmlns:pr="smNativeData" xmlns="smNativeData" val="4KjWYgEAAAAFAAAA/f///wQAAAD/////AAAAAAADAAAAAAAAAAAAAA=="/>
      </p:ext>
    </p:extLst>
  </p:timing>
</p:sld>
</file>

<file path=ppt/slides/slide40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1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1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B/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1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CuZR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2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Cz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2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H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2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ATe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23"/>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4t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2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2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jA8AANQXAACoEQAALBoAABAAAAAmAAAACAAAAP//////////"/>
              </a:ext>
            </a:extLst>
          </p:cNvSpPr>
          <p:nvPr/>
        </p:nvSpPr>
        <p:spPr>
          <a:xfrm>
            <a:off x="2527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2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NA0AANQXAABQDwAALBoAABAAAAAmAAAACAAAAP//////////"/>
              </a:ext>
            </a:extLst>
          </p:cNvSpPr>
          <p:nvPr/>
        </p:nvSpPr>
        <p:spPr>
          <a:xfrm>
            <a:off x="2146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2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3AoAANQXAAD4DAAALBoAABAAAAAmAAAACAAAAP//////////"/>
              </a:ext>
            </a:extLst>
          </p:cNvSpPr>
          <p:nvPr/>
        </p:nvSpPr>
        <p:spPr>
          <a:xfrm>
            <a:off x="1765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2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hAgAANQXAACgCgAALBoAABAAAAAmAAAACAAAAP//////////"/>
              </a:ext>
            </a:extLst>
          </p:cNvSpPr>
          <p:nvPr/>
        </p:nvSpPr>
        <p:spPr>
          <a:xfrm>
            <a:off x="138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2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8" name="Group 4232"/>
          <p:cNvGrpSpPr>
            <a:extLst>
              <a:ext uri="smNativeData">
                <pr:smNativeData xmlns:pr="smNativeData" xmlns="smNativeData" val="SMDATA_6_4KjWYhMAAAAlAAAAAQAAAA8BAAAAkAAAAEgAAACQAAAASAAAAAAAAAAAAAAAAAAAABcAAAAUAAAAAAAAAAAAAAD/fwAA/38AAAAAAAAJAAAABAAAAOf+//8fAAAAVAAAAAAAAAAAAAAAAAAAAAAAAAAAAAAAAAAAAAAAAAAAAAAAAAAAAAAAAAAAAAAAAAAAAAAAAAAAAAAAAAAAAAAAAAAAAAAAAAAAAAAAAAAAAAAAAAAAACEAAAAYAAAAFAAAACwGAAB4IwAA+DkAAFwoAAAQAAAAJgAAAAgAAAD/////AAAAAA=="/>
              </a:ext>
            </a:extLst>
          </p:cNvGrpSpPr>
          <p:nvPr/>
        </p:nvGrpSpPr>
        <p:grpSpPr>
          <a:xfrm>
            <a:off x="1003300" y="5765800"/>
            <a:ext cx="8420100" cy="795020"/>
            <a:chOff x="1003300" y="5765800"/>
            <a:chExt cx="8420100" cy="795020"/>
          </a:xfrm>
        </p:grpSpPr>
        <p:sp>
          <p:nvSpPr>
            <p:cNvPr id="20" name="Shape 42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h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second patron enters and sits at the occupied table with </a:t>
              </a:r>
            </a:p>
          </p:txBody>
        </p:sp>
        <p:pic>
          <p:nvPicPr>
            <p:cNvPr id="1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csAAB4IwAAeTIAAEwnAAAAAAAAJgAAAAgAAAD//////////w=="/>
                </a:ext>
              </a:extLst>
            </p:cNvPicPr>
            <p:nvPr/>
          </p:nvPicPr>
          <p:blipFill>
            <a:blip r:embed="rId2"/>
            <a:stretch>
              <a:fillRect/>
            </a:stretch>
          </p:blipFill>
          <p:spPr>
            <a:xfrm>
              <a:off x="7187565" y="5765800"/>
              <a:ext cx="1017270" cy="622300"/>
            </a:xfrm>
            <a:prstGeom prst="rect">
              <a:avLst/>
            </a:prstGeom>
            <a:noFill/>
            <a:ln>
              <a:noFill/>
            </a:ln>
            <a:effectLst>
              <a:outerShdw blurRad="63500" dist="63760" dir="2700000">
                <a:srgbClr val="000000">
                  <a:alpha val="4000"/>
                </a:srgbClr>
              </a:outerShdw>
            </a:effectLst>
          </p:spPr>
        </p:pic>
      </p:grpSp>
      <p:grpSp>
        <p:nvGrpSpPr>
          <p:cNvPr id="21" name="Group 4235"/>
          <p:cNvGrpSpPr>
            <a:extLst>
              <a:ext uri="smNativeData">
                <pr:smNativeData xmlns:pr="smNativeData" xmlns="smNativeData" val="SMDATA_6_4KjWYhMAAAAlAAAAAQAAAA8BAAAAkAAAAEgAAACQAAAASAAAAAAAAAAAAAAAAAAAABcAAAAUAAAAAAAAAAAAAAD/fwAA/38AAAAAAAAJAAAABAAAAJkfAAAfAAAAVAAAAAAAAAAAAAAAAAAAAAAAAAAAAAAAAAAAAAAAAAAAAAAAAAAAAAAAAAAAAAAAAAAAAAAAAAAAAAAAAAAAAAAAAAAAAAAAAAAAAAAAAAAAAAAAAAAAACEAAAAYAAAAFAAAACwGAACYJgAA+DkAAHwrAAAQAAAAJgAAAAgAAAD/////AAAAAA=="/>
              </a:ext>
            </a:extLst>
          </p:cNvGrpSpPr>
          <p:nvPr/>
        </p:nvGrpSpPr>
        <p:grpSpPr>
          <a:xfrm>
            <a:off x="1003300" y="6273800"/>
            <a:ext cx="8420100" cy="795020"/>
            <a:chOff x="1003300" y="6273800"/>
            <a:chExt cx="8420100" cy="795020"/>
          </a:xfrm>
        </p:grpSpPr>
        <p:sp>
          <p:nvSpPr>
            <p:cNvPr id="23" name="Shape 42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BAnAAD4OQAAfCsAAAAgAAAmAAAACAAAAP//////////"/>
                </a:ext>
              </a:extLst>
            </p:cNvSpPr>
            <p:nvPr/>
          </p:nvSpPr>
          <p:spPr>
            <a:xfrm>
              <a:off x="1003300" y="6350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2"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CYJgAAWSoAAGwqAAAAAAAAJgAAAAgAAAD//////////w=="/>
                </a:ext>
              </a:extLst>
            </p:cNvPicPr>
            <p:nvPr/>
          </p:nvPicPr>
          <p:blipFill>
            <a:blip r:embed="rId3"/>
            <a:stretch>
              <a:fillRect/>
            </a:stretch>
          </p:blipFill>
          <p:spPr>
            <a:xfrm>
              <a:off x="5867400" y="6273800"/>
              <a:ext cx="1016635" cy="622300"/>
            </a:xfrm>
            <a:prstGeom prst="rect">
              <a:avLst/>
            </a:prstGeom>
            <a:noFill/>
            <a:ln>
              <a:noFill/>
            </a:ln>
            <a:effectLst>
              <a:outerShdw blurRad="63500" dist="63760" dir="2700000">
                <a:srgbClr val="000000">
                  <a:alpha val="4000"/>
                </a:srgbClr>
              </a:outerShdw>
            </a:effectLst>
          </p:spPr>
        </p:pic>
      </p:grpSp>
      <p:sp>
        <p:nvSpPr>
          <p:cNvPr id="24" name="Shape 42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5" name="Shape 423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9591 0.00511 0.05596 -0.16667 0.12500 -0.16667 C 0.19404 -0.16667 0.30812 -0.14547 0.30812 -0.05342" pathEditMode="relative" rAng="0" ptsTypes="">
                                      <p:cBhvr>
                                        <p:cTn id="6" dur="1000" fill="hold"/>
                                        <p:tgtEl>
                                          <p:spTgt spid="13"/>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1" nodeType="clickEffect">
                                  <p:stCondLst>
                                    <p:cond delay="0"/>
                                  </p:stCondLst>
                                  <p:childTnLst>
                                    <p:animMotion origin="layout" path="M 0.30812 -0.05342 C 0.40397 -0.05767 0.39784 -0.06512 0.46688 -0.06512 C 0.53591 -0.06512 0.55813 -0.14547 0.55813 -0.05342" pathEditMode="relative" rAng="0" ptsTypes="">
                                      <p:cBhvr>
                                        <p:cTn id="14" dur="1000" fill="hold"/>
                                        <p:tgtEl>
                                          <p:spTgt spid="13"/>
                                        </p:tgtEl>
                                        <p:attrNameLst>
                                          <p:attrName>ppt_x</p:attrName>
                                          <p:attrName>ppt_y</p:attrName>
                                        </p:attrNameLst>
                                      </p:cBhvr>
                                      <p:rCtr x="0" y="0"/>
                                    </p:animMotion>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3" grpId="1" animBg="1" advAuto="0"/>
      <p:bldP spid="18" grpId="0" animBg="1" advAuto="0"/>
      <p:bldP spid="21" grpId="0" animBg="1" advAuto="0"/>
    </p:bldLst>
    <p:extLst>
      <p:ext uri="smNativeData">
        <pr:smNativeData xmlns:pr="smNativeData" xmlns="smNativeData" val="4KjWYgQAAAAFAAAA/f///wQAAAD/////AAAAAAADAAAAAAAAAAAAAAgAAAD9////AQAAAAkAAAAAAAAAAAAAAAAAAAAAAAAADQAAAP3///8EAAAA/////wAAAAAAAwAAAAAAAAAAAAAQAAAA/f///wEAAAAJAAAAAAAAAAAAAAAAAAAAAAAAAA=="/>
      </p:ext>
    </p:extLst>
  </p:timing>
</p:sld>
</file>

<file path=ppt/slides/slide40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3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PwDK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4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IbK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4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4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4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4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4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4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4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Z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4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0iOD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4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xzdF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5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lucz0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5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JvZH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5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5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b3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5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49I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PAtAACMDwAAcjQAAGATAAAQAAAAJgAAAAgAAAD//////////w=="/>
              </a:ext>
            </a:extLst>
          </p:cNvPicPr>
          <p:nvPr/>
        </p:nvPicPr>
        <p:blipFill>
          <a:blip r:embed="rId2"/>
          <a:stretch>
            <a:fillRect/>
          </a:stretch>
        </p:blipFill>
        <p:spPr>
          <a:xfrm>
            <a:off x="7467600" y="2527300"/>
            <a:ext cx="1057910" cy="622300"/>
          </a:xfrm>
          <a:prstGeom prst="rect">
            <a:avLst/>
          </a:prstGeom>
          <a:noFill/>
          <a:ln>
            <a:noFill/>
          </a:ln>
          <a:effectLst>
            <a:outerShdw blurRad="63500" dist="63760" dir="2700000">
              <a:srgbClr val="000000">
                <a:alpha val="4000"/>
              </a:srgbClr>
            </a:outerShdw>
          </a:effectLst>
        </p:spPr>
      </p:pic>
      <p:grpSp>
        <p:nvGrpSpPr>
          <p:cNvPr id="19" name="Group 4258"/>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CwGAABkIwAA+DkAAFwoAAAQAAAAJgAAAAgAAAD/////AAAAAA=="/>
              </a:ext>
            </a:extLst>
          </p:cNvGrpSpPr>
          <p:nvPr/>
        </p:nvGrpSpPr>
        <p:grpSpPr>
          <a:xfrm>
            <a:off x="1003300" y="5753100"/>
            <a:ext cx="8420100" cy="807720"/>
            <a:chOff x="1003300" y="5753100"/>
            <a:chExt cx="8420100" cy="807720"/>
          </a:xfrm>
        </p:grpSpPr>
        <p:sp>
          <p:nvSpPr>
            <p:cNvPr id="21" name="Shape 42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third patron enters and sits at one of the occupied tables with </a:t>
              </a:r>
            </a:p>
          </p:txBody>
        </p:sp>
        <p:pic>
          <p:nvPicPr>
            <p:cNvPr id="2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QwAABkIwAAtjYAADgnAAAAAAAAJgAAAAgAAAD//////////w=="/>
                </a:ext>
              </a:extLst>
            </p:cNvPicPr>
            <p:nvPr/>
          </p:nvPicPr>
          <p:blipFill>
            <a:blip r:embed="rId3"/>
            <a:stretch>
              <a:fillRect/>
            </a:stretch>
          </p:blipFill>
          <p:spPr>
            <a:xfrm>
              <a:off x="7835900" y="5753100"/>
              <a:ext cx="1057910" cy="622300"/>
            </a:xfrm>
            <a:prstGeom prst="rect">
              <a:avLst/>
            </a:prstGeom>
            <a:noFill/>
            <a:ln>
              <a:noFill/>
            </a:ln>
            <a:effectLst>
              <a:outerShdw blurRad="63500" dist="63760" dir="2700000">
                <a:srgbClr val="000000">
                  <a:alpha val="4000"/>
                </a:srgbClr>
              </a:outerShdw>
            </a:effectLst>
          </p:spPr>
        </p:pic>
      </p:grpSp>
      <p:grpSp>
        <p:nvGrpSpPr>
          <p:cNvPr id="22" name="Group 4261"/>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CwGAABgJwAA+DkAAEQsAAAQAAAAJgAAAAgAAAD/////AAAAAA=="/>
              </a:ext>
            </a:extLst>
          </p:cNvGrpSpPr>
          <p:nvPr/>
        </p:nvGrpSpPr>
        <p:grpSpPr>
          <a:xfrm>
            <a:off x="1003300" y="6400800"/>
            <a:ext cx="8420100" cy="795020"/>
            <a:chOff x="1003300" y="6400800"/>
            <a:chExt cx="8420100" cy="795020"/>
          </a:xfrm>
        </p:grpSpPr>
        <p:sp>
          <p:nvSpPr>
            <p:cNvPr id="24" name="Shape 42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NgnAAD4OQAARCwAAAAgAAAmAAAACAAAAP//////////"/>
                </a:ext>
              </a:extLst>
            </p:cNvSpPr>
            <p:nvPr/>
          </p:nvSpPr>
          <p:spPr>
            <a:xfrm>
              <a:off x="1003300" y="6477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3"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wkAABgJwAArioAADQrAAAAAAAAJgAAAAgAAAD//////////w=="/>
                </a:ext>
              </a:extLst>
            </p:cNvPicPr>
            <p:nvPr/>
          </p:nvPicPr>
          <p:blipFill>
            <a:blip r:embed="rId2"/>
            <a:stretch>
              <a:fillRect/>
            </a:stretch>
          </p:blipFill>
          <p:spPr>
            <a:xfrm>
              <a:off x="5880100" y="6400800"/>
              <a:ext cx="1057910" cy="622300"/>
            </a:xfrm>
            <a:prstGeom prst="rect">
              <a:avLst/>
            </a:prstGeom>
            <a:noFill/>
            <a:ln>
              <a:noFill/>
            </a:ln>
            <a:effectLst>
              <a:outerShdw blurRad="63500" dist="63760" dir="2700000">
                <a:srgbClr val="000000">
                  <a:alpha val="4000"/>
                </a:srgbClr>
              </a:outerShdw>
            </a:effectLst>
          </p:spPr>
        </p:pic>
      </p:grpSp>
      <p:pic>
        <p:nvPicPr>
          <p:cNvPr id="2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mAAAkGAAAjiwAAPgbAAAQAAAAJgAAAAgAAAD//////////w=="/>
              </a:ext>
            </a:extLst>
          </p:cNvPicPr>
          <p:nvPr/>
        </p:nvPicPr>
        <p:blipFill>
          <a:blip r:embed="rId3"/>
          <a:stretch>
            <a:fillRect/>
          </a:stretch>
        </p:blipFill>
        <p:spPr>
          <a:xfrm>
            <a:off x="6184900" y="3924300"/>
            <a:ext cx="1057910" cy="622300"/>
          </a:xfrm>
          <a:prstGeom prst="rect">
            <a:avLst/>
          </a:prstGeom>
          <a:noFill/>
          <a:ln>
            <a:noFill/>
          </a:ln>
          <a:effectLst>
            <a:outerShdw blurRad="63500" dist="63760" dir="2700000">
              <a:srgbClr val="000000">
                <a:alpha val="4000"/>
              </a:srgbClr>
            </a:outerShdw>
          </a:effectLst>
        </p:spPr>
      </p:pic>
      <p:pic>
        <p:nvPicPr>
          <p:cNvPr id="2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IwyAAAkGAAADjkAAPgbAAAQAAAAJgAAAAgAAAD//////////w=="/>
              </a:ext>
            </a:extLst>
          </p:cNvPicPr>
          <p:nvPr/>
        </p:nvPicPr>
        <p:blipFill>
          <a:blip r:embed="rId3"/>
          <a:stretch>
            <a:fillRect/>
          </a:stretch>
        </p:blipFill>
        <p:spPr>
          <a:xfrm>
            <a:off x="8216900" y="3924300"/>
            <a:ext cx="1057910" cy="622300"/>
          </a:xfrm>
          <a:prstGeom prst="rect">
            <a:avLst/>
          </a:prstGeom>
          <a:noFill/>
          <a:ln>
            <a:noFill/>
          </a:ln>
          <a:effectLst>
            <a:outerShdw blurRad="63500" dist="63760" dir="2700000">
              <a:srgbClr val="000000">
                <a:alpha val="4000"/>
              </a:srgbClr>
            </a:outerShdw>
          </a:effectLst>
        </p:spPr>
      </p:pic>
      <p:sp>
        <p:nvSpPr>
          <p:cNvPr id="27" name="Shape 42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28" name="Shape 42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10575 0.04022 0.09817 0.04000 0.16721 0.04000 C 0.23624 0.04000 0.25000 -0.09205 0.29500 -0.05000"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29500 -0.05000 C 0.29889 -0.12365 0.26683 -0.14519 0.32124 -0.15877 C 0.37564 -0.17235 0.36912 -0.14706 0.38313 -0.15451"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8313 -0.15451 C 0.46729 -0.15664 0.41341 -0.15500 0.48245 -0.15500 C 0.55149 -0.15500 0.47926 -0.02362 0.54563 0.00000"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19" grpId="0" animBg="1" advAuto="0"/>
      <p:bldP spid="22" grpId="0" animBg="1" advAuto="0"/>
      <p:bldP spid="25" grpId="0" animBg="1" advAuto="0"/>
      <p:bldP spid="26" grpId="0" animBg="1" advAuto="0"/>
    </p:bldLst>
    <p:extLst>
      <p:ext uri="smNativeData">
        <pr:smNativeData xmlns:pr="smNativeData" xmlns="smNativeData" val="4KjWYgg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
      </p:ext>
    </p:extLst>
  </p:timing>
</p:sld>
</file>

<file path=ppt/slides/slide40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6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L2e/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26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26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27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27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A6bn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27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27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E3NT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27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27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Yy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276"/>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27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c5Q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27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By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27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VBAAANQXAABwEgAALBoAABAAAAAmAAAACAAAAP//////////"/>
              </a:ext>
            </a:extLst>
          </p:cNvSpPr>
          <p:nvPr/>
        </p:nvSpPr>
        <p:spPr>
          <a:xfrm>
            <a:off x="2654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28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xMD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A0AANQXAAAYEAAALBoAABAAAAAmAAAACAAAAP//////////"/>
              </a:ext>
            </a:extLst>
          </p:cNvSpPr>
          <p:nvPr/>
        </p:nvSpPr>
        <p:spPr>
          <a:xfrm>
            <a:off x="2273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28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i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pAsAANQXAADADQAALBoAABAAAAAmAAAACAAAAP//////////"/>
              </a:ext>
            </a:extLst>
          </p:cNvSpPr>
          <p:nvPr/>
        </p:nvSpPr>
        <p:spPr>
          <a:xfrm>
            <a:off x="18923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28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18"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A0AAA4GAAA2jsAAFwcAAAQAAAAJgAAAAgAAAD//////////w=="/>
              </a:ext>
            </a:extLst>
          </p:cNvPicPr>
          <p:nvPr/>
        </p:nvPicPr>
        <p:blipFill>
          <a:blip r:embed="rId2"/>
          <a:stretch>
            <a:fillRect/>
          </a:stretch>
        </p:blipFill>
        <p:spPr>
          <a:xfrm>
            <a:off x="8585200" y="3937000"/>
            <a:ext cx="1144270" cy="673100"/>
          </a:xfrm>
          <a:prstGeom prst="rect">
            <a:avLst/>
          </a:prstGeom>
          <a:noFill/>
          <a:ln>
            <a:noFill/>
          </a:ln>
          <a:effectLst>
            <a:outerShdw blurRad="63500" dist="63760" dir="2700000">
              <a:srgbClr val="000000">
                <a:alpha val="4000"/>
              </a:srgbClr>
            </a:outerShdw>
          </a:effectLst>
        </p:spPr>
      </p:pic>
      <p:sp>
        <p:nvSpPr>
          <p:cNvPr id="19" name="Shape 428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28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A8IwAALj0AAFwoAAAQAAAAJgAAAAgAAAD/////AAAAAA=="/>
              </a:ext>
            </a:extLst>
          </p:cNvGrpSpPr>
          <p:nvPr/>
        </p:nvGrpSpPr>
        <p:grpSpPr>
          <a:xfrm>
            <a:off x="1003300" y="5727700"/>
            <a:ext cx="8942070" cy="833120"/>
            <a:chOff x="1003300" y="5727700"/>
            <a:chExt cx="8942070" cy="833120"/>
          </a:xfrm>
        </p:grpSpPr>
        <p:sp>
          <p:nvSpPr>
            <p:cNvPr id="22" name="Shape 42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Q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PAjAAD4OQAAXCgAAAAgAAAmAAAACAAAAP//////////"/>
                </a:ext>
              </a:extLst>
            </p:cNvSpPr>
            <p:nvPr/>
          </p:nvSpPr>
          <p:spPr>
            <a:xfrm>
              <a:off x="1003300" y="5842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fourth patron enters and sits at the occupied table with one patron with  </a:t>
              </a:r>
            </a:p>
          </p:txBody>
        </p:sp>
        <p:pic>
          <p:nvPicPr>
            <p:cNvPr id="21"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QAw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Q2AAA8IwAALj0AAGAnAAAAAAAAJgAAAAgAAAD//////////w=="/>
                </a:ext>
              </a:extLst>
            </p:cNvPicPr>
            <p:nvPr/>
          </p:nvPicPr>
          <p:blipFill>
            <a:blip r:embed="rId2"/>
            <a:stretch>
              <a:fillRect/>
            </a:stretch>
          </p:blipFill>
          <p:spPr>
            <a:xfrm>
              <a:off x="8801100" y="5727700"/>
              <a:ext cx="1144270" cy="673100"/>
            </a:xfrm>
            <a:prstGeom prst="rect">
              <a:avLst/>
            </a:prstGeom>
            <a:noFill/>
            <a:ln>
              <a:noFill/>
            </a:ln>
            <a:effectLst>
              <a:outerShdw blurRad="63500" dist="63760" dir="2700000">
                <a:srgbClr val="000000">
                  <a:alpha val="4000"/>
                </a:srgbClr>
              </a:outerShdw>
            </a:effectLst>
          </p:spPr>
        </p:pic>
      </p:grpSp>
      <p:pic>
        <p:nvPicPr>
          <p:cNvPr id="23" name="Pictur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wmAADoFwAAZi0AAAwcAAAQAAAAJgAAAAgAAAD//////////w=="/>
              </a:ext>
            </a:extLst>
          </p:cNvPicPr>
          <p:nvPr/>
        </p:nvPicPr>
        <p:blipFill>
          <a:blip r:embed="rId3"/>
          <a:stretch>
            <a:fillRect/>
          </a:stretch>
        </p:blipFill>
        <p:spPr>
          <a:xfrm>
            <a:off x="6235700" y="3886200"/>
            <a:ext cx="1144270" cy="673100"/>
          </a:xfrm>
          <a:prstGeom prst="rect">
            <a:avLst/>
          </a:prstGeom>
          <a:noFill/>
          <a:ln>
            <a:noFill/>
          </a:ln>
          <a:effectLst>
            <a:outerShdw blurRad="63500" dist="63760" dir="2700000">
              <a:srgbClr val="000000">
                <a:alpha val="4000"/>
              </a:srgbClr>
            </a:outerShdw>
          </a:effectLst>
        </p:spPr>
      </p:pic>
      <p:grpSp>
        <p:nvGrpSpPr>
          <p:cNvPr id="24" name="Group 4291"/>
          <p:cNvGrpSpPr>
            <a:extLst>
              <a:ext uri="smNativeData">
                <pr:smNativeData xmlns:pr="smNativeData" xmlns="smNativeData" val="SMDATA_6_4KjWYhMAAAAlAAAAAQAAAA8BAAAAkAAAAEgAAACQAAAASAAAAAAAAAAAAAAAAAAAABcAAAAUAAAAAAAAAAAAAAD/fwAA/38AAAAAAAAJAAAABAAAAJgYAAAfAAAAVAAAAAAAAAAAAAAAAAAAAAAAAAAAAAAAAAAAAAAAAAAAAAAAAAAAAAAAAAAAAAAAAAAAAAAAAAAAAAAAAAAAAAAAAAAAAAAAAAAAAAAAAAAAAAAAAAAAACEAAAAYAAAAFAAAACwGAAD4JQAA+DkAABgrAAAQAAAAJgAAAAgAAAD/////AAAAAA=="/>
              </a:ext>
            </a:extLst>
          </p:cNvGrpSpPr>
          <p:nvPr/>
        </p:nvGrpSpPr>
        <p:grpSpPr>
          <a:xfrm>
            <a:off x="1003300" y="6172200"/>
            <a:ext cx="8420100" cy="833120"/>
            <a:chOff x="1003300" y="6172200"/>
            <a:chExt cx="8420100" cy="833120"/>
          </a:xfrm>
        </p:grpSpPr>
        <p:sp>
          <p:nvSpPr>
            <p:cNvPr id="26" name="Shape 42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GCsAAAAgAAAmAAAACAAAAP//////////"/>
                </a:ext>
              </a:extLst>
            </p:cNvSpPr>
            <p:nvPr/>
          </p:nvSpPr>
          <p:spPr>
            <a:xfrm>
              <a:off x="1003300" y="62865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the table with two occupants with  </a:t>
              </a:r>
            </a:p>
          </p:txBody>
        </p:sp>
        <p:pic>
          <p:nvPicPr>
            <p:cNvPr id="25"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CLwI4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QpAAD4JQAAXjAAABwqAAAAAAAAJgAAAAgAAAD//////////w=="/>
                </a:ext>
              </a:extLst>
            </p:cNvPicPr>
            <p:nvPr/>
          </p:nvPicPr>
          <p:blipFill>
            <a:blip r:embed="rId3"/>
            <a:stretch>
              <a:fillRect/>
            </a:stretch>
          </p:blipFill>
          <p:spPr>
            <a:xfrm>
              <a:off x="6718300" y="6172200"/>
              <a:ext cx="1144270" cy="673100"/>
            </a:xfrm>
            <a:prstGeom prst="rect">
              <a:avLst/>
            </a:prstGeom>
            <a:noFill/>
            <a:ln>
              <a:noFill/>
            </a:ln>
            <a:effectLst>
              <a:outerShdw blurRad="63500" dist="63760" dir="2700000">
                <a:srgbClr val="000000">
                  <a:alpha val="4000"/>
                </a:srgbClr>
              </a:outerShdw>
            </a:effectLst>
          </p:spPr>
        </p:pic>
      </p:grpSp>
      <p:grpSp>
        <p:nvGrpSpPr>
          <p:cNvPr id="27" name="Group 4294"/>
          <p:cNvGrpSpPr>
            <a:extLst>
              <a:ext uri="smNativeData">
                <pr:smNativeData xmlns:pr="smNativeData" xmlns="smNativeData" val="SMDATA_6_4KjWYhMAAAAlAAAAAQAAAA8BAAAAkAAAAEgAAACQAAAASAAAAAAAAAAAAAAAAAAAABcAAAAUAAAAAAAAAAAAAAD/fwAA/38AAAAAAAAJAAAABAAAABI5MDEfAAAAVAAAAAAAAAAAAAAAAAAAAAAAAAAAAAAAAAAAAAAAAAAAAAAAAAAAAAAAAAAAAAAAAAAAAAAAAAAAAAAAAAAAAAAAAAAAAAAAAAAAAAAAAAAAAAAAAAAAACEAAAAYAAAAFAAAACwGAADIKAAA+DkAANQtAAAQAAAAJgAAAAgAAAD/////AAAAAA=="/>
              </a:ext>
            </a:extLst>
          </p:cNvGrpSpPr>
          <p:nvPr/>
        </p:nvGrpSpPr>
        <p:grpSpPr>
          <a:xfrm>
            <a:off x="1003300" y="6629400"/>
            <a:ext cx="8420100" cy="820420"/>
            <a:chOff x="1003300" y="6629400"/>
            <a:chExt cx="8420100" cy="820420"/>
          </a:xfrm>
        </p:grpSpPr>
        <p:sp>
          <p:nvSpPr>
            <p:cNvPr id="29" name="Shape 42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GgpAAD4OQAA1C0AAAAgAAAmAAAACAAAAP//////////"/>
                </a:ext>
              </a:extLst>
            </p:cNvSpPr>
            <p:nvPr/>
          </p:nvSpPr>
          <p:spPr>
            <a:xfrm>
              <a:off x="1003300" y="6731000"/>
              <a:ext cx="84201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patron will sit at an unoccupied table with </a:t>
              </a:r>
            </a:p>
          </p:txBody>
        </p:sp>
        <p:pic>
          <p:nvPicPr>
            <p:cNvPr id="2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BgkAADIKAAAmioAAJwsAAAAAAAAJgAAAAgAAAD//////////w=="/>
                </a:ext>
              </a:extLst>
            </p:cNvPicPr>
            <p:nvPr/>
          </p:nvPicPr>
          <p:blipFill>
            <a:blip r:embed="rId4"/>
            <a:stretch>
              <a:fillRect/>
            </a:stretch>
          </p:blipFill>
          <p:spPr>
            <a:xfrm>
              <a:off x="5867400" y="6629400"/>
              <a:ext cx="1057910" cy="622300"/>
            </a:xfrm>
            <a:prstGeom prst="rect">
              <a:avLst/>
            </a:prstGeom>
            <a:noFill/>
            <a:ln>
              <a:noFill/>
            </a:ln>
            <a:effectLst>
              <a:outerShdw blurRad="63500" dist="63760" dir="2700000">
                <a:srgbClr val="000000">
                  <a:alpha val="4000"/>
                </a:srgbClr>
              </a:outerShdw>
            </a:effectLst>
          </p:spPr>
        </p:pic>
      </p:grpSp>
      <p:pic>
        <p:nvPicPr>
          <p:cNvPr id="3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w0AACkCwAAPjsAAHgPAAAQAAAAJgAAAAgAAAD//////////w=="/>
              </a:ext>
            </a:extLst>
          </p:cNvPicPr>
          <p:nvPr/>
        </p:nvPicPr>
        <p:blipFill>
          <a:blip r:embed="rId4"/>
          <a:stretch>
            <a:fillRect/>
          </a:stretch>
        </p:blipFill>
        <p:spPr>
          <a:xfrm>
            <a:off x="8572500" y="1892300"/>
            <a:ext cx="1057910" cy="622300"/>
          </a:xfrm>
          <a:prstGeom prst="rect">
            <a:avLst/>
          </a:prstGeom>
          <a:noFill/>
          <a:ln>
            <a:noFill/>
          </a:ln>
          <a:effectLst>
            <a:outerShdw blurRad="63500" dist="63760" dir="2700000">
              <a:srgbClr val="000000">
                <a:alpha val="4000"/>
              </a:srgbClr>
            </a:outerShdw>
          </a:effectLst>
        </p:spPr>
      </p:pic>
      <p:sp>
        <p:nvSpPr>
          <p:cNvPr id="31" name="Shape 42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2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5596 -0.16667 0.12500 -0.16667 C 0.19404 -0.16667 0.25000 -0.09205 0.51836 -0.03333" pathEditMode="relative" rAng="0" ptsTypes="">
                                      <p:cBhvr>
                                        <p:cTn id="6" dur="1000" fill="hold"/>
                                        <p:tgtEl>
                                          <p:spTgt spid="14"/>
                                        </p:tgtEl>
                                        <p:attrNameLst>
                                          <p:attrName>ppt_x</p:attrName>
                                          <p:attrName>ppt_y</p:attrName>
                                        </p:attrNameLst>
                                      </p:cBhvr>
                                      <p:rCtr x="0" y="0"/>
                                    </p:animMotion>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grpId="1" nodeType="clickEffect">
                                  <p:stCondLst>
                                    <p:cond delay="0"/>
                                  </p:stCondLst>
                                  <p:childTnLst>
                                    <p:animMotion origin="layout" path="M 0.51836 -0.03333 C 0.51422 0.04277 0.46052 0.04552 0.40344 0.04000 C 0.34636 0.03448 0.30752 0.02277 0.31166 -0.05333" pathEditMode="relative" rAng="0" ptsTypes="">
                                      <p:cBhvr>
                                        <p:cTn id="18" dur="1000" fill="hold"/>
                                        <p:tgtEl>
                                          <p:spTgt spid="14"/>
                                        </p:tgtEl>
                                        <p:attrNameLst>
                                          <p:attrName>ppt_x</p:attrName>
                                          <p:attrName>ppt_y</p:attrName>
                                        </p:attrNameLst>
                                      </p:cBhvr>
                                      <p:rCtr x="0" y="0"/>
                                    </p:animMotion>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grpId="2" nodeType="clickEffect">
                                  <p:stCondLst>
                                    <p:cond delay="0"/>
                                  </p:stCondLst>
                                  <p:childTnLst>
                                    <p:animMotion origin="layout" path="M 0.31166 -0.05333 C 0.31166 -0.14538 0.30208 -0.21304 0.33720 -0.24333 C 0.39516 -0.29334 0.48325 -0.27901 0.55507 -0.22687" pathEditMode="relative" rAng="0" ptsTypes="">
                                      <p:cBhvr>
                                        <p:cTn id="30" dur="1000" fill="hold"/>
                                        <p:tgtEl>
                                          <p:spTgt spid="14"/>
                                        </p:tgtEl>
                                        <p:attrNameLst>
                                          <p:attrName>ppt_x</p:attrName>
                                          <p:attrName>ppt_y</p:attrName>
                                        </p:attrNameLst>
                                      </p:cBhvr>
                                      <p:rCtr x="0" y="0"/>
                                    </p:animMotion>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P spid="14" grpId="1" animBg="1" advAuto="0"/>
      <p:bldP spid="14" grpId="2" animBg="1" advAuto="0"/>
      <p:bldP spid="18" grpId="0" animBg="1" advAuto="0"/>
      <p:bldP spid="20" grpId="0" animBg="1" advAuto="0"/>
      <p:bldP spid="23" grpId="0" animBg="1" advAuto="0"/>
      <p:bldP spid="24" grpId="0" animBg="1" advAuto="0"/>
      <p:bldP spid="27" grpId="0" animBg="1" advAuto="0"/>
      <p:bldP spid="30" grpId="0" animBg="1" advAuto="0"/>
    </p:bldLst>
    <p:extLst>
      <p:ext uri="smNativeData">
        <pr:smNativeData xmlns:pr="smNativeData" xmlns="smNativeData" val="4KjWYgkAAAAFAAAA/f///wQAAAD/////AAAAAAADAAAAAAAAAAAAAAgAAAD9////AQAAAAkAAAAAAAAAAAAAAAAAAAAAAAAADAAAAP3///8BAAAACQAAAAAAAAAAAAAAAAAAAAAAAAARAAAA/f///wQAAAD/////AAAAAAADAAAAAAAAAAAAABQAAAD9////AQAAAAkAAAAAAAAAAAAAAAAAAAAAAAAAGAAAAP3///8BAAAACQAAAAAAAAAAAAAAAAAAAAAAAAAdAAAA/f///wQAAAD/////AAAAAAADAAAAAAAAAAAAACAAAAD9////AQAAAAkAAAAAAAAAAAAAAAAAAAAAAAAAJAAAAP3///8BAAAACQAAAAAAAAAAAAAAAAAAAAAAAAA="/>
      </p:ext>
    </p:extLst>
  </p:timing>
</p:sld>
</file>

<file path=ppt/slides/slide40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29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0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0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0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Cr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0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0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XW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0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JvdF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0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M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0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xlY3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0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09"/>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lkRm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G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1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gYW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wMC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E6b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PAjAAD4OQAASCYAABAgAAAmAAAACAAAAP//////////"/>
              </a:ext>
            </a:extLst>
          </p:cNvSpPr>
          <p:nvPr/>
        </p:nvSpPr>
        <p:spPr>
          <a:xfrm>
            <a:off x="1003300" y="5842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This process continues until all of the patrons are seated.</a:t>
            </a:r>
          </a:p>
        </p:txBody>
      </p:sp>
      <p:sp>
        <p:nvSpPr>
          <p:cNvPr id="18" name="Shape 43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EiL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9" name="Shape 43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Q6d3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0" name="Group 432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AzDgAA+DkAAAQpAAAQAAAAJgAAAAgAAAD/////AAAAAA=="/>
              </a:ext>
            </a:extLst>
          </p:cNvGrpSpPr>
          <p:nvPr/>
        </p:nvGrpSpPr>
        <p:grpSpPr>
          <a:xfrm>
            <a:off x="1003300" y="2308225"/>
            <a:ext cx="8420100" cy="4359275"/>
            <a:chOff x="1003300" y="2308225"/>
            <a:chExt cx="8420100" cy="4359275"/>
          </a:xfrm>
        </p:grpSpPr>
        <p:sp>
          <p:nvSpPr>
            <p:cNvPr id="30" name="Shape 43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KwmAAD4OQAABCkAAAAgAAAmAAAACAAAAP//////////"/>
                </a:ext>
              </a:extLst>
            </p:cNvSpPr>
            <p:nvPr/>
          </p:nvSpPr>
          <p:spPr>
            <a:xfrm>
              <a:off x="1003300" y="62865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Then the chef serves up a unique menu item for each table.</a:t>
              </a:r>
            </a:p>
          </p:txBody>
        </p:sp>
        <p:grpSp>
          <p:nvGrpSpPr>
            <p:cNvPr id="27" name="Group 4320"/>
            <p:cNvGrpSpPr>
              <a:extLst>
                <a:ext uri="smNativeData">
                  <pr:smNativeData xmlns:pr="smNativeData" xmlns="smNativeData" val="SMDATA_6_4KjWYhMAAAAlAAAAAQAAAA8BAAAAkAAAAEgAAACQAAAASAAAAAAAAAAAAAAAAAAAABcAAAAUAAAAAAAAAAAAAAD/fwAA/38AAAAAAAAJAAAABAAAADAAAAAfAAAAVAAAAAAAAAAAAAAAAAAAAAAAAAAAAAAAAAAAAAAAAAAAAAAAAAAAAAAAAAAAAAAAAAAAAAAAAAAAAAAAAAAAAAAAAAAAAAAAAAAAAAAAAAAAAAAAAAAAACEAAAAYAAAAFAAAAEw2AAAzDgAAqDkAADkRAAAAAAAAJgAAAAgAAAD/////AAAAAA=="/>
                </a:ext>
              </a:extLst>
            </p:cNvGrpSpPr>
            <p:nvPr/>
          </p:nvGrpSpPr>
          <p:grpSpPr>
            <a:xfrm>
              <a:off x="8826500" y="2308225"/>
              <a:ext cx="546100" cy="491490"/>
              <a:chOff x="8826500" y="2308225"/>
              <a:chExt cx="546100" cy="491490"/>
            </a:xfrm>
          </p:grpSpPr>
          <p:pic>
            <p:nvPicPr>
              <p:cNvPr id="2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EQAAAAAAAAJgAAAAgAAAD//////////w=="/>
                  </a:ext>
                </a:extLst>
              </p:cNvPicPr>
              <p:nvPr/>
            </p:nvPicPr>
            <p:blipFill>
              <a:blip r:embed="rId2"/>
              <a:stretch>
                <a:fillRect/>
              </a:stretch>
            </p:blipFill>
            <p:spPr>
              <a:xfrm>
                <a:off x="8826500" y="2308225"/>
                <a:ext cx="469900" cy="384810"/>
              </a:xfrm>
              <a:prstGeom prst="rect">
                <a:avLst/>
              </a:prstGeom>
              <a:noFill/>
              <a:ln>
                <a:noFill/>
              </a:ln>
              <a:effectLst/>
            </p:spPr>
          </p:pic>
          <p:sp>
            <p:nvSpPr>
              <p:cNvPr id="28" name="Shape 43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UPAACoOQAAOREAAAAgAAAmAAAACAAAAP//////////"/>
                  </a:ext>
                </a:extLst>
              </p:cNvSpPr>
              <p:nvPr/>
            </p:nvSpPr>
            <p:spPr>
              <a:xfrm>
                <a:off x="8826500" y="2502535"/>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4" name="Group 4323"/>
            <p:cNvGrpSpPr>
              <a:extLst>
                <a:ext uri="smNativeData">
                  <pr:smNativeData xmlns:pr="smNativeData" xmlns="smNativeData" val="SMDATA_6_4KjWYhMAAAAlAAAAAQAAAA8BAAAAkAAAAEgAAACQAAAASAAAAAAAAAAAAAAAAAAAABcAAAAUAAAAAAAAAAAAAAD/fwAA/38AAAAAAAAJAAAABAAAAOD7PyQfAAAAVAAAAAAAAAAAAAAAAAAAAAAAAAAAAAAAAAAAAAAAAAAAAAAAAAAAAAAAAAAAAAAAAAAAAAAAAAAAAAAAAAAAAAAAAAAAAAAAAAAAAAAAAAAAAAAAAAAAACEAAAAYAAAAFAAAAHQnAAAIFgAA0CoAAA4ZAAAAAAAAJgAAAAgAAAD/////AAAAAA=="/>
                </a:ext>
              </a:extLst>
            </p:cNvGrpSpPr>
            <p:nvPr/>
          </p:nvGrpSpPr>
          <p:grpSpPr>
            <a:xfrm>
              <a:off x="6413500" y="3581400"/>
              <a:ext cx="546100" cy="491490"/>
              <a:chOff x="6413500" y="3581400"/>
              <a:chExt cx="546100" cy="491490"/>
            </a:xfrm>
          </p:grpSpPr>
          <p:pic>
            <p:nvPicPr>
              <p:cNvPr id="2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NAF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5" name="Shape 43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D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1" name="Group 432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w2AAD0FQAAqDkAAPoYAAAAAAAAJgAAAAgAAAD/////AAAAAA=="/>
                </a:ext>
              </a:extLst>
            </p:cNvGrpSpPr>
            <p:nvPr/>
          </p:nvGrpSpPr>
          <p:grpSpPr>
            <a:xfrm>
              <a:off x="8826500" y="3568700"/>
              <a:ext cx="546100" cy="491490"/>
              <a:chOff x="8826500" y="3568700"/>
              <a:chExt cx="546100" cy="491490"/>
            </a:xfrm>
          </p:grpSpPr>
          <p:pic>
            <p:nvPicPr>
              <p:cNvPr id="23"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2" name="Shape 43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grpSp>
      <p:sp>
        <p:nvSpPr>
          <p:cNvPr id="31" name="Shape 43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DX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32" name="Shape 432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7uLy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extLst>
      <p:ext uri="smNativeData">
        <pr:smNativeData xmlns:pr="smNativeData" xmlns="smNativeData" val="4KjWYgEAAAAFAAAA/f///wEAAAAJAAAAAAAAAAAAAAAAAAAAAAAAAA=="/>
      </p:ext>
    </p:extLst>
  </p:timing>
</p:sld>
</file>

<file path=ppt/slides/slide40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3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AAPAAC0HgAAuBAAABAAAAAmAAAACAAAAP//////////"/>
              </a:ext>
            </a:extLst>
          </p:cNvSpPr>
          <p:nvPr/>
        </p:nvSpPr>
        <p:spPr>
          <a:xfrm>
            <a:off x="36703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33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AAPAABkLQAAuBAAABAAAAAmAAAACAAAAP//////////"/>
              </a:ext>
            </a:extLst>
          </p:cNvSpPr>
          <p:nvPr/>
        </p:nvSpPr>
        <p:spPr>
          <a:xfrm>
            <a:off x="60579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33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Y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AAPAAAUPAAAuBAAABAAAAAmAAAACAAAAP//////////"/>
              </a:ext>
            </a:extLst>
          </p:cNvSpPr>
          <p:nvPr/>
        </p:nvSpPr>
        <p:spPr>
          <a:xfrm>
            <a:off x="8445500" y="243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33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OgSAAC0HgAAoBQAABAAAAAmAAAACAAAAP//////////"/>
              </a:ext>
            </a:extLst>
          </p:cNvSpPr>
          <p:nvPr/>
        </p:nvSpPr>
        <p:spPr>
          <a:xfrm>
            <a:off x="36703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33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OgSAABkLQAAoBQAABAAAAAmAAAACAAAAP//////////"/>
              </a:ext>
            </a:extLst>
          </p:cNvSpPr>
          <p:nvPr/>
        </p:nvSpPr>
        <p:spPr>
          <a:xfrm>
            <a:off x="60579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33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OgSAAAUPAAAoBQAABAAAAAmAAAACAAAAP//////////"/>
              </a:ext>
            </a:extLst>
          </p:cNvSpPr>
          <p:nvPr/>
        </p:nvSpPr>
        <p:spPr>
          <a:xfrm>
            <a:off x="8445500" y="3073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33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lBYAANAWAAC0HgAAiBgAABAAAAAmAAAACAAAAP//////////"/>
              </a:ext>
            </a:extLst>
          </p:cNvSpPr>
          <p:nvPr/>
        </p:nvSpPr>
        <p:spPr>
          <a:xfrm>
            <a:off x="36703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33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RCUAANAWAABkLQAAiBgAABAAAAAmAAAACAAAAP//////////"/>
              </a:ext>
            </a:extLst>
          </p:cNvSpPr>
          <p:nvPr/>
        </p:nvSpPr>
        <p:spPr>
          <a:xfrm>
            <a:off x="60579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33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I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9DMAANAWAAAUPAAAiBgAABAAAAAmAAAACAAAAP//////////"/>
              </a:ext>
            </a:extLst>
          </p:cNvSpPr>
          <p:nvPr/>
        </p:nvSpPr>
        <p:spPr>
          <a:xfrm>
            <a:off x="8445500" y="3708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340"/>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o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BQAAAQLAACQPQAA5BsAABAAAAAmAAAACAAAAP//////////"/>
              </a:ext>
            </a:extLst>
          </p:cNvSpPr>
          <p:nvPr/>
        </p:nvSpPr>
        <p:spPr>
          <a:xfrm>
            <a:off x="3251200" y="1790700"/>
            <a:ext cx="6756400" cy="2743200"/>
          </a:xfrm>
          <a:prstGeom prst="rect">
            <a:avLst/>
          </a:prstGeom>
          <a:noFill/>
          <a:ln w="25400" cap="flat" cmpd="sng" algn="ctr">
            <a:solidFill>
              <a:srgbClr val="000000"/>
            </a:solidFill>
            <a:prstDash val="solid"/>
            <a:headEnd type="none"/>
            <a:tailEnd type="none"/>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2" name="Shape 4341"/>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BAAAOQWAAAIFgAACBsAABAAAAAmAAAACAAAAP//////////"/>
              </a:ext>
            </a:extLst>
          </p:cNvSpPr>
          <p:nvPr/>
        </p:nvSpPr>
        <p:spPr>
          <a:xfrm>
            <a:off x="2641600" y="3721100"/>
            <a:ext cx="939800" cy="6731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3" name="Shape 434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hOm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ZDIAAFQVAACANAAArBcAABAAAAAmAAAACAAAAP//////////"/>
              </a:ext>
            </a:extLst>
          </p:cNvSpPr>
          <p:nvPr/>
        </p:nvSpPr>
        <p:spPr>
          <a:xfrm>
            <a:off x="81915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34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OZX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DQAAHQYAAAUNwAAzBoAABAAAAAmAAAACAAAAP//////////"/>
              </a:ext>
            </a:extLst>
          </p:cNvSpPr>
          <p:nvPr/>
        </p:nvSpPr>
        <p:spPr>
          <a:xfrm>
            <a:off x="8610600" y="3975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5" name="Shape 434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Qci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KCMAAFQVAABEJQAArBcAABAAAAAmAAAACAAAAP//////////"/>
              </a:ext>
            </a:extLst>
          </p:cNvSpPr>
          <p:nvPr/>
        </p:nvSpPr>
        <p:spPr>
          <a:xfrm>
            <a:off x="5715000" y="34671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6" name="Shape 434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8+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xCIAANQXAADgJAAALBoAABAAAAAmAAAACAAAAP//////////"/>
              </a:ext>
            </a:extLst>
          </p:cNvSpPr>
          <p:nvPr/>
        </p:nvSpPr>
        <p:spPr>
          <a:xfrm>
            <a:off x="56515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34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9tL2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eDIAANQXAACUNAAALBoAABAAAAAmAAAACAAAAP//////////"/>
              </a:ext>
            </a:extLst>
          </p:cNvSpPr>
          <p:nvPr/>
        </p:nvSpPr>
        <p:spPr>
          <a:xfrm>
            <a:off x="8204200" y="38735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8" name="Shape 434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wIj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yDIAACANAADkNAAAeA8AABAAAAAmAAAACAAAAP//////////"/>
              </a:ext>
            </a:extLst>
          </p:cNvSpPr>
          <p:nvPr/>
        </p:nvSpPr>
        <p:spPr>
          <a:xfrm>
            <a:off x="8255000" y="21336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9" name="Group 4350"/>
          <p:cNvGrpSpPr>
            <a:extLst>
              <a:ext uri="smNativeData">
                <pr:smNativeData xmlns:pr="smNativeData" xmlns="smNativeData" val="SMDATA_6_4KjWYhMAAAAlAAAAAQAAAA8BAAAAkAAAAEgAAACQAAAASAAAAAAAAAAAAAAAAAAAABcAAAAUAAAAAAAAAAAAAAD/fwAA/38AAAAAAAAJAAAABAAAAABwov4fAAAAVAAAAAAAAAAAAAAAAAAAAAAAAAAAAAAAAAAAAAAAAAAAAAAAAAAAAAAAAAAAAAAAAAAAAAAAAAAAAAAAAAAAAAAAAAAAAAAAAAAAAAAAAAAAAAAAAAAAACEAAAAYAAAAFAAAAEw2AAAzDgAAqDkAADgRAAAQAAAAJgAAAAgAAAD/////AAAAAA=="/>
              </a:ext>
            </a:extLst>
          </p:cNvGrpSpPr>
          <p:nvPr/>
        </p:nvGrpSpPr>
        <p:grpSpPr>
          <a:xfrm>
            <a:off x="8826500" y="2308225"/>
            <a:ext cx="546100" cy="490855"/>
            <a:chOff x="8826500" y="2308225"/>
            <a:chExt cx="546100" cy="490855"/>
          </a:xfrm>
        </p:grpSpPr>
        <p:pic>
          <p:nvPicPr>
            <p:cNvPr id="21"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YWN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AzDgAAMDkAAJAQAAAAAAAAJgAAAAgAAAD//////////w=="/>
                </a:ext>
              </a:extLst>
            </p:cNvPicPr>
            <p:nvPr/>
          </p:nvPicPr>
          <p:blipFill>
            <a:blip r:embed="rId2"/>
            <a:stretch>
              <a:fillRect/>
            </a:stretch>
          </p:blipFill>
          <p:spPr>
            <a:xfrm>
              <a:off x="8826500" y="2308225"/>
              <a:ext cx="469900" cy="384175"/>
            </a:xfrm>
            <a:prstGeom prst="rect">
              <a:avLst/>
            </a:prstGeom>
            <a:noFill/>
            <a:ln>
              <a:noFill/>
            </a:ln>
            <a:effectLst/>
          </p:spPr>
        </p:pic>
        <p:sp>
          <p:nvSpPr>
            <p:cNvPr id="20" name="Shape 43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B2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GQPAACoOQAAOBEAAAAgAAAmAAAACAAAAP//////////"/>
                </a:ext>
              </a:extLst>
            </p:cNvSpPr>
            <p:nvPr/>
          </p:nvSpPr>
          <p:spPr>
            <a:xfrm>
              <a:off x="8826500" y="250190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3</a:t>
              </a:r>
            </a:p>
          </p:txBody>
        </p:sp>
      </p:grpSp>
      <p:grpSp>
        <p:nvGrpSpPr>
          <p:cNvPr id="22" name="Group 4353"/>
          <p:cNvGrpSpPr>
            <a:extLst>
              <a:ext uri="smNativeData">
                <pr:smNativeData xmlns:pr="smNativeData" xmlns="smNativeData" val="SMDATA_6_4KjWYhMAAAAlAAAAAQAAAA8BAAAAkAAAAEgAAACQAAAASAAAAAAAAAAAAAAAAAAAABcAAAAUAAAAAAAAAAAAAAD/fwAA/38AAAAAAAAJAAAABAAAAC8ALwAfAAAAVAAAAAAAAAAAAAAAAAAAAAAAAAAAAAAAAAAAAAAAAAAAAAAAAAAAAAAAAAAAAAAAAAAAAAAAAAAAAAAAAAAAAAAAAAAAAAAAAAAAAAAAAAAAAAAAAAAAACEAAAAYAAAAFAAAAHQnAAAIFgAA0CoAAA4ZAAAQAAAAJgAAAAgAAAD/////AAAAAA=="/>
              </a:ext>
            </a:extLst>
          </p:cNvGrpSpPr>
          <p:nvPr/>
        </p:nvGrpSpPr>
        <p:grpSpPr>
          <a:xfrm>
            <a:off x="6413500" y="3581400"/>
            <a:ext cx="546100" cy="491490"/>
            <a:chOff x="6413500" y="3581400"/>
            <a:chExt cx="546100" cy="491490"/>
          </a:xfrm>
        </p:grpSpPr>
        <p:pic>
          <p:nvPicPr>
            <p:cNvPr id="24"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QnAAAIFgAAWCoAAGYYAAAAAAAAJgAAAAgAAAD//////////w=="/>
                </a:ext>
              </a:extLst>
            </p:cNvPicPr>
            <p:nvPr/>
          </p:nvPicPr>
          <p:blipFill>
            <a:blip r:embed="rId2"/>
            <a:stretch>
              <a:fillRect/>
            </a:stretch>
          </p:blipFill>
          <p:spPr>
            <a:xfrm>
              <a:off x="6413500" y="3581400"/>
              <a:ext cx="469900" cy="384810"/>
            </a:xfrm>
            <a:prstGeom prst="rect">
              <a:avLst/>
            </a:prstGeom>
            <a:noFill/>
            <a:ln>
              <a:noFill/>
            </a:ln>
            <a:effectLst/>
          </p:spPr>
        </p:pic>
        <p:sp>
          <p:nvSpPr>
            <p:cNvPr id="23" name="Shape 43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I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dCcAADoXAADQKgAADhkAAAAgAAAmAAAACAAAAP//////////"/>
                </a:ext>
              </a:extLst>
            </p:cNvSpPr>
            <p:nvPr/>
          </p:nvSpPr>
          <p:spPr>
            <a:xfrm>
              <a:off x="6413500" y="37757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1</a:t>
              </a:r>
            </a:p>
          </p:txBody>
        </p:sp>
      </p:grpSp>
      <p:grpSp>
        <p:nvGrpSpPr>
          <p:cNvPr id="25" name="Group 435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w2AAD0FQAAqDkAAPoYAAAQAAAAJgAAAAgAAAD/////AAAAAA=="/>
              </a:ext>
            </a:extLst>
          </p:cNvGrpSpPr>
          <p:nvPr/>
        </p:nvGrpSpPr>
        <p:grpSpPr>
          <a:xfrm>
            <a:off x="8826500" y="3568700"/>
            <a:ext cx="546100" cy="491490"/>
            <a:chOff x="8826500" y="3568700"/>
            <a:chExt cx="546100" cy="491490"/>
          </a:xfrm>
        </p:grpSpPr>
        <p:pic>
          <p:nvPicPr>
            <p:cNvPr id="2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w2AAD0FQAAMDkAAFIYAAAAAAAAJgAAAAgAAAD//////////w=="/>
                </a:ext>
              </a:extLst>
            </p:cNvPicPr>
            <p:nvPr/>
          </p:nvPicPr>
          <p:blipFill>
            <a:blip r:embed="rId2"/>
            <a:stretch>
              <a:fillRect/>
            </a:stretch>
          </p:blipFill>
          <p:spPr>
            <a:xfrm>
              <a:off x="8826500" y="3568700"/>
              <a:ext cx="469900" cy="384810"/>
            </a:xfrm>
            <a:prstGeom prst="rect">
              <a:avLst/>
            </a:prstGeom>
            <a:noFill/>
            <a:ln>
              <a:noFill/>
            </a:ln>
            <a:effectLst/>
          </p:spPr>
        </p:pic>
        <p:sp>
          <p:nvSpPr>
            <p:cNvPr id="26" name="Shape 43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TDYAACYXAACoOQAA+hgAAAAgAAAmAAAACAAAAP//////////"/>
                </a:ext>
              </a:extLst>
            </p:cNvSpPr>
            <p:nvPr/>
          </p:nvSpPr>
          <p:spPr>
            <a:xfrm>
              <a:off x="8826500" y="3763010"/>
              <a:ext cx="54610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2</a:t>
              </a:r>
            </a:p>
          </p:txBody>
        </p:sp>
      </p:grpSp>
      <p:sp>
        <p:nvSpPr>
          <p:cNvPr id="28" name="Shape 43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QdAABgIgAAHCAAABAgAAAmAAAACAAAAP//////////"/>
              </a:ext>
            </a:extLst>
          </p:cNvSpPr>
          <p:nvPr/>
        </p:nvSpPr>
        <p:spPr>
          <a:xfrm>
            <a:off x="3962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Analogy</a:t>
            </a:r>
          </a:p>
        </p:txBody>
      </p:sp>
      <p:sp>
        <p:nvSpPr>
          <p:cNvPr id="29" name="Shape 43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QdAABYNAAAHCAAABAgAAAmAAAACAAAAP//////////"/>
              </a:ext>
            </a:extLst>
          </p:cNvSpPr>
          <p:nvPr/>
        </p:nvSpPr>
        <p:spPr>
          <a:xfrm>
            <a:off x="6883400" y="4838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424242"/>
                </a:solidFill>
                <a:latin typeface="蘋果儷中黑" pitchFamily="0" charset="0"/>
                <a:ea typeface="蘋果儷中黑" pitchFamily="0" charset="0"/>
                <a:cs typeface="蘋果儷中黑" pitchFamily="0" charset="0"/>
              </a:defRPr>
            </a:pPr>
            <a:r>
              <a:t>Reality</a:t>
            </a:r>
          </a:p>
        </p:txBody>
      </p:sp>
      <p:sp>
        <p:nvSpPr>
          <p:cNvPr id="30" name="Shape 43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3AoAADAgAAD8EgAA6CEAABAAAAAmAAAACAAAAP//////////"/>
              </a:ext>
            </a:extLst>
          </p:cNvSpPr>
          <p:nvPr/>
        </p:nvSpPr>
        <p:spPr>
          <a:xfrm>
            <a:off x="1765300" y="5232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1" name="Shape 43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BwgAABgIgAAdCIAABAgAAAmAAAACAAAAP//////////"/>
              </a:ext>
            </a:extLst>
          </p:cNvSpPr>
          <p:nvPr/>
        </p:nvSpPr>
        <p:spPr>
          <a:xfrm>
            <a:off x="3962400" y="5219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table</a:t>
            </a:r>
          </a:p>
        </p:txBody>
      </p:sp>
      <p:sp>
        <p:nvSpPr>
          <p:cNvPr id="32" name="Shape 43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iAABgIgAAzCQAABAgAAAmAAAACAAAAP//////////"/>
              </a:ext>
            </a:extLst>
          </p:cNvSpPr>
          <p:nvPr/>
        </p:nvSpPr>
        <p:spPr>
          <a:xfrm>
            <a:off x="3962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patron</a:t>
            </a:r>
          </a:p>
        </p:txBody>
      </p:sp>
      <p:sp>
        <p:nvSpPr>
          <p:cNvPr id="33" name="Shape 43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BwgAADENgAAdCIAABAgAAAmAAAACAAAAP//////////"/>
              </a:ext>
            </a:extLst>
          </p:cNvSpPr>
          <p:nvPr/>
        </p:nvSpPr>
        <p:spPr>
          <a:xfrm>
            <a:off x="6883400" y="5219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partition/cluster</a:t>
            </a:r>
          </a:p>
        </p:txBody>
      </p:sp>
      <p:sp>
        <p:nvSpPr>
          <p:cNvPr id="34" name="Shape 43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iAABYNAAAzCQAABAgAAAmAAAACAAAAP//////////"/>
              </a:ext>
            </a:extLst>
          </p:cNvSpPr>
          <p:nvPr/>
        </p:nvSpPr>
        <p:spPr>
          <a:xfrm>
            <a:off x="6883400" y="5600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data element</a:t>
            </a:r>
          </a:p>
        </p:txBody>
      </p:sp>
      <p:sp>
        <p:nvSpPr>
          <p:cNvPr id="35" name="Shape 43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B/f38AAAAAAMvLywDAwP8Af39/AAAAAAAAAAAAAAAAAAAAAAAAAAAAIQAAABgAAAAUAAAA1A0AAEwiAADwDwAApCQAABAAAAAmAAAACAAAAP//////////"/>
              </a:ext>
            </a:extLst>
          </p:cNvSpPr>
          <p:nvPr/>
        </p:nvSpPr>
        <p:spPr>
          <a:xfrm>
            <a:off x="2247900" y="55753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6" name="Group 436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DQNAAAIJQAAUhAAAA4oAAAQAAAAJgAAAAgAAAD/////AAAAAA=="/>
              </a:ext>
            </a:extLst>
          </p:cNvGrpSpPr>
          <p:nvPr/>
        </p:nvGrpSpPr>
        <p:grpSpPr>
          <a:xfrm>
            <a:off x="2146300" y="6019800"/>
            <a:ext cx="506730" cy="491490"/>
            <a:chOff x="2146300" y="6019800"/>
            <a:chExt cx="506730" cy="491490"/>
          </a:xfrm>
        </p:grpSpPr>
        <p:pic>
          <p:nvPicPr>
            <p:cNvPr id="3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AIJQAAGBAAAGYnAAAAAAAAJgAAAAgAAAD//////////w=="/>
                </a:ext>
              </a:extLst>
            </p:cNvPicPr>
            <p:nvPr/>
          </p:nvPicPr>
          <p:blipFill>
            <a:blip r:embed="rId2"/>
            <a:stretch>
              <a:fillRect/>
            </a:stretch>
          </p:blipFill>
          <p:spPr>
            <a:xfrm>
              <a:off x="2146300" y="6019800"/>
              <a:ext cx="469900" cy="384810"/>
            </a:xfrm>
            <a:prstGeom prst="rect">
              <a:avLst/>
            </a:prstGeom>
            <a:noFill/>
            <a:ln>
              <a:noFill/>
            </a:ln>
            <a:effectLst/>
          </p:spPr>
        </p:pic>
        <p:sp>
          <p:nvSpPr>
            <p:cNvPr id="37" name="Shape 43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NA0AADomAABSEAAADigAAAAgAAAmAAAACAAAAP//////////"/>
                </a:ext>
              </a:extLst>
            </p:cNvSpPr>
            <p:nvPr/>
          </p:nvSpPr>
          <p:spPr>
            <a:xfrm>
              <a:off x="2146300" y="6214110"/>
              <a:ext cx="506730" cy="297180"/>
            </a:xfrm>
            <a:prstGeom prst="rect">
              <a:avLst/>
            </a:prstGeom>
            <a:noFill/>
            <a:ln>
              <a:noFill/>
            </a:ln>
            <a:effectLst>
              <a:outerShdw blurRad="63500" dist="63760" dir="2700000">
                <a:srgbClr val="000000">
                  <a:alpha val="35000"/>
                </a:srgbClr>
              </a:outerShdw>
            </a:effectLst>
          </p:spPr>
          <p:txBody>
            <a:bodyPr vert="horz" wrap="none" lIns="50800" tIns="50800" rIns="50800" bIns="50800" numCol="1" spcCol="215900" anchor="t"/>
            <a:lstStyle/>
            <a:p>
              <a:pPr lvl="1" algn="l" defTabSz="457200">
                <a:lnSpc>
                  <a:spcPts val="1700"/>
                </a:lnSpc>
                <a:spcBef>
                  <a:spcPts val="400"/>
                </a:spcBef>
                <a:tabLst>
                  <a:tab pos="838200" algn="l"/>
                  <a:tab pos="914400" algn="l"/>
                  <a:tab pos="1828800" algn="l"/>
                  <a:tab pos="2387600" algn="l"/>
                </a:tabLst>
                <a:defRPr sz="1400" b="1" i="1" cap="none">
                  <a:latin typeface="Times New Roman" pitchFamily="1" charset="0"/>
                  <a:ea typeface="Gill Sans" pitchFamily="0" charset="0"/>
                  <a:cs typeface="Gill Sans" pitchFamily="0" charset="0"/>
                </a:defRPr>
              </a:pPr>
              <a:r>
                <a:t>i</a:t>
              </a:r>
            </a:p>
          </p:txBody>
        </p:sp>
      </p:grpSp>
      <p:sp>
        <p:nvSpPr>
          <p:cNvPr id="39" name="Shape 43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MwkAABgIgAAJCcAABAgAAAmAAAACAAAAP//////////"/>
              </a:ext>
            </a:extLst>
          </p:cNvSpPr>
          <p:nvPr/>
        </p:nvSpPr>
        <p:spPr>
          <a:xfrm>
            <a:off x="3962400" y="59817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menu item</a:t>
            </a:r>
          </a:p>
        </p:txBody>
      </p:sp>
      <p:sp>
        <p:nvSpPr>
          <p:cNvPr id="40" name="Shape 43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MwkAADENgAAJCcAABAgAAAmAAAACAAAAP//////////"/>
              </a:ext>
            </a:extLst>
          </p:cNvSpPr>
          <p:nvPr/>
        </p:nvSpPr>
        <p:spPr>
          <a:xfrm>
            <a:off x="6883400" y="59817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a:t>
            </a:r>
          </a:p>
        </p:txBody>
      </p:sp>
      <p:pic>
        <p:nvPicPr>
          <p:cNvPr id="41" name="chef-hat.jp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QNAADEJwAAVBAAABQrAAAQAAAAJgAAAAgAAAD//////////w=="/>
              </a:ext>
            </a:extLst>
          </p:cNvPicPr>
          <p:nvPr/>
        </p:nvPicPr>
        <p:blipFill>
          <a:blip r:embed="rId3"/>
          <a:stretch>
            <a:fillRect/>
          </a:stretch>
        </p:blipFill>
        <p:spPr>
          <a:xfrm>
            <a:off x="2146300" y="6464300"/>
            <a:ext cx="508000" cy="538480"/>
          </a:xfrm>
          <a:prstGeom prst="rect">
            <a:avLst/>
          </a:prstGeom>
          <a:noFill/>
          <a:ln>
            <a:noFill/>
          </a:ln>
          <a:effectLst/>
        </p:spPr>
      </p:pic>
      <p:sp>
        <p:nvSpPr>
          <p:cNvPr id="42" name="Shape 43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BgAAHQnAABgIgAAzCkAABAgAAAmAAAACAAAAP//////////"/>
              </a:ext>
            </a:extLst>
          </p:cNvSpPr>
          <p:nvPr/>
        </p:nvSpPr>
        <p:spPr>
          <a:xfrm>
            <a:off x="3962400" y="6413500"/>
            <a:ext cx="16256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chef</a:t>
            </a:r>
          </a:p>
        </p:txBody>
      </p:sp>
      <p:sp>
        <p:nvSpPr>
          <p:cNvPr id="43" name="Shape 43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N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oAAHQnAADENgAAzCkAABAgAAAmAAAACAAAAP//////////"/>
              </a:ext>
            </a:extLst>
          </p:cNvSpPr>
          <p:nvPr/>
        </p:nvSpPr>
        <p:spPr>
          <a:xfrm>
            <a:off x="6883400" y="6413500"/>
            <a:ext cx="2019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prior distribution</a:t>
            </a:r>
          </a:p>
        </p:txBody>
      </p:sp>
      <p:sp>
        <p:nvSpPr>
          <p:cNvPr id="44" name="Shape 43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Z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4NgAAdAkAABAgAAAmAAAACAAAAP//////////"/>
              </a:ext>
            </a:extLst>
          </p:cNvSpPr>
          <p:nvPr/>
        </p:nvSpPr>
        <p:spPr>
          <a:xfrm>
            <a:off x="533400" y="1130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Chinese Restaurant Process</a:t>
            </a:r>
          </a:p>
        </p:txBody>
      </p:sp>
      <p:sp>
        <p:nvSpPr>
          <p:cNvPr id="45" name="Shape 43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EB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bg/>
                                          </p:spTgt>
                                        </p:tgtEl>
                                        <p:attrNameLst>
                                          <p:attrName>style.visibility</p:attrName>
                                        </p:attrNameLst>
                                      </p:cBhvr>
                                      <p:to>
                                        <p:strVal val="visible"/>
                                      </p:to>
                                    </p:set>
                                    <p:animEffect transition="in" filter="dissolve">
                                      <p:cBhvr>
                                        <p:cTn id="11" dur="500"/>
                                        <p:tgtEl>
                                          <p:spTgt spid="32">
                                            <p:bg/>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xEl>
                                              <p:charRg st="4294967295" end="4294967295"/>
                                            </p:txEl>
                                          </p:spTgt>
                                        </p:tgtEl>
                                        <p:attrNameLst>
                                          <p:attrName>style.visibility</p:attrName>
                                        </p:attrNameLst>
                                      </p:cBhvr>
                                      <p:to>
                                        <p:strVal val="visible"/>
                                      </p:to>
                                    </p:set>
                                    <p:animEffect transition="in" filter="dissolve">
                                      <p:cBhvr>
                                        <p:cTn id="14" dur="500"/>
                                        <p:tgtEl>
                                          <p:spTgt spid="32">
                                            <p:txEl>
                                              <p:charRg st="4294967295" end="4294967295"/>
                                            </p:tx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4">
                                            <p:bg/>
                                          </p:spTgt>
                                        </p:tgtEl>
                                        <p:attrNameLst>
                                          <p:attrName>style.visibility</p:attrName>
                                        </p:attrNameLst>
                                      </p:cBhvr>
                                      <p:to>
                                        <p:strVal val="visible"/>
                                      </p:to>
                                    </p:set>
                                    <p:animEffect transition="in" filter="dissolve">
                                      <p:cBhvr>
                                        <p:cTn id="18" dur="500"/>
                                        <p:tgtEl>
                                          <p:spTgt spid="34">
                                            <p:bg/>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4">
                                            <p:txEl>
                                              <p:charRg st="4294967295" end="4294967295"/>
                                            </p:txEl>
                                          </p:spTgt>
                                        </p:tgtEl>
                                        <p:attrNameLst>
                                          <p:attrName>style.visibility</p:attrName>
                                        </p:attrNameLst>
                                      </p:cBhvr>
                                      <p:to>
                                        <p:strVal val="visible"/>
                                      </p:to>
                                    </p:set>
                                    <p:animEffect transition="in" filter="dissolve">
                                      <p:cBhvr>
                                        <p:cTn id="21" dur="500"/>
                                        <p:tgtEl>
                                          <p:spTgt spid="34">
                                            <p:txEl>
                                              <p:charRg st="4294967295" end="429496729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9">
                                            <p:bg/>
                                          </p:spTgt>
                                        </p:tgtEl>
                                        <p:attrNameLst>
                                          <p:attrName>style.visibility</p:attrName>
                                        </p:attrNameLst>
                                      </p:cBhvr>
                                      <p:to>
                                        <p:strVal val="visible"/>
                                      </p:to>
                                    </p:set>
                                    <p:animEffect transition="in" filter="dissolve">
                                      <p:cBhvr>
                                        <p:cTn id="30" dur="500"/>
                                        <p:tgtEl>
                                          <p:spTgt spid="39">
                                            <p:bg/>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9">
                                            <p:txEl>
                                              <p:charRg st="4294967295" end="4294967295"/>
                                            </p:txEl>
                                          </p:spTgt>
                                        </p:tgtEl>
                                        <p:attrNameLst>
                                          <p:attrName>style.visibility</p:attrName>
                                        </p:attrNameLst>
                                      </p:cBhvr>
                                      <p:to>
                                        <p:strVal val="visible"/>
                                      </p:to>
                                    </p:set>
                                    <p:animEffect transition="in" filter="dissolve">
                                      <p:cBhvr>
                                        <p:cTn id="33" dur="500"/>
                                        <p:tgtEl>
                                          <p:spTgt spid="39">
                                            <p:txEl>
                                              <p:charRg st="4294967295" end="4294967295"/>
                                            </p:txEl>
                                          </p:spTgt>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40">
                                            <p:bg/>
                                          </p:spTgt>
                                        </p:tgtEl>
                                        <p:attrNameLst>
                                          <p:attrName>style.visibility</p:attrName>
                                        </p:attrNameLst>
                                      </p:cBhvr>
                                      <p:to>
                                        <p:strVal val="visible"/>
                                      </p:to>
                                    </p:set>
                                    <p:animEffect transition="in" filter="dissolve">
                                      <p:cBhvr>
                                        <p:cTn id="37" dur="500"/>
                                        <p:tgtEl>
                                          <p:spTgt spid="40">
                                            <p:bg/>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0">
                                            <p:txEl>
                                              <p:charRg st="4294967295" end="4294967295"/>
                                            </p:txEl>
                                          </p:spTgt>
                                        </p:tgtEl>
                                        <p:attrNameLst>
                                          <p:attrName>style.visibility</p:attrName>
                                        </p:attrNameLst>
                                      </p:cBhvr>
                                      <p:to>
                                        <p:strVal val="visible"/>
                                      </p:to>
                                    </p:set>
                                    <p:animEffect transition="in" filter="dissolve">
                                      <p:cBhvr>
                                        <p:cTn id="40" dur="500"/>
                                        <p:tgtEl>
                                          <p:spTgt spid="40">
                                            <p:txEl>
                                              <p:charRg st="4294967295" end="429496729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500"/>
                                        <p:tgtEl>
                                          <p:spTgt spid="41"/>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42">
                                            <p:bg/>
                                          </p:spTgt>
                                        </p:tgtEl>
                                        <p:attrNameLst>
                                          <p:attrName>style.visibility</p:attrName>
                                        </p:attrNameLst>
                                      </p:cBhvr>
                                      <p:to>
                                        <p:strVal val="visible"/>
                                      </p:to>
                                    </p:set>
                                    <p:animEffect transition="in" filter="dissolve">
                                      <p:cBhvr>
                                        <p:cTn id="49" dur="500"/>
                                        <p:tgtEl>
                                          <p:spTgt spid="42">
                                            <p:bg/>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2">
                                            <p:txEl>
                                              <p:charRg st="4294967295" end="4294967295"/>
                                            </p:txEl>
                                          </p:spTgt>
                                        </p:tgtEl>
                                        <p:attrNameLst>
                                          <p:attrName>style.visibility</p:attrName>
                                        </p:attrNameLst>
                                      </p:cBhvr>
                                      <p:to>
                                        <p:strVal val="visible"/>
                                      </p:to>
                                    </p:set>
                                    <p:animEffect transition="in" filter="dissolve">
                                      <p:cBhvr>
                                        <p:cTn id="52" dur="500"/>
                                        <p:tgtEl>
                                          <p:spTgt spid="42">
                                            <p:txEl>
                                              <p:charRg st="4294967295" end="4294967295"/>
                                            </p:txEl>
                                          </p:spTgt>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43">
                                            <p:bg/>
                                          </p:spTgt>
                                        </p:tgtEl>
                                        <p:attrNameLst>
                                          <p:attrName>style.visibility</p:attrName>
                                        </p:attrNameLst>
                                      </p:cBhvr>
                                      <p:to>
                                        <p:strVal val="visible"/>
                                      </p:to>
                                    </p:set>
                                    <p:animEffect transition="in" filter="dissolve">
                                      <p:cBhvr>
                                        <p:cTn id="56" dur="500"/>
                                        <p:tgtEl>
                                          <p:spTgt spid="43">
                                            <p:bg/>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3">
                                            <p:txEl>
                                              <p:charRg st="4294967295" end="4294967295"/>
                                            </p:txEl>
                                          </p:spTgt>
                                        </p:tgtEl>
                                        <p:attrNameLst>
                                          <p:attrName>style.visibility</p:attrName>
                                        </p:attrNameLst>
                                      </p:cBhvr>
                                      <p:to>
                                        <p:strVal val="visible"/>
                                      </p:to>
                                    </p:set>
                                    <p:animEffect transition="in" filter="dissolve">
                                      <p:cBhvr>
                                        <p:cTn id="59" dur="500"/>
                                        <p:tgtEl>
                                          <p:spTgt spid="4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advAuto="0"/>
      <p:bldP spid="34" grpId="0" animBg="1" advAuto="0"/>
      <p:bldP spid="35" grpId="0" animBg="1" advAuto="0"/>
      <p:bldP spid="36" grpId="0" animBg="1" advAuto="0"/>
      <p:bldP spid="39" grpId="0" animBg="1" advAuto="0"/>
      <p:bldP spid="40" grpId="0" animBg="1" advAuto="0"/>
      <p:bldP spid="41" grpId="0" animBg="1" advAuto="0"/>
      <p:bldP spid="42" grpId="0" animBg="1" advAuto="0"/>
      <p:bldP spid="43" grpId="0" animBg="1" advAuto="0"/>
    </p:bldLst>
    <p:extLst>
      <p:ext uri="smNativeData">
        <pr:smNativeData xmlns:pr="smNativeData" xmlns="smNativeData" val="4KjWYg8AAAAFAAAA/f///wEAAAAJAAAAAAAAAAAAAAAAAAAAAAAAAAkAAAD+////AQAAAAkAAAAAAAAAAAAAAAAAAAAAAAAADAAAAP////8BAAAACQAAAAAAAAAAAAAAAAAAAAAAAAAQAAAA/v///wEAAAAJAAAAAAAAAAAAAAAAAAAAAAAAABMAAAD/////AQAAAAkAAAAAAAAAAAAAAAAAAAAAAAAAGAAAAP3///8BAAAACQAAAAAAAAAAAAAAAAAAAAAAAAAcAAAA/v///wEAAAAJAAAAAAAAAAAAAAAAAAAAAAAAAB8AAAD/////AQAAAAkAAAAAAAAAAAAAAAAAAAAAAAAAIwAAAP7///8BAAAACQAAAAAAAAAAAAAAAAAAAAAAAAAmAAAA/////wEAAAAJAAAAAAAAAAAAAAAAAAAAAAAAACsAAAD9////AQAAAAkAAAAAAAAAAAAAAAAAAAAAAAAALwAAAP7///8BAAAACQAAAAAAAAAAAAAAAAAAAAAAAAAyAAAA/////wEAAAAJAAAAAAAAAAAAAAAAAAAAAAAAADYAAAD+////AQAAAAkAAAAAAAAAAAAAAAAAAAAAAAAAOQAAAP////8BAAAACQAAAAAAAAAAAAAAAAAAAAAAAAA="/>
      </p:ext>
    </p:extLst>
  </p:timing>
</p:sld>
</file>

<file path=ppt/slides/slide40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LAYAALgLAAD4OQAAEA4AABAgAAAmAAAACAAAAP//////////"/>
              </a:ext>
            </a:extLst>
          </p:cNvSpPr>
          <p:nvPr/>
        </p:nvSpPr>
        <p:spPr>
          <a:xfrm>
            <a:off x="1003300" y="1905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It is governed by a single parameter, the concentration parameter </a:t>
            </a:r>
          </a:p>
        </p:txBody>
      </p:sp>
      <p:sp>
        <p:nvSpPr>
          <p:cNvPr id="3" name="Shape 43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BRqR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AYOAAAYAsAABAgAAAmAAAACAAAAP//////////"/>
              </a:ext>
            </a:extLst>
          </p:cNvSpPr>
          <p:nvPr/>
        </p:nvSpPr>
        <p:spPr>
          <a:xfrm>
            <a:off x="533400" y="1130300"/>
            <a:ext cx="8585200" cy="7188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DPP model provides a prior probability distribution for partition schemes: the number of process partitions and assignment of sites to them</a:t>
            </a:r>
          </a:p>
        </p:txBody>
      </p:sp>
      <p:sp>
        <p:nvSpPr>
          <p:cNvPr id="4" name="Shape 43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DwUAABMOwAAvBYAABAgAAAmAAAACAAAAP//////////"/>
              </a:ext>
            </a:extLst>
          </p:cNvSpPr>
          <p:nvPr/>
        </p:nvSpPr>
        <p:spPr>
          <a:xfrm>
            <a:off x="533400" y="3289300"/>
            <a:ext cx="91059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It is possible (and convenient) to calculate the expected number process partitions</a:t>
            </a:r>
          </a:p>
        </p:txBody>
      </p:sp>
      <p:pic>
        <p:nvPicPr>
          <p:cNvPr id="5"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vAABEDAAAfDAAAIgNAAAQAAAAJgAAAAgAAAD//////////w=="/>
              </a:ext>
            </a:extLst>
          </p:cNvPicPr>
          <p:nvPr/>
        </p:nvPicPr>
        <p:blipFill>
          <a:blip r:embed="rId2"/>
          <a:stretch>
            <a:fillRect/>
          </a:stretch>
        </p:blipFill>
        <p:spPr>
          <a:xfrm>
            <a:off x="7696200" y="1993900"/>
            <a:ext cx="185420" cy="205740"/>
          </a:xfrm>
          <a:prstGeom prst="rect">
            <a:avLst/>
          </a:prstGeom>
          <a:noFill/>
          <a:ln>
            <a:noFill/>
          </a:ln>
          <a:effectLst>
            <a:outerShdw blurRad="63500" dist="63760" dir="2700000">
              <a:srgbClr val="000000">
                <a:alpha val="4000"/>
              </a:srgbClr>
            </a:outerShdw>
          </a:effectLst>
        </p:spPr>
      </p:pic>
      <p:grpSp>
        <p:nvGrpSpPr>
          <p:cNvPr id="6" name="Group 438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wHAAAQDgAAiDsAAGgQAAAQAAAAJgAAAAgAAAD/////AAAAAA=="/>
              </a:ext>
            </a:extLst>
          </p:cNvGrpSpPr>
          <p:nvPr/>
        </p:nvGrpSpPr>
        <p:grpSpPr>
          <a:xfrm>
            <a:off x="1257300" y="2286000"/>
            <a:ext cx="8420100" cy="381000"/>
            <a:chOff x="1257300" y="2286000"/>
            <a:chExt cx="8420100" cy="381000"/>
          </a:xfrm>
        </p:grpSpPr>
        <p:sp>
          <p:nvSpPr>
            <p:cNvPr id="8" name="Shape 43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BAOAACIOwAAaBAAAAAgAAAmAAAACAAAAP//////////"/>
                </a:ext>
              </a:extLst>
            </p:cNvSpPr>
            <p:nvPr/>
          </p:nvSpPr>
          <p:spPr>
            <a:xfrm>
              <a:off x="1257300" y="2286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small, the distribution will have fewer mixtures (process partitions)</a:t>
              </a:r>
            </a:p>
          </p:txBody>
        </p:sp>
        <p:pic>
          <p:nvPicPr>
            <p:cNvPr id="7"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CwDgAAZAwAAPQPAAAAAAAAJgAAAAgAAAD//////////w=="/>
                </a:ext>
              </a:extLst>
            </p:cNvPicPr>
            <p:nvPr/>
          </p:nvPicPr>
          <p:blipFill>
            <a:blip r:embed="rId2"/>
            <a:stretch>
              <a:fillRect/>
            </a:stretch>
          </p:blipFill>
          <p:spPr>
            <a:xfrm>
              <a:off x="1828800" y="2387600"/>
              <a:ext cx="185420" cy="205740"/>
            </a:xfrm>
            <a:prstGeom prst="rect">
              <a:avLst/>
            </a:prstGeom>
            <a:noFill/>
            <a:ln>
              <a:noFill/>
            </a:ln>
            <a:effectLst>
              <a:outerShdw blurRad="63500" dist="63760" dir="2700000">
                <a:srgbClr val="000000">
                  <a:alpha val="4000"/>
                </a:srgbClr>
              </a:outerShdw>
            </a:effectLst>
          </p:spPr>
        </p:pic>
      </p:grpSp>
      <p:grpSp>
        <p:nvGrpSpPr>
          <p:cNvPr id="9" name="Group 438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wHAABoEAAAiDsAAMASAAAQAAAAJgAAAAgAAAD/////AAAAAA=="/>
              </a:ext>
            </a:extLst>
          </p:cNvGrpSpPr>
          <p:nvPr/>
        </p:nvGrpSpPr>
        <p:grpSpPr>
          <a:xfrm>
            <a:off x="1257300" y="2667000"/>
            <a:ext cx="8420100" cy="381000"/>
            <a:chOff x="1257300" y="2667000"/>
            <a:chExt cx="8420100" cy="381000"/>
          </a:xfrm>
        </p:grpSpPr>
        <p:sp>
          <p:nvSpPr>
            <p:cNvPr id="11" name="Shape 43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cAAGgQAACIOwAAwBIAAAAgAAAmAAAACAAAAP//////////"/>
                </a:ext>
              </a:extLst>
            </p:cNvSpPr>
            <p:nvPr/>
          </p:nvSpPr>
          <p:spPr>
            <a:xfrm>
              <a:off x="1257300" y="2667000"/>
              <a:ext cx="84201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when   is large, the distribution will have more mixtures (process partitions)</a:t>
              </a:r>
            </a:p>
          </p:txBody>
        </p:sp>
        <p:pic>
          <p:nvPicPr>
            <p:cNvPr id="1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ALAAD0EAAAZAwAADgSAAAAAAAAJgAAAAgAAAD//////////w=="/>
                </a:ext>
              </a:extLst>
            </p:cNvPicPr>
            <p:nvPr/>
          </p:nvPicPr>
          <p:blipFill>
            <a:blip r:embed="rId2"/>
            <a:stretch>
              <a:fillRect/>
            </a:stretch>
          </p:blipFill>
          <p:spPr>
            <a:xfrm>
              <a:off x="1828800" y="2755900"/>
              <a:ext cx="185420" cy="205740"/>
            </a:xfrm>
            <a:prstGeom prst="rect">
              <a:avLst/>
            </a:prstGeom>
            <a:noFill/>
            <a:ln>
              <a:noFill/>
            </a:ln>
            <a:effectLst>
              <a:outerShdw blurRad="63500" dist="63760" dir="2700000">
                <a:srgbClr val="000000">
                  <a:alpha val="4000"/>
                </a:srgbClr>
              </a:outerShdw>
            </a:effectLst>
          </p:spPr>
        </p:pic>
      </p:grpSp>
      <p:pic>
        <p:nvPicPr>
          <p:cNvPr id="12"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wpV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L8SAADoHAAAoSgAANgiAAAQAAAAJgAAAAgAAAD//////////w=="/>
              </a:ext>
            </a:extLst>
          </p:cNvPicPr>
          <p:nvPr/>
        </p:nvPicPr>
        <p:blipFill>
          <a:blip r:embed="rId3"/>
          <a:stretch>
            <a:fillRect/>
          </a:stretch>
        </p:blipFill>
        <p:spPr>
          <a:xfrm>
            <a:off x="3047365" y="4699000"/>
            <a:ext cx="3557270" cy="965200"/>
          </a:xfrm>
          <a:prstGeom prst="rect">
            <a:avLst/>
          </a:prstGeom>
          <a:noFill/>
          <a:ln>
            <a:noFill/>
          </a:ln>
          <a:effectLst>
            <a:outerShdw blurRad="63500" dist="63760" dir="2700000">
              <a:srgbClr val="000000">
                <a:alpha val="4000"/>
              </a:srgbClr>
            </a:outerShdw>
          </a:effectLst>
        </p:spPr>
      </p:pic>
      <p:grpSp>
        <p:nvGrpSpPr>
          <p:cNvPr id="13" name="Group 438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wGAABwFwAA+DkAAKAbAAAQAAAAJgAAAAgAAAD/////AAAAAA=="/>
              </a:ext>
            </a:extLst>
          </p:cNvGrpSpPr>
          <p:nvPr/>
        </p:nvGrpSpPr>
        <p:grpSpPr>
          <a:xfrm>
            <a:off x="1003300" y="3810000"/>
            <a:ext cx="8420100" cy="680720"/>
            <a:chOff x="1003300" y="3810000"/>
            <a:chExt cx="8420100" cy="680720"/>
          </a:xfrm>
        </p:grpSpPr>
        <p:sp>
          <p:nvSpPr>
            <p:cNvPr id="15" name="Shape 43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LAYAAHAXAAD4OQAAoBsAAAAgAAAmAAAACAAAAP//////////"/>
                </a:ext>
              </a:extLst>
            </p:cNvSpPr>
            <p:nvPr/>
          </p:nvSpPr>
          <p:spPr>
            <a:xfrm>
              <a:off x="1003300" y="3810000"/>
              <a:ext cx="8420100" cy="6807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600"/>
                </a:lnSpc>
                <a:spcBef>
                  <a:spcPts val="400"/>
                </a:spcBef>
                <a:tabLst>
                  <a:tab pos="838200" algn="l"/>
                  <a:tab pos="914400" algn="l"/>
                  <a:tab pos="1828800" algn="l"/>
                  <a:tab pos="2387600" algn="l"/>
                </a:tabLst>
                <a:defRPr sz="2200" cap="none">
                  <a:solidFill>
                    <a:srgbClr val="424242"/>
                  </a:solidFill>
                  <a:latin typeface="蘋果儷中黑" pitchFamily="0" charset="0"/>
                  <a:ea typeface="Gill Sans" pitchFamily="0" charset="0"/>
                  <a:cs typeface="Gill Sans" pitchFamily="0" charset="0"/>
                </a:defRPr>
              </a:pPr>
              <a:r>
                <a:t>For a given value of   and number of data elements, </a:t>
              </a:r>
              <a:r>
                <a:rPr sz="1800" i="1" cap="none">
                  <a:latin typeface="Times" pitchFamily="0" charset="0"/>
                  <a:ea typeface="Gill Sans" pitchFamily="0" charset="0"/>
                  <a:cs typeface="Gill Sans" pitchFamily="0" charset="0"/>
                </a:rPr>
                <a:t>n</a:t>
              </a:r>
              <a:r>
                <a:t>, the mean of the prior distribution for the number of partitions is calculated as:</a:t>
              </a:r>
            </a:p>
          </p:txBody>
        </p:sp>
        <p:pic>
          <p:nvPicPr>
            <p:cNvPr id="14"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AC4k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DgTAADoFwAAXBQAACwZAAAAAAAAJgAAAAgAAAD//////////w=="/>
                </a:ext>
              </a:extLst>
            </p:cNvPicPr>
            <p:nvPr/>
          </p:nvPicPr>
          <p:blipFill>
            <a:blip r:embed="rId2"/>
            <a:stretch>
              <a:fillRect/>
            </a:stretch>
          </p:blipFill>
          <p:spPr>
            <a:xfrm>
              <a:off x="3124200" y="3886200"/>
              <a:ext cx="185420" cy="205740"/>
            </a:xfrm>
            <a:prstGeom prst="rect">
              <a:avLst/>
            </a:prstGeom>
            <a:noFill/>
            <a:ln>
              <a:noFill/>
            </a:ln>
            <a:effectLst>
              <a:outerShdw blurRad="63500" dist="63760" dir="2700000">
                <a:srgbClr val="000000">
                  <a:alpha val="4000"/>
                </a:srgbClr>
              </a:outerShdw>
            </a:effectLst>
          </p:spPr>
        </p:pic>
      </p:grpSp>
      <p:sp>
        <p:nvSpPr>
          <p:cNvPr id="16" name="Shape 439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bgB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gsAAMgAAAAeMwAAOAQAABAgAAAmAAAACAAAAP//////////"/>
              </a:ext>
            </a:extLst>
          </p:cNvSpPr>
          <p:nvPr/>
        </p:nvSpPr>
        <p:spPr>
          <a:xfrm>
            <a:off x="1850390" y="127000"/>
            <a:ext cx="645922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dissolve">
                                      <p:cBhvr>
                                        <p:cTn id="17" dur="500"/>
                                        <p:tgtEl>
                                          <p:spTgt spid="4">
                                            <p:bg/>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20" dur="500"/>
                                        <p:tgtEl>
                                          <p:spTgt spid="4">
                                            <p:txEl>
                                              <p:charRg st="4294967295" end="429496729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9" grpId="0" animBg="1" advAuto="0"/>
      <p:bldP spid="12" grpId="0" animBg="1" advAuto="0"/>
      <p:bldP spid="13" grpId="0" animBg="1" advAuto="0"/>
    </p:bldLst>
    <p:extLst>
      <p:ext uri="smNativeData">
        <pr:smNativeData xmlns:pr="smNativeData" xmlns="smNativeData" val="4KjWYgYAAAAFAAAA/f///wEAAAAJAAAAAAAAAAAAAAAAAAAAAAAAAAoAAAD9////AQAAAAkAAAAAAAAAAAAAAAAAAAAAAAAADwAAAP7///8BAAAACQAAAAAAAAAAAAAAAAAAAAAAAAASAAAA/////wEAAAAJAAAAAAAAAAAAAAAAAAAAAAAAABcAAAD9////AQAAAAkAAAAAAAAAAAAAAAAAAAAAAAAAHAAAAP3///8BAAAACQAAAAAAAAAAAAAAAAAAAAAAAAA="/>
      </p:ext>
    </p:ext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4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49"/>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6" name="Shape 7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7" name="Shape 75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VFRU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756"/>
          <p:cNvGrpSpPr>
            <a:extLst>
              <a:ext uri="smNativeData">
                <pr:smNativeData xmlns:pr="smNativeData" xmlns="smNativeData" val="SMDATA_6_4KjWYhMAAAAlAAAAAQAAAA8BAAAAkAAAAEgAAACQAAAASAAAAAAAAAAAAAAAAAAAABcAAAAUAAAAAAAAAAAAAAD/fwAA/38AAAAAAAAJAAAABAAAAFRhcmc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2" name="Shape 7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rM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1" name="Shape 75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QwP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0" name="Shape 7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hSU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9" name="Shape 75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LS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3" name="Group 76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7" name="Shape 75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RzL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6" name="Shape 7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vc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5" name="Shape 7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gd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4" name="Shape 7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Vv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grpSp>
        <p:nvGrpSpPr>
          <p:cNvPr id="18" name="Group 76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2" name="Shape 76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N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1" name="Shape 7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b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0" name="Shape 7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4Z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19" name="Shape 7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je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3" name="Shape 7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A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4" name="Shape 76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7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wMi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3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AOAAAgDQAAGBAAABAgAAAmAAAACAAAAP//////////"/>
              </a:ext>
            </a:extLst>
          </p:cNvSpPr>
          <p:nvPr/>
        </p:nvSpPr>
        <p:spPr>
          <a:xfrm>
            <a:off x="495300" y="2286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topology</a:t>
            </a:r>
          </a:p>
        </p:txBody>
      </p:sp>
      <p:sp>
        <p:nvSpPr>
          <p:cNvPr id="3" name="Shape 43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IgY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PQGAADxOQAAdAkAABAgAAAmAAAACAAAAP//////////"/>
              </a:ext>
            </a:extLst>
          </p:cNvSpPr>
          <p:nvPr/>
        </p:nvSpPr>
        <p:spPr>
          <a:xfrm>
            <a:off x="533400" y="1130300"/>
            <a:ext cx="8885555"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The phylogenetic model includes familiar parameters of the GTR+G model:</a:t>
            </a:r>
          </a:p>
        </p:txBody>
      </p:sp>
      <p:pic>
        <p:nvPicPr>
          <p:cNvPr id="4"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QMAABgDgAATA4AABgQAAAQAAAAJgAAAAgAAAD//////////w=="/>
              </a:ext>
            </a:extLst>
          </p:cNvPicPr>
          <p:nvPr/>
        </p:nvPicPr>
        <p:blipFill>
          <a:blip r:embed="rId2"/>
          <a:stretch>
            <a:fillRect/>
          </a:stretch>
        </p:blipFill>
        <p:spPr>
          <a:xfrm>
            <a:off x="2044700" y="2336800"/>
            <a:ext cx="279400" cy="279400"/>
          </a:xfrm>
          <a:prstGeom prst="rect">
            <a:avLst/>
          </a:prstGeom>
          <a:noFill/>
          <a:ln>
            <a:noFill/>
          </a:ln>
          <a:effectLst>
            <a:outerShdw blurRad="63500" dist="63760" dir="2700000">
              <a:srgbClr val="000000">
                <a:alpha val="4000"/>
              </a:srgbClr>
            </a:outerShdw>
          </a:effectLst>
        </p:spPr>
      </p:pic>
      <p:pic>
        <p:nvPicPr>
          <p:cNvPr id="5"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CQHwAAeg4AAPggAAAQAAAAJgAAAAgAAAD//////////w=="/>
              </a:ext>
            </a:extLst>
          </p:cNvPicPr>
          <p:nvPr/>
        </p:nvPicPr>
        <p:blipFill>
          <a:blip r:embed="rId3"/>
          <a:stretch>
            <a:fillRect/>
          </a:stretch>
        </p:blipFill>
        <p:spPr>
          <a:xfrm>
            <a:off x="1993900" y="5130800"/>
            <a:ext cx="359410" cy="228600"/>
          </a:xfrm>
          <a:prstGeom prst="rect">
            <a:avLst/>
          </a:prstGeom>
          <a:noFill/>
          <a:ln>
            <a:noFill/>
          </a:ln>
          <a:effectLst>
            <a:outerShdw blurRad="63500" dist="63760" dir="2700000">
              <a:srgbClr val="000000">
                <a:alpha val="4000"/>
              </a:srgbClr>
            </a:outerShdw>
          </a:effectLst>
        </p:spPr>
      </p:pic>
      <p:pic>
        <p:nvPicPr>
          <p:cNvPr id="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gMAADkGwAAiA4AABQeAAAQAAAAJgAAAAgAAAD//////////w=="/>
              </a:ext>
            </a:extLst>
          </p:cNvPicPr>
          <p:nvPr/>
        </p:nvPicPr>
        <p:blipFill>
          <a:blip r:embed="rId4"/>
          <a:stretch>
            <a:fillRect/>
          </a:stretch>
        </p:blipFill>
        <p:spPr>
          <a:xfrm>
            <a:off x="2006600" y="4533900"/>
            <a:ext cx="355600" cy="355600"/>
          </a:xfrm>
          <a:prstGeom prst="rect">
            <a:avLst/>
          </a:prstGeom>
          <a:noFill/>
          <a:ln>
            <a:noFill/>
          </a:ln>
          <a:effectLst>
            <a:outerShdw blurRad="63500" dist="63760" dir="2700000">
              <a:srgbClr val="000000">
                <a:alpha val="4000"/>
              </a:srgbClr>
            </a:outerShdw>
          </a:effectLst>
        </p:spPr>
      </p:pic>
      <p:sp>
        <p:nvSpPr>
          <p:cNvPr id="7" name="Shape 43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DICgAAEA4AABAgAAAmAAAACAAAAP//////////"/>
              </a:ext>
            </a:extLst>
          </p:cNvSpPr>
          <p:nvPr/>
        </p:nvSpPr>
        <p:spPr>
          <a:xfrm>
            <a:off x="495300" y="1905000"/>
            <a:ext cx="1257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Parameter</a:t>
            </a:r>
          </a:p>
        </p:txBody>
      </p:sp>
      <p:sp>
        <p:nvSpPr>
          <p:cNvPr id="8" name="Shape 43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M/bNq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BAOAAAMNQAAkBAAABAgAAAmAAAACAAAAP//////////"/>
              </a:ext>
            </a:extLst>
          </p:cNvSpPr>
          <p:nvPr/>
        </p:nvSpPr>
        <p:spPr>
          <a:xfrm>
            <a:off x="5956300" y="2286000"/>
            <a:ext cx="26670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discrete uniform</a:t>
            </a:r>
            <a:r>
              <a:rPr cap="none">
                <a:latin typeface="Times" pitchFamily="0" charset="0"/>
                <a:ea typeface="Gill Sans" pitchFamily="0" charset="0"/>
                <a:cs typeface="Gill Sans" pitchFamily="0" charset="0"/>
              </a:rPr>
              <a:t> (1,...,</a:t>
            </a:r>
            <a:r>
              <a:rPr i="1" cap="none">
                <a:latin typeface="Times" pitchFamily="0" charset="0"/>
                <a:ea typeface="Gill Sans" pitchFamily="0" charset="0"/>
                <a:cs typeface="Gill Sans" pitchFamily="0" charset="0"/>
              </a:rPr>
              <a:t>B</a:t>
            </a:r>
            <a:r>
              <a:rPr cap="none">
                <a:latin typeface="Times" pitchFamily="0" charset="0"/>
                <a:ea typeface="Gill Sans" pitchFamily="0" charset="0"/>
                <a:cs typeface="Gill Sans" pitchFamily="0" charset="0"/>
              </a:rPr>
              <a:t>(</a:t>
            </a:r>
            <a:r>
              <a:rPr i="1" cap="none">
                <a:latin typeface="Times" pitchFamily="0" charset="0"/>
                <a:ea typeface="Gill Sans" pitchFamily="0" charset="0"/>
                <a:cs typeface="Gill Sans" pitchFamily="0" charset="0"/>
              </a:rPr>
              <a:t>S</a:t>
            </a:r>
            <a:r>
              <a:rPr cap="none">
                <a:latin typeface="Times" pitchFamily="0" charset="0"/>
                <a:ea typeface="Gill Sans" pitchFamily="0" charset="0"/>
                <a:cs typeface="Gill Sans" pitchFamily="0" charset="0"/>
              </a:rPr>
              <a:t>))</a:t>
            </a:r>
            <a:endParaRPr cap="none">
              <a:latin typeface="Times" pitchFamily="0" charset="0"/>
              <a:ea typeface="Gill Sans" pitchFamily="0" charset="0"/>
              <a:cs typeface="Gill Sans" pitchFamily="0" charset="0"/>
            </a:endParaRPr>
          </a:p>
        </p:txBody>
      </p:sp>
      <p:sp>
        <p:nvSpPr>
          <p:cNvPr id="9" name="Shape 43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txYA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LgLAABIMAAAEA4AABAgAAAmAAAACAAAAP//////////"/>
              </a:ext>
            </a:extLst>
          </p:cNvSpPr>
          <p:nvPr/>
        </p:nvSpPr>
        <p:spPr>
          <a:xfrm>
            <a:off x="5956300" y="1905000"/>
            <a:ext cx="1892300" cy="381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u="sng" cap="none">
                <a:solidFill>
                  <a:srgbClr val="0433FF"/>
                </a:solidFill>
                <a:latin typeface="蘋果儷中黑" pitchFamily="0" charset="0"/>
                <a:ea typeface="蘋果儷中黑" pitchFamily="0" charset="0"/>
                <a:cs typeface="蘋果儷中黑" pitchFamily="0" charset="0"/>
              </a:defRPr>
            </a:pPr>
            <a:r>
              <a:t>Prior Distribution</a:t>
            </a:r>
          </a:p>
        </p:txBody>
      </p:sp>
      <p:pic>
        <p:nvPicPr>
          <p:cNvPr id="1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0EgAAeBkAADwUAAAQAAAAJgAAAAgAAAD//////////w=="/>
              </a:ext>
            </a:extLst>
          </p:cNvPicPr>
          <p:nvPr/>
        </p:nvPicPr>
        <p:blipFill>
          <a:blip r:embed="rId5"/>
          <a:stretch>
            <a:fillRect/>
          </a:stretch>
        </p:blipFill>
        <p:spPr>
          <a:xfrm>
            <a:off x="1993900" y="2959100"/>
            <a:ext cx="2146300" cy="330200"/>
          </a:xfrm>
          <a:prstGeom prst="rect">
            <a:avLst/>
          </a:prstGeom>
          <a:noFill/>
          <a:ln>
            <a:noFill/>
          </a:ln>
          <a:effectLst>
            <a:outerShdw blurRad="63500" dist="63760" dir="2700000">
              <a:srgbClr val="000000">
                <a:alpha val="4000"/>
              </a:srgbClr>
            </a:outerShdw>
          </a:effectLst>
        </p:spPr>
      </p:pic>
      <p:sp>
        <p:nvSpPr>
          <p:cNvPr id="11" name="Shape 44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EA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PgRAAAgDQAAABQAABAgAAAmAAAACAAAAP//////////"/>
              </a:ext>
            </a:extLst>
          </p:cNvSpPr>
          <p:nvPr/>
        </p:nvSpPr>
        <p:spPr>
          <a:xfrm>
            <a:off x="495300" y="2921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branch-length</a:t>
            </a:r>
          </a:p>
        </p:txBody>
      </p:sp>
      <p:sp>
        <p:nvSpPr>
          <p:cNvPr id="12" name="Shape 44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PgRAABIMAAAeBQAABAgAAAmAAAACAAAAP//////////"/>
              </a:ext>
            </a:extLst>
          </p:cNvSpPr>
          <p:nvPr/>
        </p:nvSpPr>
        <p:spPr>
          <a:xfrm>
            <a:off x="5956300" y="29210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a:t>
            </a:r>
            <a:endParaRPr cap="none">
              <a:latin typeface="Times" pitchFamily="0" charset="0"/>
              <a:ea typeface="Gill Sans" pitchFamily="0" charset="0"/>
              <a:cs typeface="Gill Sans" pitchFamily="0" charset="0"/>
            </a:endParaRPr>
          </a:p>
        </p:txBody>
      </p:sp>
      <p:sp>
        <p:nvSpPr>
          <p:cNvPr id="13" name="Shape 44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IV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BgVAADoDQAAIBcAABAgAAAmAAAACAAAAP//////////"/>
              </a:ext>
            </a:extLst>
          </p:cNvSpPr>
          <p:nvPr/>
        </p:nvSpPr>
        <p:spPr>
          <a:xfrm>
            <a:off x="495300" y="3429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exchangeability</a:t>
            </a:r>
          </a:p>
        </p:txBody>
      </p:sp>
      <p:pic>
        <p:nvPicPr>
          <p:cNvPr id="14" name="Picture4"/>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2dWV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UMAAAkGAAAwxwAAKQaAAAQAAAAJgAAAAgAAAD//////////w=="/>
              </a:ext>
            </a:extLst>
          </p:cNvPicPr>
          <p:nvPr/>
        </p:nvPicPr>
        <p:blipFill>
          <a:blip r:embed="rId6"/>
          <a:stretch>
            <a:fillRect/>
          </a:stretch>
        </p:blipFill>
        <p:spPr>
          <a:xfrm>
            <a:off x="2004695" y="3924300"/>
            <a:ext cx="2670810" cy="406400"/>
          </a:xfrm>
          <a:prstGeom prst="rect">
            <a:avLst/>
          </a:prstGeom>
          <a:noFill/>
          <a:ln>
            <a:noFill/>
          </a:ln>
          <a:effectLst>
            <a:outerShdw blurRad="63500" dist="63760" dir="2700000">
              <a:srgbClr val="000000">
                <a:alpha val="4000"/>
              </a:srgbClr>
            </a:outerShdw>
          </a:effectLst>
        </p:spPr>
      </p:pic>
      <p:sp>
        <p:nvSpPr>
          <p:cNvPr id="15" name="Shape 44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DgYAADoDQAAQBoAABAgAAAmAAAACAAAAP//////////"/>
              </a:ext>
            </a:extLst>
          </p:cNvSpPr>
          <p:nvPr/>
        </p:nvSpPr>
        <p:spPr>
          <a:xfrm>
            <a:off x="495300" y="3937000"/>
            <a:ext cx="1765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base frequencies</a:t>
            </a:r>
          </a:p>
        </p:txBody>
      </p:sp>
      <p:sp>
        <p:nvSpPr>
          <p:cNvPr id="16" name="Shape 44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VAABIMAAArBcAABAgAAAmAAAACAAAAP//////////"/>
              </a:ext>
            </a:extLst>
          </p:cNvSpPr>
          <p:nvPr/>
        </p:nvSpPr>
        <p:spPr>
          <a:xfrm>
            <a:off x="5956300" y="3441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(1,1,1,1,1,1)</a:t>
            </a:r>
            <a:endParaRPr cap="none">
              <a:latin typeface="Times" pitchFamily="0" charset="0"/>
              <a:ea typeface="Gill Sans" pitchFamily="0" charset="0"/>
              <a:cs typeface="Gill Sans" pitchFamily="0" charset="0"/>
            </a:endParaRPr>
          </a:p>
        </p:txBody>
      </p:sp>
      <p:sp>
        <p:nvSpPr>
          <p:cNvPr id="17" name="Shape 44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EwYAABIMAAAzBoAABAgAAAmAAAACAAAAP//////////"/>
              </a:ext>
            </a:extLst>
          </p:cNvSpPr>
          <p:nvPr/>
        </p:nvSpPr>
        <p:spPr>
          <a:xfrm>
            <a:off x="5956300" y="39497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Dirichlet</a:t>
            </a:r>
            <a:r>
              <a:rPr cap="none">
                <a:latin typeface="Times" pitchFamily="0" charset="0"/>
                <a:ea typeface="Gill Sans" pitchFamily="0" charset="0"/>
                <a:cs typeface="Gill Sans" pitchFamily="0" charset="0"/>
              </a:rPr>
              <a:t>(1,1,1,1)</a:t>
            </a:r>
            <a:endParaRPr cap="none">
              <a:latin typeface="Times" pitchFamily="0" charset="0"/>
              <a:ea typeface="Gill Sans" pitchFamily="0" charset="0"/>
              <a:cs typeface="Gill Sans" pitchFamily="0" charset="0"/>
            </a:endParaRPr>
          </a:p>
        </p:txBody>
      </p:sp>
      <p:sp>
        <p:nvSpPr>
          <p:cNvPr id="18" name="Shape 44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AS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CAcAADUCwAAKB4AABAgAAAmAAAACAAAAP//////////"/>
              </a:ext>
            </a:extLst>
          </p:cNvSpPr>
          <p:nvPr/>
        </p:nvSpPr>
        <p:spPr>
          <a:xfrm>
            <a:off x="495300" y="4572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tree length</a:t>
            </a:r>
          </a:p>
        </p:txBody>
      </p:sp>
      <p:grpSp>
        <p:nvGrpSpPr>
          <p:cNvPr id="19" name="Group 441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KQkAAAMHAAASDAAABQeAAAQAAAAJgAAAAgAAAD/////AAAAAA=="/>
              </a:ext>
            </a:extLst>
          </p:cNvGrpSpPr>
          <p:nvPr/>
        </p:nvGrpSpPr>
        <p:grpSpPr>
          <a:xfrm>
            <a:off x="5956300" y="4559300"/>
            <a:ext cx="1892300" cy="330200"/>
            <a:chOff x="5956300" y="4559300"/>
            <a:chExt cx="1892300" cy="330200"/>
          </a:xfrm>
        </p:grpSpPr>
        <p:pic>
          <p:nvPicPr>
            <p:cNvPr id="21" name="Pictur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2dWV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EpAABcHAAADzAAABQeAAAAAAAAJgAAAAgAAAD//////////w=="/>
                </a:ext>
              </a:extLst>
            </p:cNvPicPr>
            <p:nvPr/>
          </p:nvPicPr>
          <p:blipFill>
            <a:blip r:embed="rId7"/>
            <a:stretch>
              <a:fillRect/>
            </a:stretch>
          </p:blipFill>
          <p:spPr>
            <a:xfrm>
              <a:off x="6716395" y="4610100"/>
              <a:ext cx="1096010" cy="279400"/>
            </a:xfrm>
            <a:prstGeom prst="rect">
              <a:avLst/>
            </a:prstGeom>
            <a:noFill/>
            <a:ln>
              <a:noFill/>
            </a:ln>
            <a:effectLst/>
          </p:spPr>
        </p:pic>
        <p:sp>
          <p:nvSpPr>
            <p:cNvPr id="20" name="Shape 44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pCQAAAwcAABIMAAAFB4AAAAgAAAmAAAACAAAAP//////////"/>
                </a:ext>
              </a:extLst>
            </p:cNvSpPr>
            <p:nvPr/>
          </p:nvSpPr>
          <p:spPr>
            <a:xfrm>
              <a:off x="5956300" y="4559300"/>
              <a:ext cx="1892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a:t>
              </a:r>
            </a:p>
          </p:txBody>
        </p:sp>
      </p:grpSp>
      <p:sp>
        <p:nvSpPr>
          <p:cNvPr id="22" name="Shape 44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XCVg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EAfAADUCwAASCEAABAgAAAmAAAACAAAAP//////////"/>
              </a:ext>
            </a:extLst>
          </p:cNvSpPr>
          <p:nvPr/>
        </p:nvSpPr>
        <p:spPr>
          <a:xfrm>
            <a:off x="495300" y="5080000"/>
            <a:ext cx="142748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gamma shape</a:t>
            </a:r>
          </a:p>
        </p:txBody>
      </p:sp>
      <p:pic>
        <p:nvPicPr>
          <p:cNvPr id="23"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qAACQHwAAiCwAAEghAAAQAAAAJgAAAAgAAAD//////////w=="/>
              </a:ext>
            </a:extLst>
          </p:cNvPicPr>
          <p:nvPr/>
        </p:nvPicPr>
        <p:blipFill>
          <a:blip r:embed="rId8"/>
          <a:stretch>
            <a:fillRect/>
          </a:stretch>
        </p:blipFill>
        <p:spPr>
          <a:xfrm>
            <a:off x="6985000" y="5130800"/>
            <a:ext cx="254000" cy="279400"/>
          </a:xfrm>
          <a:prstGeom prst="rect">
            <a:avLst/>
          </a:prstGeom>
          <a:noFill/>
          <a:ln>
            <a:noFill/>
          </a:ln>
          <a:effectLst/>
        </p:spPr>
      </p:pic>
      <p:sp>
        <p:nvSpPr>
          <p:cNvPr id="24" name="Shape 44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UscD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pCQAACwfAABIMAAArCEAABAgAAAmAAAACAAAAP//////////"/>
              </a:ext>
            </a:extLst>
          </p:cNvSpPr>
          <p:nvPr/>
        </p:nvSpPr>
        <p:spPr>
          <a:xfrm>
            <a:off x="5956300" y="5067300"/>
            <a:ext cx="18923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algn="l"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Gill Sans" pitchFamily="0" charset="0"/>
                <a:cs typeface="Gill Sans" pitchFamily="0" charset="0"/>
              </a:defRPr>
            </a:pPr>
            <a:r>
              <a:t>Exponential</a:t>
            </a:r>
            <a:r>
              <a:rPr cap="none">
                <a:latin typeface="Times" pitchFamily="0" charset="0"/>
                <a:ea typeface="Gill Sans" pitchFamily="0" charset="0"/>
                <a:cs typeface="Gill Sans" pitchFamily="0" charset="0"/>
              </a:rPr>
              <a:t> (  )</a:t>
            </a:r>
            <a:endParaRPr cap="none">
              <a:latin typeface="Times" pitchFamily="0" charset="0"/>
              <a:ea typeface="Gill Sans" pitchFamily="0" charset="0"/>
              <a:cs typeface="Gill Sans" pitchFamily="0" charset="0"/>
            </a:endParaRPr>
          </a:p>
        </p:txBody>
      </p:sp>
      <p:sp>
        <p:nvSpPr>
          <p:cNvPr id="25" name="Shape 441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pic>
        <p:nvPicPr>
          <p:cNvPr id="2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EQMAAAYFQAAxCIAAIQXAAAQAAAAJgAAAAgAAAD//////////w=="/>
              </a:ext>
            </a:extLst>
          </p:cNvPicPr>
          <p:nvPr/>
        </p:nvPicPr>
        <p:blipFill>
          <a:blip r:embed="rId9"/>
          <a:stretch>
            <a:fillRect/>
          </a:stretch>
        </p:blipFill>
        <p:spPr>
          <a:xfrm>
            <a:off x="1993900" y="3429000"/>
            <a:ext cx="3657600" cy="393700"/>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LgLAAAgDQAAwA0AABAgAAAmAAAACAAAAP//////////"/>
              </a:ext>
            </a:extLst>
          </p:cNvSpPr>
          <p:nvPr/>
        </p:nvSpPr>
        <p:spPr>
          <a:xfrm>
            <a:off x="495300" y="1905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allocation vector</a:t>
            </a:r>
          </a:p>
        </p:txBody>
      </p:sp>
      <p:sp>
        <p:nvSpPr>
          <p:cNvPr id="3" name="Shape 44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Novel parameters for the DPP include</a:t>
            </a:r>
          </a:p>
        </p:txBody>
      </p:sp>
      <p:sp>
        <p:nvSpPr>
          <p:cNvPr id="4" name="Shape 44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GgLAADUEgAA6A0AABAgAAAmAAAACAAAAP//////////"/>
              </a:ext>
            </a:extLst>
          </p:cNvSpPr>
          <p:nvPr/>
        </p:nvSpPr>
        <p:spPr>
          <a:xfrm>
            <a:off x="2794000" y="1854200"/>
            <a:ext cx="266700" cy="4064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b="1" cap="none">
                <a:latin typeface="Times" pitchFamily="0" charset="0"/>
                <a:ea typeface="蘋果儷中黑" pitchFamily="0" charset="0"/>
                <a:cs typeface="蘋果儷中黑" pitchFamily="0" charset="0"/>
              </a:rPr>
              <a:t>Z</a:t>
            </a:r>
            <a:endParaRPr b="1" cap="none">
              <a:latin typeface="Times" pitchFamily="0" charset="0"/>
              <a:ea typeface="蘋果儷中黑" pitchFamily="0" charset="0"/>
              <a:cs typeface="蘋果儷中黑" pitchFamily="0" charset="0"/>
            </a:endParaRPr>
          </a:p>
        </p:txBody>
      </p:sp>
      <p:sp>
        <p:nvSpPr>
          <p:cNvPr id="5" name="Shape 44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DAMAANgOAAAgDQAA4BAAABAgAAAmAAAACAAAAP//////////"/>
              </a:ext>
            </a:extLst>
          </p:cNvSpPr>
          <p:nvPr/>
        </p:nvSpPr>
        <p:spPr>
          <a:xfrm>
            <a:off x="495300" y="2413000"/>
            <a:ext cx="1638300" cy="330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t>number of subsets</a:t>
            </a:r>
          </a:p>
        </p:txBody>
      </p:sp>
      <p:sp>
        <p:nvSpPr>
          <p:cNvPr id="6" name="Shape 44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BEAAIgOAADBEgAAWBEAABAgAAAmAAAACAAAAP//////////"/>
              </a:ext>
            </a:extLst>
          </p:cNvSpPr>
          <p:nvPr/>
        </p:nvSpPr>
        <p:spPr>
          <a:xfrm>
            <a:off x="2794000" y="2362200"/>
            <a:ext cx="254635" cy="4572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marL="0" marR="0" indent="0" algn="l" defTabSz="457200">
              <a:lnSpc>
                <a:spcPts val="2700"/>
              </a:lnSpc>
              <a:spcBef>
                <a:spcPts val="400"/>
              </a:spcBef>
              <a:spcAft>
                <a:spcPts val="0"/>
              </a:spcAft>
              <a:buNone/>
              <a:tabLst>
                <a:tab pos="838200" algn="l"/>
                <a:tab pos="914400" algn="l"/>
                <a:tab pos="1828800" algn="l"/>
                <a:tab pos="2387600" algn="l"/>
              </a:tabLst>
              <a:defRPr sz="2210" cap="none">
                <a:solidFill>
                  <a:srgbClr val="424242"/>
                </a:solidFill>
                <a:latin typeface="蘋果儷中黑" pitchFamily="0" charset="0"/>
                <a:ea typeface="蘋果儷中黑" pitchFamily="0" charset="0"/>
                <a:cs typeface="蘋果儷中黑" pitchFamily="0" charset="0"/>
              </a:defRPr>
            </a:pPr>
            <a:r>
              <a:rPr b="1" i="1" cap="none">
                <a:latin typeface="Times" pitchFamily="0" charset="0"/>
                <a:ea typeface="蘋果儷中黑" pitchFamily="0" charset="0"/>
                <a:cs typeface="蘋果儷中黑" pitchFamily="0" charset="0"/>
              </a:rPr>
              <a:t>k</a:t>
            </a:r>
            <a:endParaRPr b="1" i="1" cap="none">
              <a:latin typeface="Times" pitchFamily="0" charset="0"/>
              <a:ea typeface="蘋果儷中黑" pitchFamily="0" charset="0"/>
              <a:cs typeface="蘋果儷中黑" pitchFamily="0" charset="0"/>
            </a:endParaRPr>
          </a:p>
        </p:txBody>
      </p:sp>
      <p:pic>
        <p:nvPicPr>
          <p:cNvPr id="7"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QSAAD4EQAAWC8AAFYjAAAQAAAAJgAAAAgAAAD//////////w=="/>
              </a:ext>
            </a:extLst>
          </p:cNvPicPr>
          <p:nvPr/>
        </p:nvPicPr>
        <p:blipFill>
          <a:blip r:embed="rId2"/>
          <a:stretch>
            <a:fillRect/>
          </a:stretch>
        </p:blipFill>
        <p:spPr>
          <a:xfrm>
            <a:off x="3009900" y="2921000"/>
            <a:ext cx="4686300" cy="2823210"/>
          </a:xfrm>
          <a:prstGeom prst="rect">
            <a:avLst/>
          </a:prstGeom>
          <a:noFill/>
          <a:ln>
            <a:noFill/>
          </a:ln>
          <a:effectLst/>
        </p:spPr>
      </p:pic>
      <p:sp>
        <p:nvSpPr>
          <p:cNvPr id="8" name="Shape 442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QgAAMgAAABPNgAAOAQAABAgAAAmAAAACAAAAP//////////"/>
              </a:ext>
            </a:extLst>
          </p:cNvSpPr>
          <p:nvPr/>
        </p:nvSpPr>
        <p:spPr>
          <a:xfrm>
            <a:off x="1331595" y="127000"/>
            <a:ext cx="7496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marL="0" marR="0" indent="0" algn="ctr" defTabSz="457200">
              <a:lnSpc>
                <a:spcPts val="4300"/>
              </a:lnSpc>
              <a:spcBef>
                <a:spcPts val="0"/>
              </a:spcBef>
              <a:spcAft>
                <a:spcPts val="0"/>
              </a:spcAft>
              <a:buNone/>
              <a:tabLst>
                <a:tab pos="838200" algn="l"/>
              </a:tabLst>
              <a:defRPr sz="3600" cap="none">
                <a:solidFill>
                  <a:srgbClr val="0433FF"/>
                </a:solidFill>
                <a:latin typeface="蘋果儷中黑" pitchFamily="0" charset="0"/>
                <a:ea typeface="蘋果儷中黑" pitchFamily="0" charset="0"/>
                <a:cs typeface="蘋果儷中黑" pitchFamily="0" charset="0"/>
              </a:defRPr>
            </a:pPr>
            <a:r>
              <a:t>The Dirichlet Process Prior (DPP) ASPH Model</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26"/>
          <p:cNvSpPr>
            <a:extLst>
              <a:ext uri="smNativeData">
                <pr:smNativeData xmlns:pr="smNativeData" xmlns="smNativeData" val="SMDATA_15_4KjW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BAABoOAAACAcAABAAAAAmAAAACAAAAP//////////"/>
              </a:ext>
            </a:extLst>
          </p:cNvSpPr>
          <p:nvPr/>
        </p:nvSpPr>
        <p:spPr>
          <a:xfrm>
            <a:off x="990600" y="177800"/>
            <a:ext cx="8178800" cy="965200"/>
          </a:xfrm>
          <a:prstGeom prst="rect">
            <a:avLst/>
          </a:prstGeom>
          <a:noFill/>
          <a:ln>
            <a:noFill/>
          </a:ln>
          <a:effectLst/>
        </p:spPr>
        <p:txBody>
          <a:bodyPr vert="horz" wrap="square" lIns="0" tIns="0" rIns="0" bIns="0" numCol="1" spcCol="215900" anchor="t"/>
          <a:lstStyle/>
          <a:p>
            <a:pPr marL="0" marR="0" indent="-12700" algn="ctr" defTabSz="457200">
              <a:lnSpc>
                <a:spcPts val="4300"/>
              </a:lnSpc>
              <a:spcBef>
                <a:spcPts val="0"/>
              </a:spcBef>
              <a:spcAft>
                <a:spcPts val="0"/>
              </a:spcAft>
              <a:buNone/>
              <a:tabLst>
                <a:tab pos="838200" algn="l"/>
                <a:tab pos="977900" algn="l"/>
              </a:tabLst>
              <a:defRPr sz="3600" cap="none">
                <a:solidFill>
                  <a:srgbClr val="021EAA"/>
                </a:solidFill>
                <a:effectLst>
                  <a:outerShdw dist="63500" dir="3600000" algn="tl" rotWithShape="0">
                    <a:srgbClr val="000000">
                      <a:alpha val="40000"/>
                    </a:srgbClr>
                  </a:outerShdw>
                </a:effectLst>
                <a:latin typeface="蘋果儷中黑" pitchFamily="0" charset="0"/>
                <a:ea typeface="蘋果儷中黑" pitchFamily="0" charset="0"/>
                <a:cs typeface="蘋果儷中黑" pitchFamily="0" charset="0"/>
              </a:defRPr>
            </a:pPr>
            <a:r>
              <a:t>Accommodating Partitioned Data using the DPP Model</a:t>
            </a:r>
          </a:p>
        </p:txBody>
      </p:sp>
      <p:sp>
        <p:nvSpPr>
          <p:cNvPr id="3" name="Shape 44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ov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A4NgAABAsAABAgAAAmAAAACAAAAP//////////"/>
              </a:ext>
            </a:extLst>
          </p:cNvSpPr>
          <p:nvPr/>
        </p:nvSpPr>
        <p:spPr>
          <a:xfrm>
            <a:off x="533400" y="1384300"/>
            <a:ext cx="8280400" cy="406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21EAA"/>
                </a:solidFill>
                <a:latin typeface="蘋果儷中黑" pitchFamily="0" charset="0"/>
                <a:ea typeface="蘋果儷中黑" pitchFamily="0" charset="0"/>
                <a:cs typeface="蘋果儷中黑" pitchFamily="0" charset="0"/>
              </a:defRPr>
            </a:pPr>
            <a:r>
              <a:t>The posterior probability distribution under the DPP model</a:t>
            </a:r>
          </a:p>
        </p:txBody>
      </p:sp>
      <p:pic>
        <p:nvPicPr>
          <p:cNvPr id="4"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UEAADADQAA2zkAACQTAAAQAAAAJgAAAAgAAAD//////////w=="/>
              </a:ext>
            </a:extLst>
          </p:cNvPicPr>
          <p:nvPr/>
        </p:nvPicPr>
        <p:blipFill>
          <a:blip r:embed="rId2"/>
          <a:stretch>
            <a:fillRect/>
          </a:stretch>
        </p:blipFill>
        <p:spPr>
          <a:xfrm>
            <a:off x="755015" y="2235200"/>
            <a:ext cx="8649970" cy="876300"/>
          </a:xfrm>
          <a:prstGeom prst="rect">
            <a:avLst/>
          </a:prstGeom>
          <a:noFill/>
          <a:ln>
            <a:noFill/>
          </a:ln>
          <a:effectLst/>
        </p:spPr>
      </p:pic>
      <p:grpSp>
        <p:nvGrpSpPr>
          <p:cNvPr id="5" name="Group 443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gGAADEDgAAfBoAADAbAAAQAAAAJgAAAAgAAAD/////AAAAAA=="/>
              </a:ext>
            </a:extLst>
          </p:cNvGrpSpPr>
          <p:nvPr/>
        </p:nvGrpSpPr>
        <p:grpSpPr>
          <a:xfrm>
            <a:off x="1092200" y="2400300"/>
            <a:ext cx="3213100" cy="2019300"/>
            <a:chOff x="1092200" y="2400300"/>
            <a:chExt cx="3213100" cy="2019300"/>
          </a:xfrm>
        </p:grpSpPr>
        <p:sp>
          <p:nvSpPr>
            <p:cNvPr id="8" name="Shape 44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Mc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vAwAACAXAAB8GgAAMBsAAAAgAAAmAAAACAAAAP//////////"/>
                </a:ext>
              </a:extLst>
            </p:cNvSpPr>
            <p:nvPr/>
          </p:nvSpPr>
          <p:spPr>
            <a:xfrm>
              <a:off x="2070100" y="3759200"/>
              <a:ext cx="2235200" cy="6604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tree &amp;</a:t>
              </a:r>
            </a:p>
            <a:p>
              <a:pPr algn="l" defTabSz="457200">
                <a:lnSpc>
                  <a:spcPct val="100000"/>
                </a:lnSpc>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Gill Sans" pitchFamily="0" charset="0"/>
                  <a:cs typeface="Gill Sans" pitchFamily="0" charset="0"/>
                </a:defRPr>
              </a:pPr>
              <a:r>
                <a:t>branch lengths</a:t>
              </a:r>
            </a:p>
          </p:txBody>
        </p:sp>
        <p:sp>
          <p:nvSpPr>
            <p:cNvPr id="7" name="Shape 4430"/>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zDi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YAAMQOAADECQAAIBIAAAAAAAAmAAAACAAAAP//////////"/>
                </a:ext>
              </a:extLst>
            </p:cNvSpPr>
            <p:nvPr/>
          </p:nvSpPr>
          <p:spPr>
            <a:xfrm>
              <a:off x="1092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31"/>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Az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AkAAPgRAAAcDwAAZRcAAAAAAAAmAAAACAAAAP//////////"/>
                </a:ext>
              </a:extLst>
            </p:cNvSpPr>
            <p:nvPr/>
          </p:nvSpPr>
          <p:spPr>
            <a:xfrm flipH="1" flipV="1">
              <a:off x="1574800" y="2921000"/>
              <a:ext cx="881380" cy="882015"/>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9" name="Group 443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FAKAADEDgAA3CMAALAYAAAQAAAAJgAAAAgAAAD/////AAAAAA=="/>
              </a:ext>
            </a:extLst>
          </p:cNvGrpSpPr>
          <p:nvPr/>
        </p:nvGrpSpPr>
        <p:grpSpPr>
          <a:xfrm>
            <a:off x="1676400" y="2400300"/>
            <a:ext cx="4152900" cy="1612900"/>
            <a:chOff x="1676400" y="2400300"/>
            <a:chExt cx="4152900" cy="1612900"/>
          </a:xfrm>
        </p:grpSpPr>
        <p:sp>
          <p:nvSpPr>
            <p:cNvPr id="12" name="Shape 44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HBYAAFgWAADcIwAAsBgAAAAgAAAmAAAACAAAAP//////////"/>
                </a:ext>
              </a:extLst>
            </p:cNvSpPr>
            <p:nvPr/>
          </p:nvSpPr>
          <p:spPr>
            <a:xfrm>
              <a:off x="3594100" y="36322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table parameters</a:t>
              </a:r>
            </a:p>
          </p:txBody>
        </p:sp>
        <p:sp>
          <p:nvSpPr>
            <p:cNvPr id="11" name="Shape 4434"/>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AoAAMQOAACQEAAAIBIAAAAAAAAmAAAACAAAAP//////////"/>
                </a:ext>
              </a:extLst>
            </p:cNvSpPr>
            <p:nvPr/>
          </p:nvSpPr>
          <p:spPr>
            <a:xfrm>
              <a:off x="1676400" y="2400300"/>
              <a:ext cx="10160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0" name="Shape 443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06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fBAAAPgRAADpFQAAZBcAAAAAAAAmAAAACAAAAP//////////"/>
                </a:ext>
              </a:extLst>
            </p:cNvSpPr>
            <p:nvPr/>
          </p:nvSpPr>
          <p:spPr>
            <a:xfrm flipH="1" flipV="1">
              <a:off x="2679700" y="2921000"/>
              <a:ext cx="882015" cy="88138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grpSp>
        <p:nvGrpSpPr>
          <p:cNvPr id="13" name="Group 4440"/>
          <p:cNvGrpSpPr>
            <a:extLst>
              <a:ext uri="smNativeData">
                <pr:smNativeData xmlns:pr="smNativeData" xmlns="smNativeData" val="SMDATA_6_4KjWYhMAAAAlAAAAAQAAAA8BAAAAkAAAAEgAAACQAAAASAAAAAAAAAAAAAAAAAAAABcAAAAUAAAAAAAAAAAAAAD/fwAA/38AAAAAAAAJAAAABAAAAFEAQQAfAAAAVAAAAAAAAAAAAAAAAAAAAAAAAAAAAAAAAAAAAAAAAAAAAAAAAAAAAAAAAAAAAAAAAAAAAAAAAAAAAAAAAAAAAAAAAAAAAAAAAAAAAAAAAAAAAAAAAAAAACEAAAAYAAAAFAAAAOAQAADEDgAApCQAAAgWAAAQAAAAJgAAAAgAAAD/////AAAAAA=="/>
              </a:ext>
            </a:extLst>
          </p:cNvGrpSpPr>
          <p:nvPr/>
        </p:nvGrpSpPr>
        <p:grpSpPr>
          <a:xfrm>
            <a:off x="2743200" y="2400300"/>
            <a:ext cx="3213100" cy="1181100"/>
            <a:chOff x="2743200" y="2400300"/>
            <a:chExt cx="3213100" cy="1181100"/>
          </a:xfrm>
        </p:grpSpPr>
        <p:sp>
          <p:nvSpPr>
            <p:cNvPr id="16" name="Shape 44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5BYAALATAACkJAAACBYAAAAgAAAmAAAACAAAAP//////////"/>
                </a:ext>
              </a:extLst>
            </p:cNvSpPr>
            <p:nvPr/>
          </p:nvSpPr>
          <p:spPr>
            <a:xfrm>
              <a:off x="3721100" y="3200400"/>
              <a:ext cx="2235200" cy="381000"/>
            </a:xfrm>
            <a:prstGeom prst="rect">
              <a:avLst/>
            </a:prstGeom>
            <a:noFill/>
            <a:ln>
              <a:noFill/>
            </a:ln>
            <a:effectLst>
              <a:outerShdw blurRad="63500" dist="63760" dir="2700000">
                <a:srgbClr val="000000">
                  <a:alpha val="35000"/>
                </a:srgbClr>
              </a:outerShdw>
            </a:effectLst>
          </p:spPr>
          <p:txBody>
            <a:bodyPr vert="horz" wrap="square" lIns="50800" tIns="50800" rIns="50800" bIns="50800" numCol="1" spcCol="215900" anchor="t"/>
            <a:lstStyle/>
            <a:p>
              <a:pPr marL="0" marR="0" indent="0" algn="l" defTabSz="457200">
                <a:lnSpc>
                  <a:spcPct val="100000"/>
                </a:lnSpc>
                <a:spcBef>
                  <a:spcPts val="0"/>
                </a:spcBef>
                <a:spcAft>
                  <a:spcPts val="0"/>
                </a:spcAft>
                <a:buNone/>
                <a:tabLst>
                  <a:tab pos="355600" algn="l"/>
                  <a:tab pos="711200" algn="l"/>
                  <a:tab pos="838200" algn="l"/>
                  <a:tab pos="1066800" algn="l"/>
                  <a:tab pos="1422400" algn="l"/>
                  <a:tab pos="1778000" algn="l"/>
                  <a:tab pos="2133600" algn="l"/>
                  <a:tab pos="2489200" algn="l"/>
                  <a:tab pos="2844800" algn="l"/>
                  <a:tab pos="3200400" algn="l"/>
                  <a:tab pos="3556000" algn="l"/>
                  <a:tab pos="3911600" algn="l"/>
                  <a:tab pos="4267200" algn="l"/>
                </a:tabLst>
                <a:defRPr sz="2200" cap="none">
                  <a:solidFill>
                    <a:srgbClr val="424242"/>
                  </a:solidFill>
                  <a:latin typeface="蘋果儷中黑" pitchFamily="0" charset="0"/>
                  <a:ea typeface="蘋果儷中黑" pitchFamily="0" charset="0"/>
                  <a:cs typeface="蘋果儷中黑" pitchFamily="0" charset="0"/>
                </a:defRPr>
              </a:pPr>
              <a:r>
                <a:t>seating arrangement</a:t>
              </a:r>
            </a:p>
          </p:txBody>
        </p:sp>
        <p:sp>
          <p:nvSpPr>
            <p:cNvPr id="15" name="Shape 4438"/>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4BAAAMQOAADsEwAAIBIAAAAAAAAmAAAACAAAAP//////////"/>
                </a:ext>
              </a:extLst>
            </p:cNvSpPr>
            <p:nvPr/>
          </p:nvSpPr>
          <p:spPr>
            <a:xfrm>
              <a:off x="2743200" y="2400300"/>
              <a:ext cx="495300" cy="546100"/>
            </a:xfrm>
            <a:prstGeom prst="rect">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3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2BMAAPgRAAD1FgAAFhUAAAAAAAAmAAAACAAAAP//////////"/>
                </a:ext>
              </a:extLst>
            </p:cNvSpPr>
            <p:nvPr/>
          </p:nvSpPr>
          <p:spPr>
            <a:xfrm flipH="1" flipV="1">
              <a:off x="3225800" y="2921000"/>
              <a:ext cx="506095" cy="506730"/>
            </a:xfrm>
            <a:prstGeom prst="line">
              <a:avLst/>
            </a:prstGeom>
            <a:noFill/>
            <a:ln w="25400" cap="flat" cmpd="sng" algn="ctr">
              <a:solidFill>
                <a:srgbClr val="FF9300"/>
              </a:solidFill>
              <a:prstDash val="solid"/>
              <a:headEnd type="none"/>
              <a:tailEnd type="none"/>
            </a:ln>
            <a:effectLst>
              <a:outerShdw blurRad="63500" dist="63760" dir="2700000">
                <a:srgbClr val="000000">
                  <a:alpha val="35000"/>
                </a:srgbClr>
              </a:outerShdw>
            </a:effectLst>
          </p:spPr>
          <p:txBody>
            <a:bodyPr rot="10800000" vert="horz" wrap="square" lIns="50800" tIns="50800" rIns="50800" bIns="50800" numCol="1" spcCol="215900" anchor="ctr"/>
            <a:lstStyle/>
            <a:p>
              <a:pPr algn="l" defTabSz="457200">
                <a:lnSpc>
                  <a:spcPct val="100000"/>
                </a:lnSpc>
                <a:tabLst>
                  <a:tab pos="838200" algn="l"/>
                </a:tabLst>
                <a:defRPr sz="1200" cap="none">
                  <a:latin typeface="Helvetica" pitchFamily="0" charset="0"/>
                  <a:ea typeface="Gill Sans" pitchFamily="0" charset="0"/>
                  <a:cs typeface="Gill Sans" pitchFamily="0" charset="0"/>
                </a:defRPr>
              </a:pPr>
            </a:p>
          </p:txBody>
        </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9" grpId="0" animBg="1" advAuto="0"/>
      <p:bldP spid="13" grpId="0" animBg="1" advAuto="0"/>
    </p:bldLst>
    <p:extLst>
      <p:ext uri="smNativeData">
        <pr:smNativeData xmlns:pr="smNativeData" xmlns="smNativeData" val="4KjWYgMAAAAFAAAA/f///wEAAAABAAAAAAAAAAAAAAAAAAAAAAAAAAkAAAD9////AQAAAAEAAAAAAAAAAAAAAAAAAAAAAAAADQAAAP3///8BAAAAAQAAAAAAAAAAAAAAAAAAAAAAAAA="/>
      </p:ext>
    </p:extLst>
  </p:timing>
</p:sld>
</file>

<file path=ppt/slides/slide4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 name="Shape 44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2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 DPP process is run for each of the four substitution model parameters</a:t>
            </a:r>
          </a:p>
        </p:txBody>
      </p:sp>
      <p:sp>
        <p:nvSpPr>
          <p:cNvPr id="4" name="Shape 44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5"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6"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yomZi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fiYX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8" name="Shape 44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8q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MCMC is initialized with one table for each parameter, with a value drawn from their respective prior probability distributions</a:t>
            </a:r>
          </a:p>
        </p:txBody>
      </p:sp>
      <p:sp>
        <p:nvSpPr>
          <p:cNvPr id="3" name="Shape 445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g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5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c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5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BR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5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8o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4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8" name="Shape 44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9"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NGQ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1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11"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12" name="Shape 446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PBOL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4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8L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All of the data elements are seated at a single table for each parameter</a:t>
            </a:r>
          </a:p>
        </p:txBody>
      </p:sp>
      <p:sp>
        <p:nvSpPr>
          <p:cNvPr id="3" name="Shape 44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4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46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CbEA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46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46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rot="140686">
            <a:off x="1739900" y="1981200"/>
            <a:ext cx="342900" cy="431800"/>
            <a:chOff x="1739900" y="1981200"/>
            <a:chExt cx="342900" cy="431800"/>
          </a:xfrm>
        </p:grpSpPr>
        <p:sp>
          <p:nvSpPr>
            <p:cNvPr id="9" name="Shape 446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4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47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rot="140686">
            <a:off x="2120900" y="1968500"/>
            <a:ext cx="342900" cy="444500"/>
            <a:chOff x="2120900" y="1968500"/>
            <a:chExt cx="342900" cy="444500"/>
          </a:xfrm>
        </p:grpSpPr>
        <p:sp>
          <p:nvSpPr>
            <p:cNvPr id="12" name="Shape 447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4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If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47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rot="140686">
            <a:off x="2501900" y="1955800"/>
            <a:ext cx="342900" cy="457200"/>
            <a:chOff x="2501900" y="1955800"/>
            <a:chExt cx="342900" cy="457200"/>
          </a:xfrm>
        </p:grpSpPr>
        <p:sp>
          <p:nvSpPr>
            <p:cNvPr id="15" name="Shape 447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zDcxY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4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zD2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47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rot="140686">
            <a:off x="1739900" y="2946400"/>
            <a:ext cx="342900" cy="431800"/>
            <a:chOff x="1739900" y="2946400"/>
            <a:chExt cx="342900" cy="431800"/>
          </a:xfrm>
        </p:grpSpPr>
        <p:sp>
          <p:nvSpPr>
            <p:cNvPr id="18" name="Shape 447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Yv9+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4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E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48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rot="140686">
            <a:off x="2120900" y="2933700"/>
            <a:ext cx="342900" cy="444500"/>
            <a:chOff x="2120900" y="2933700"/>
            <a:chExt cx="342900" cy="444500"/>
          </a:xfrm>
        </p:grpSpPr>
        <p:sp>
          <p:nvSpPr>
            <p:cNvPr id="21" name="Shape 447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cjMi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4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mJx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48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rot="140686">
            <a:off x="2501900" y="2921000"/>
            <a:ext cx="342900" cy="457200"/>
            <a:chOff x="2501900" y="2921000"/>
            <a:chExt cx="342900" cy="457200"/>
          </a:xfrm>
        </p:grpSpPr>
        <p:sp>
          <p:nvSpPr>
            <p:cNvPr id="24" name="Shape 448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8fHy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4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yI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487"/>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48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k5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4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hP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49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48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6QMR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4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49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49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MyIS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4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P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49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49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gyYw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4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0wL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49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4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4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0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0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OT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I9c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wnHC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YAI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0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100000">
                                          <p:val>
                                            <p:strVal val="#ppt_x"/>
                                          </p:val>
                                        </p:tav>
                                      </p:tavLst>
                                    </p:anim>
                                    <p:anim calcmode="lin" valueType="num">
                                      <p:cBhvr>
                                        <p:cTn id="8" dur="25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ppt_x</p:attrName>
                                        </p:attrNameLst>
                                      </p:cBhvr>
                                      <p:tavLst>
                                        <p:tav tm="0">
                                          <p:val>
                                            <p:strVal val="#ppt_x"/>
                                          </p:val>
                                        </p:tav>
                                        <p:tav tm="100000">
                                          <p:val>
                                            <p:strVal val="#ppt_x"/>
                                          </p:val>
                                        </p:tav>
                                      </p:tavLst>
                                    </p:anim>
                                    <p:anim calcmode="lin" valueType="num">
                                      <p:cBhvr>
                                        <p:cTn id="18" dur="250" fill="hold"/>
                                        <p:tgtEl>
                                          <p:spTgt spid="13"/>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ppt_x</p:attrName>
                                        </p:attrNameLst>
                                      </p:cBhvr>
                                      <p:tavLst>
                                        <p:tav tm="0">
                                          <p:val>
                                            <p:strVal val="#ppt_x"/>
                                          </p:val>
                                        </p:tav>
                                        <p:tav tm="100000">
                                          <p:val>
                                            <p:strVal val="#ppt_x"/>
                                          </p:val>
                                        </p:tav>
                                      </p:tavLst>
                                    </p:anim>
                                    <p:anim calcmode="lin" valueType="num">
                                      <p:cBhvr>
                                        <p:cTn id="23" dur="250" fill="hold"/>
                                        <p:tgtEl>
                                          <p:spTgt spid="16"/>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250" fill="hold"/>
                                        <p:tgtEl>
                                          <p:spTgt spid="19"/>
                                        </p:tgtEl>
                                        <p:attrNameLst>
                                          <p:attrName>ppt_x</p:attrName>
                                        </p:attrNameLst>
                                      </p:cBhvr>
                                      <p:tavLst>
                                        <p:tav tm="0">
                                          <p:val>
                                            <p:strVal val="#ppt_x"/>
                                          </p:val>
                                        </p:tav>
                                        <p:tav tm="100000">
                                          <p:val>
                                            <p:strVal val="#ppt_x"/>
                                          </p:val>
                                        </p:tav>
                                      </p:tavLst>
                                    </p:anim>
                                    <p:anim calcmode="lin" valueType="num">
                                      <p:cBhvr>
                                        <p:cTn id="28" dur="250" fill="hold"/>
                                        <p:tgtEl>
                                          <p:spTgt spid="19"/>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250" fill="hold"/>
                                        <p:tgtEl>
                                          <p:spTgt spid="22"/>
                                        </p:tgtEl>
                                        <p:attrNameLst>
                                          <p:attrName>ppt_x</p:attrName>
                                        </p:attrNameLst>
                                      </p:cBhvr>
                                      <p:tavLst>
                                        <p:tav tm="0">
                                          <p:val>
                                            <p:strVal val="#ppt_x"/>
                                          </p:val>
                                        </p:tav>
                                        <p:tav tm="100000">
                                          <p:val>
                                            <p:strVal val="#ppt_x"/>
                                          </p:val>
                                        </p:tav>
                                      </p:tavLst>
                                    </p:anim>
                                    <p:anim calcmode="lin" valueType="num">
                                      <p:cBhvr>
                                        <p:cTn id="33" dur="25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ppt_x</p:attrName>
                                        </p:attrNameLst>
                                      </p:cBhvr>
                                      <p:tavLst>
                                        <p:tav tm="0">
                                          <p:val>
                                            <p:strVal val="#ppt_x"/>
                                          </p:val>
                                        </p:tav>
                                        <p:tav tm="100000">
                                          <p:val>
                                            <p:strVal val="#ppt_x"/>
                                          </p:val>
                                        </p:tav>
                                      </p:tavLst>
                                    </p:anim>
                                    <p:anim calcmode="lin" valueType="num">
                                      <p:cBhvr>
                                        <p:cTn id="38" dur="250" fill="hold"/>
                                        <p:tgtEl>
                                          <p:spTgt spid="25"/>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250" fill="hold"/>
                                        <p:tgtEl>
                                          <p:spTgt spid="28"/>
                                        </p:tgtEl>
                                        <p:attrNameLst>
                                          <p:attrName>ppt_x</p:attrName>
                                        </p:attrNameLst>
                                      </p:cBhvr>
                                      <p:tavLst>
                                        <p:tav tm="0">
                                          <p:val>
                                            <p:strVal val="#ppt_x"/>
                                          </p:val>
                                        </p:tav>
                                        <p:tav tm="100000">
                                          <p:val>
                                            <p:strVal val="#ppt_x"/>
                                          </p:val>
                                        </p:tav>
                                      </p:tavLst>
                                    </p:anim>
                                    <p:anim calcmode="lin" valueType="num">
                                      <p:cBhvr>
                                        <p:cTn id="43" dur="250" fill="hold"/>
                                        <p:tgtEl>
                                          <p:spTgt spid="28"/>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250" fill="hold"/>
                                        <p:tgtEl>
                                          <p:spTgt spid="31"/>
                                        </p:tgtEl>
                                        <p:attrNameLst>
                                          <p:attrName>ppt_x</p:attrName>
                                        </p:attrNameLst>
                                      </p:cBhvr>
                                      <p:tavLst>
                                        <p:tav tm="0">
                                          <p:val>
                                            <p:strVal val="#ppt_x"/>
                                          </p:val>
                                        </p:tav>
                                        <p:tav tm="100000">
                                          <p:val>
                                            <p:strVal val="#ppt_x"/>
                                          </p:val>
                                        </p:tav>
                                      </p:tavLst>
                                    </p:anim>
                                    <p:anim calcmode="lin" valueType="num">
                                      <p:cBhvr>
                                        <p:cTn id="48" dur="250" fill="hold"/>
                                        <p:tgtEl>
                                          <p:spTgt spid="3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250" fill="hold"/>
                                        <p:tgtEl>
                                          <p:spTgt spid="34"/>
                                        </p:tgtEl>
                                        <p:attrNameLst>
                                          <p:attrName>ppt_x</p:attrName>
                                        </p:attrNameLst>
                                      </p:cBhvr>
                                      <p:tavLst>
                                        <p:tav tm="0">
                                          <p:val>
                                            <p:strVal val="#ppt_x"/>
                                          </p:val>
                                        </p:tav>
                                        <p:tav tm="100000">
                                          <p:val>
                                            <p:strVal val="#ppt_x"/>
                                          </p:val>
                                        </p:tav>
                                      </p:tavLst>
                                    </p:anim>
                                    <p:anim calcmode="lin" valueType="num">
                                      <p:cBhvr>
                                        <p:cTn id="53" dur="250" fill="hold"/>
                                        <p:tgtEl>
                                          <p:spTgt spid="34"/>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250" fill="hold"/>
                                        <p:tgtEl>
                                          <p:spTgt spid="37"/>
                                        </p:tgtEl>
                                        <p:attrNameLst>
                                          <p:attrName>ppt_x</p:attrName>
                                        </p:attrNameLst>
                                      </p:cBhvr>
                                      <p:tavLst>
                                        <p:tav tm="0">
                                          <p:val>
                                            <p:strVal val="#ppt_x"/>
                                          </p:val>
                                        </p:tav>
                                        <p:tav tm="100000">
                                          <p:val>
                                            <p:strVal val="#ppt_x"/>
                                          </p:val>
                                        </p:tav>
                                      </p:tavLst>
                                    </p:anim>
                                    <p:anim calcmode="lin" valueType="num">
                                      <p:cBhvr>
                                        <p:cTn id="58" dur="250" fill="hold"/>
                                        <p:tgtEl>
                                          <p:spTgt spid="3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250" fill="hold"/>
                                        <p:tgtEl>
                                          <p:spTgt spid="40"/>
                                        </p:tgtEl>
                                        <p:attrNameLst>
                                          <p:attrName>ppt_x</p:attrName>
                                        </p:attrNameLst>
                                      </p:cBhvr>
                                      <p:tavLst>
                                        <p:tav tm="0">
                                          <p:val>
                                            <p:strVal val="#ppt_x"/>
                                          </p:val>
                                        </p:tav>
                                        <p:tav tm="100000">
                                          <p:val>
                                            <p:strVal val="#ppt_x"/>
                                          </p:val>
                                        </p:tav>
                                      </p:tavLst>
                                    </p:anim>
                                    <p:anim calcmode="lin" valueType="num">
                                      <p:cBhvr>
                                        <p:cTn id="63" dur="2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P spid="19" grpId="0" animBg="1" advAuto="0"/>
      <p:bldP spid="22" grpId="0" animBg="1" advAuto="0"/>
      <p:bldP spid="25" grpId="0" animBg="1" advAuto="0"/>
      <p:bldP spid="28" grpId="0" animBg="1" advAuto="0"/>
      <p:bldP spid="31" grpId="0" animBg="1" advAuto="0"/>
      <p:bldP spid="34" grpId="0" animBg="1" advAuto="0"/>
      <p:bldP spid="37" grpId="0" animBg="1" advAuto="0"/>
      <p:bldP spid="40" grpId="0" animBg="1" advAuto="0"/>
    </p:bldLst>
    <p:extLst>
      <p:ext uri="smNativeData">
        <pr:smNativeData xmlns:pr="smNativeData" xmlns="smNativeData" val="4KjWYgwAAAAFAAAA/f///wEAAAACAAAAAQAAAAAAAAAAAAAAAAAAAAoAAAD9////AQAAAAIAAAABAAAAAAAAAAAAAAAAAAAADwAAAP3///8BAAAAAgAAAAEAAAAAAAAAAAAAAAAAAAAUAAAA/f///wEAAAACAAAAAQAAAAAAAAAAAAAAAAAAABkAAAD9////AQAAAAIAAAABAAAAAAAAAAAAAAAAAAAAHgAAAP3///8BAAAAAgAAAAEAAAAAAAAAAAAAAAAAAAAjAAAA/f///wEAAAACAAAAAQAAAAAAAAAAAAAAAAAAACgAAAD9////AQAAAAIAAAABAAAAAAAAAAAAAAAAAAAALQAAAP3///8BAAAAAgAAAAEAAAAAAAAAAAAAAAAAAAAyAAAA/f///wEAAAACAAAAAQAAAAAAAAAAAAAAAAAAADcAAAD9////AQAAAAIAAAABAAAAAAAAAAAAAAAAAAAAPAAAAP3///8BAAAAAgAAAAEAAAAAAAAAAAAAAAAAAAA="/>
      </p:ext>
    </p:extLst>
  </p:timing>
</p:sld>
</file>

<file path=ppt/slides/slide4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parameters are updated one at a time, and are chosen according to their corresponding proposal probabilities</a:t>
            </a:r>
          </a:p>
        </p:txBody>
      </p:sp>
      <p:sp>
        <p:nvSpPr>
          <p:cNvPr id="3" name="Shape 45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1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1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2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1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iI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2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2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52U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2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2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b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29"/>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2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E6dD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gZ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3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3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yLUQ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B0e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3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3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ASE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3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3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41"/>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3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4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4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47"/>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4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5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4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5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55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5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updates are of two kinds: conventional mechanisms propose changes to the value of a parameter on the table and are accepted or rejected. </a:t>
            </a:r>
          </a:p>
        </p:txBody>
      </p:sp>
      <p:sp>
        <p:nvSpPr>
          <p:cNvPr id="3" name="Shape 45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56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5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5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56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5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5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6d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56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56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5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571"/>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56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5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574"/>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57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5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577"/>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57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5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580"/>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57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5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58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58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5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586"/>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58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5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58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58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5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59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59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5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59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59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5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598"/>
          <p:cNvGrpSpPr>
            <a:extLst>
              <a:ext uri="smNativeData">
                <pr:smNativeData xmlns:pr="smNativeData" xmlns="smNativeData" val="SMDATA_6_4KjWYhMAAAAlAAAAAQAAAA8BAAAAkAAAAEgAAACQAAAASAAAAAAAAAAAAAAAAAAAABcAAAAUAAAAAAAAAAAAAAD/fwAA/38AAAAAAAAJAAAABAAAAOD7PyQ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5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5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5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0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0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DkRw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13"/>
          <p:cNvGrpSpPr>
            <a:extLst>
              <a:ext uri="smNativeData">
                <pr:smNativeData xmlns:pr="smNativeData" xmlns="smNativeData" val="SMDATA_6_4KjWYhMAAAAlAAAAAQAAAA8BAAAAkAAAAEgAAACQAAAASAAAAAAAAAAAAAAAAAAAABcAAAAUAAAAAAAAAAAAAAD/fwAA/38AAAAAAAAJAAAABAAAABIXOTE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1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1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1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2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2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2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2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2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2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XgX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3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2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u5hR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Bga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3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3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3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3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4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3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4E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4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4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46"/>
          <p:cNvGrpSpPr>
            <a:extLst>
              <a:ext uri="smNativeData">
                <pr:smNativeData xmlns:pr="smNativeData" xmlns="smNativeData" val="SMDATA_6_4KjWYhMAAAAlAAAAAQAAAA8BAAAAkAAAAEgAAACQAAAASAAAAAAAAAAAAAAAAAAAABcAAAAUAAAAAAAAAAAAAAD/fwAA/38AAAAAAAAJAAAABAAAAAAGYaQ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4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8G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8A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4" name="Shape 46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EFE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5"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I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6"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47"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48" name="Shape 46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6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Updates to seating arrangements involve the generation of a fixed number of auxiliary tables</a:t>
            </a:r>
          </a:p>
        </p:txBody>
      </p:sp>
      <p:sp>
        <p:nvSpPr>
          <p:cNvPr id="3" name="Shape 465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65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GN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65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65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66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6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6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66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6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oK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6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667"/>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66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6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xw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67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66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vPj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6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67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67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kdz4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6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676"/>
          <p:cNvGrpSpPr>
            <a:extLst>
              <a:ext uri="smNativeData">
                <pr:smNativeData xmlns:pr="smNativeData" xmlns="smNativeData" val="SMDATA_6_4KjWYhMAAAAlAAAAAQAAAA8BAAAAkAAAAEgAAACQAAAASAAAAAAAAAAAAAAAAAAAABcAAAAUAAAAAAAAAAAAAAD/fwAA/38AAAAAAAAJAAAABAAAAACQov4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67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6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679"/>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67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gD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6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68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68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6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685"/>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68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6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688"/>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68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6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691"/>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68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O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6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694"/>
          <p:cNvGrpSpPr>
            <a:extLst>
              <a:ext uri="smNativeData">
                <pr:smNativeData xmlns:pr="smNativeData" xmlns="smNativeData" val="SMDATA_6_4KjWYhMAAAAlAAAAAQAAAA8BAAAAkAAAAEgAAACQAAAASAAAAAAAAAAAAAAAAAAAABcAAAAUAAAAAAAAAAAAAAD/fwAA/38AAAAAAAAJAAAABAAAAEIAU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69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69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69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6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0I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6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6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6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UAJ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BsOQAAnwgAABAgAAAmAAAACAAAAP//////////"/>
              </a:ext>
            </a:extLst>
          </p:cNvSpPr>
          <p:nvPr/>
        </p:nvSpPr>
        <p:spPr>
          <a:xfrm>
            <a:off x="639445" y="1016000"/>
            <a:ext cx="8695055" cy="385445"/>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Can we correctly estimate the true branch length used in our simulation?</a:t>
            </a:r>
          </a:p>
        </p:txBody>
      </p:sp>
      <p:sp>
        <p:nvSpPr>
          <p:cNvPr id="3" name="Shape 7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Nx4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xgkAANwAAAC6NAAATAQAABAgAAAmAAAACAAAAP//////////"/>
              </a:ext>
            </a:extLst>
          </p:cNvSpPr>
          <p:nvPr/>
        </p:nvSpPr>
        <p:spPr>
          <a:xfrm>
            <a:off x="1588770" y="139700"/>
            <a:ext cx="698246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Scaling the Instantaneous Rate Matrix</a:t>
            </a: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C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QQAADkDAAAoCMAAHAXAAAQAAAAJgAAAAgAAAD//////////w=="/>
              </a:ext>
            </a:extLst>
          </p:cNvPicPr>
          <p:nvPr/>
        </p:nvPicPr>
        <p:blipFill>
          <a:blip r:embed="rId2"/>
          <a:stretch>
            <a:fillRect/>
          </a:stretch>
        </p:blipFill>
        <p:spPr>
          <a:xfrm>
            <a:off x="2705100" y="2095500"/>
            <a:ext cx="3086100" cy="1714500"/>
          </a:xfrm>
          <a:prstGeom prst="rect">
            <a:avLst/>
          </a:prstGeom>
          <a:noFill/>
          <a:ln>
            <a:noFill/>
          </a:ln>
          <a:effectLst/>
        </p:spPr>
      </p:pic>
      <p:sp>
        <p:nvSpPr>
          <p:cNvPr id="5" name="Shape 7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9E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DgYAADaOgAAXB8AABAgAAAmAAAACAAAAP//////////"/>
              </a:ext>
            </a:extLst>
          </p:cNvSpPr>
          <p:nvPr/>
        </p:nvSpPr>
        <p:spPr>
          <a:xfrm>
            <a:off x="990600" y="3937000"/>
            <a:ext cx="8576310" cy="116078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Scaling the instantaneous-rate matrix such that the average substitution rate is 2</a:t>
            </a:r>
            <a:br/>
            <a:r>
              <a:rPr cap="none">
                <a:solidFill>
                  <a:srgbClr val="424242"/>
                </a:solidFill>
              </a:rPr>
              <a:t>    would require that we divide the estimated branch lengths by 2 in order to</a:t>
            </a:r>
            <a:br/>
            <a:r>
              <a:rPr cap="none">
                <a:solidFill>
                  <a:srgbClr val="424242"/>
                </a:solidFill>
              </a:rPr>
              <a:t>    interpret the branch lengths,   , in terms of the expected (average) number of </a:t>
            </a:r>
            <a:br/>
            <a:r>
              <a:rPr cap="none">
                <a:solidFill>
                  <a:srgbClr val="424242"/>
                </a:solidFill>
              </a:rPr>
              <a:t>    substitutions per site.</a:t>
            </a:r>
            <a:endParaRPr cap="none">
              <a:solidFill>
                <a:srgbClr val="424242"/>
              </a:solidFill>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EHwAAAAAAAAAAAABkAAAAZAAAAAAAAAAjAAAABAAAAGQAAAAXAAAAFAAAAAAAAAAAAAAA/38AAP9/AAAAAAAACQAAAAQAAADD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wZAAANHAAArxoAACUdAAAQAAAAJgAAAAgAAAD//////////w=="/>
              </a:ext>
            </a:extLst>
          </p:cNvPicPr>
          <p:nvPr/>
        </p:nvPicPr>
        <p:blipFill>
          <a:blip r:embed="rId3"/>
          <a:srcRect l="0" t="0" r="79400" b="0"/>
          <a:stretch>
            <a:fillRect/>
          </a:stretch>
        </p:blipFill>
        <p:spPr>
          <a:xfrm>
            <a:off x="4183380" y="4559935"/>
            <a:ext cx="154305" cy="177800"/>
          </a:xfrm>
          <a:prstGeom prst="rect">
            <a:avLst/>
          </a:prstGeom>
          <a:noFill/>
          <a:ln>
            <a:noFill/>
          </a:ln>
          <a:effectLst/>
        </p:spPr>
      </p:pic>
      <p:sp>
        <p:nvSpPr>
          <p:cNvPr id="7" name="Shape 776"/>
          <p:cNvSpPr>
            <a:extLst>
              <a:ext uri="smNativeData">
                <pr:smNativeData xmlns:pr="smNativeData" xmlns="smNativeData" val="SMDATA_15_4KjWYhMAAAAlAAAACg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jyIAAFAWAABhJAAAUBYAABAAAAAmAAAACAAAAP//////////"/>
              </a:ext>
            </a:extLst>
          </p:cNvSpPr>
          <p:nvPr/>
        </p:nvSpPr>
        <p:spPr>
          <a:xfrm flipH="1">
            <a:off x="5617845" y="3627120"/>
            <a:ext cx="295910" cy="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7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dgwAABAgAAAmAAAACAAAAP//////////"/>
              </a:ext>
            </a:extLst>
          </p:cNvSpPr>
          <p:nvPr/>
        </p:nvSpPr>
        <p:spPr>
          <a:xfrm>
            <a:off x="990600" y="1397000"/>
            <a:ext cx="8576310" cy="628650"/>
          </a:xfrm>
          <a:prstGeom prst="rect">
            <a:avLst/>
          </a:prstGeom>
          <a:noFill/>
          <a:ln>
            <a:noFill/>
          </a:ln>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weighted sum of the average (expected) number of changes for all four </a:t>
            </a:r>
            <a:br/>
            <a:r>
              <a:rPr cap="none">
                <a:solidFill>
                  <a:srgbClr val="424242"/>
                </a:solidFill>
              </a:rPr>
              <a:t>     states when the average of the </a:t>
            </a:r>
            <a:r>
              <a:rPr b="1" cap="none">
                <a:solidFill>
                  <a:srgbClr val="424242"/>
                </a:solidFill>
                <a:latin typeface="Times New Roman" pitchFamily="1" charset="0"/>
                <a:ea typeface="Times New Roman" pitchFamily="1" charset="0"/>
                <a:cs typeface="Times New Roman" pitchFamily="1" charset="0"/>
              </a:rPr>
              <a:t>Q</a:t>
            </a:r>
            <a:r>
              <a:rPr cap="none">
                <a:solidFill>
                  <a:srgbClr val="424242"/>
                </a:solidFill>
              </a:rPr>
              <a:t> matrix is 2...</a:t>
            </a:r>
            <a:endParaRPr cap="none">
              <a:solidFill>
                <a:srgbClr val="424242"/>
              </a:solidFill>
            </a:endParaRPr>
          </a:p>
        </p:txBody>
      </p:sp>
      <p:sp>
        <p:nvSpPr>
          <p:cNvPr id="9" name="Shape 7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TL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hhQAAMwOAABhJAAAYBUAABAAAAAmAAAACAAAAP//////////"/>
              </a:ext>
            </a:extLst>
          </p:cNvSpPr>
          <p:nvPr/>
        </p:nvSpPr>
        <p:spPr>
          <a:xfrm>
            <a:off x="3336290" y="2405380"/>
            <a:ext cx="2577465" cy="106934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783"/>
          <p:cNvGrpSpPr>
            <a:extLst>
              <a:ext uri="smNativeData">
                <pr:smNativeData xmlns:pr="smNativeData" xmlns="smNativeData" val="SMDATA_6_4KjWYhMAAAAlAAAAAQAAAA8BAAAAkAAAAEgAAACQAAAASAAAAAAAAAAAAAAAAAAAABcAAAAUAAAAAAAAAAAAAAD/fwAA/38AAAAAAAAJAAAABAAAAGhlYWQfAAAAVAAAAAAAAAAAAAAAAAAAAAAAAAAAAAAAAAAAAAAAAAAAAAAAAAAAAAAAAAAAAAAAAAAAAAAAAAAAAAAAAAAAAAAAAAAAAAAAAAAAAAAAAAAAAAAAAAAAACEAAAAYAAAAFAAAAF4ZAABrDgAAlh0AALIVAAAQAAAAJgAAAAgAAAD/////AAAAAA=="/>
              </a:ext>
            </a:extLst>
          </p:cNvGrpSpPr>
          <p:nvPr/>
        </p:nvGrpSpPr>
        <p:grpSpPr>
          <a:xfrm>
            <a:off x="4123690" y="2343785"/>
            <a:ext cx="685800" cy="1183005"/>
            <a:chOff x="4123690" y="2343785"/>
            <a:chExt cx="685800" cy="1183005"/>
          </a:xfrm>
        </p:grpSpPr>
        <p:sp>
          <p:nvSpPr>
            <p:cNvPr id="14" name="Shape 77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GsOAACWHQAAxhAAAAAgAAAmAAAACAAAAP//////////"/>
                </a:ext>
              </a:extLst>
            </p:cNvSpPr>
            <p:nvPr/>
          </p:nvSpPr>
          <p:spPr>
            <a:xfrm>
              <a:off x="41236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1.576</a:t>
              </a:r>
              <a:endParaRPr cap="none">
                <a:solidFill>
                  <a:srgbClr val="424242"/>
                </a:solidFill>
              </a:endParaRPr>
            </a:p>
          </p:txBody>
        </p:sp>
        <p:sp>
          <p:nvSpPr>
            <p:cNvPr id="13" name="Shape 78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A8QAACWHQAAahIAAAAgAAAmAAAACAAAAP//////////"/>
                </a:ext>
              </a:extLst>
            </p:cNvSpPr>
            <p:nvPr/>
          </p:nvSpPr>
          <p:spPr>
            <a:xfrm>
              <a:off x="41236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1.082</a:t>
              </a:r>
              <a:endParaRPr cap="none">
                <a:solidFill>
                  <a:srgbClr val="424242"/>
                </a:solidFill>
              </a:endParaRPr>
            </a:p>
          </p:txBody>
        </p:sp>
        <p:sp>
          <p:nvSpPr>
            <p:cNvPr id="12" name="Shape 7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LMRAACWHQAADhQAAAAgAAAmAAAACAAAAP//////////"/>
                </a:ext>
              </a:extLst>
            </p:cNvSpPr>
            <p:nvPr/>
          </p:nvSpPr>
          <p:spPr>
            <a:xfrm>
              <a:off x="41236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0.704</a:t>
              </a:r>
              <a:endParaRPr cap="none">
                <a:solidFill>
                  <a:srgbClr val="424242"/>
                </a:solidFill>
              </a:endParaRPr>
            </a:p>
          </p:txBody>
        </p:sp>
        <p:sp>
          <p:nvSpPr>
            <p:cNvPr id="11" name="Shape 7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hkAAFcTAACWHQAAshUAAAAgAAAmAAAACAAAAP//////////"/>
                </a:ext>
              </a:extLst>
            </p:cNvSpPr>
            <p:nvPr/>
          </p:nvSpPr>
          <p:spPr>
            <a:xfrm>
              <a:off x="41236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1.286</a:t>
              </a:r>
              <a:endParaRPr cap="none">
                <a:solidFill>
                  <a:srgbClr val="424242"/>
                </a:solidFill>
              </a:endParaRPr>
            </a:p>
          </p:txBody>
        </p:sp>
      </p:grpSp>
      <p:grpSp>
        <p:nvGrpSpPr>
          <p:cNvPr id="15" name="Group 78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oUAABrDgAAghgAALIVAAAQAAAAJgAAAAgAAAD/////AAAAAA=="/>
              </a:ext>
            </a:extLst>
          </p:cNvGrpSpPr>
          <p:nvPr/>
        </p:nvGrpSpPr>
        <p:grpSpPr>
          <a:xfrm>
            <a:off x="3298190" y="2343785"/>
            <a:ext cx="685800" cy="1183005"/>
            <a:chOff x="3298190" y="2343785"/>
            <a:chExt cx="685800" cy="1183005"/>
          </a:xfrm>
        </p:grpSpPr>
        <p:sp>
          <p:nvSpPr>
            <p:cNvPr id="19" name="Shape 7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kDAQ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GsOAACCGAAAxhAAAAAgAAAmAAAACAAAAP//////////"/>
                </a:ext>
              </a:extLst>
            </p:cNvSpPr>
            <p:nvPr/>
          </p:nvSpPr>
          <p:spPr>
            <a:xfrm>
              <a:off x="3298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0.138</a:t>
              </a:r>
              <a:endParaRPr cap="none">
                <a:solidFill>
                  <a:srgbClr val="424242"/>
                </a:solidFill>
              </a:endParaRPr>
            </a:p>
          </p:txBody>
        </p:sp>
        <p:sp>
          <p:nvSpPr>
            <p:cNvPr id="18" name="Shape 78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A8QAACCGAAAahIAAAAgAAAmAAAACAAAAP//////////"/>
                </a:ext>
              </a:extLst>
            </p:cNvSpPr>
            <p:nvPr/>
          </p:nvSpPr>
          <p:spPr>
            <a:xfrm>
              <a:off x="3298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0.188</a:t>
              </a:r>
              <a:endParaRPr cap="none">
                <a:solidFill>
                  <a:srgbClr val="424242"/>
                </a:solidFill>
              </a:endParaRPr>
            </a:p>
          </p:txBody>
        </p:sp>
        <p:sp>
          <p:nvSpPr>
            <p:cNvPr id="17" name="Shape 78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LMRAACCGAAADhQAAAAgAAAmAAAACAAAAP//////////"/>
                </a:ext>
              </a:extLst>
            </p:cNvSpPr>
            <p:nvPr/>
          </p:nvSpPr>
          <p:spPr>
            <a:xfrm>
              <a:off x="3298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0.495</a:t>
              </a:r>
              <a:endParaRPr cap="none">
                <a:solidFill>
                  <a:srgbClr val="424242"/>
                </a:solidFill>
              </a:endParaRPr>
            </a:p>
          </p:txBody>
        </p:sp>
        <p:sp>
          <p:nvSpPr>
            <p:cNvPr id="16" name="Shape 7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hQAAFcTAACCGAAAshUAAAAgAAAmAAAACAAAAP//////////"/>
                </a:ext>
              </a:extLst>
            </p:cNvSpPr>
            <p:nvPr/>
          </p:nvSpPr>
          <p:spPr>
            <a:xfrm>
              <a:off x="3298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0.179</a:t>
              </a:r>
              <a:endParaRPr cap="none">
                <a:solidFill>
                  <a:srgbClr val="424242"/>
                </a:solidFill>
              </a:endParaRPr>
            </a:p>
          </p:txBody>
        </p:sp>
      </p:grpSp>
      <p:sp>
        <p:nvSpPr>
          <p:cNvPr id="20" name="Shape 78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1SQAACAUAACJPQAAgBgAAAAgAAAmAAAACAAAAP//////////"/>
              </a:ext>
            </a:extLst>
          </p:cNvSpPr>
          <p:nvPr/>
        </p:nvSpPr>
        <p:spPr>
          <a:xfrm>
            <a:off x="5987415" y="3271520"/>
            <a:ext cx="4015740"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algn="l"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rPr i="1" cap="none"/>
              <a:t>i.e.</a:t>
            </a:r>
            <a:r>
              <a:t>, the branch length, in units of expected number of substitutions per site is 2 x the true value!</a:t>
            </a:r>
          </a:p>
        </p:txBody>
      </p:sp>
      <p:sp>
        <p:nvSpPr>
          <p:cNvPr id="21" name="Shape 79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R0AALIVAACPIgAAeRgAABAAAAAmAAAACAAAAP//////////"/>
              </a:ext>
            </a:extLst>
          </p:cNvSpPr>
          <p:nvPr/>
        </p:nvSpPr>
        <p:spPr>
          <a:xfrm>
            <a:off x="4770755" y="3526790"/>
            <a:ext cx="847090" cy="4514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22" name="Group 795"/>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HIeAABrDgAAqiIAALIVAAAQAAAAJgAAAAgAAAD/////AAAAAA=="/>
              </a:ext>
            </a:extLst>
          </p:cNvGrpSpPr>
          <p:nvPr/>
        </p:nvGrpSpPr>
        <p:grpSpPr>
          <a:xfrm>
            <a:off x="4949190" y="2343785"/>
            <a:ext cx="685800" cy="1183005"/>
            <a:chOff x="4949190" y="2343785"/>
            <a:chExt cx="685800" cy="1183005"/>
          </a:xfrm>
        </p:grpSpPr>
        <p:sp>
          <p:nvSpPr>
            <p:cNvPr id="26" name="Shape 79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GsOAACqIgAAxhAAAAAgAAAmAAAACAAAAP//////////"/>
                </a:ext>
              </a:extLst>
            </p:cNvSpPr>
            <p:nvPr/>
          </p:nvSpPr>
          <p:spPr>
            <a:xfrm>
              <a:off x="4949190" y="23437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0.218</a:t>
              </a:r>
              <a:endParaRPr cap="none">
                <a:solidFill>
                  <a:srgbClr val="424242"/>
                </a:solidFill>
              </a:endParaRPr>
            </a:p>
          </p:txBody>
        </p:sp>
        <p:sp>
          <p:nvSpPr>
            <p:cNvPr id="25" name="Shape 7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A8QAACqIgAAahIAAAAgAAAmAAAACAAAAP//////////"/>
                </a:ext>
              </a:extLst>
            </p:cNvSpPr>
            <p:nvPr/>
          </p:nvSpPr>
          <p:spPr>
            <a:xfrm>
              <a:off x="4949190" y="26104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0.204</a:t>
              </a:r>
              <a:endParaRPr cap="none">
                <a:solidFill>
                  <a:srgbClr val="424242"/>
                </a:solidFill>
              </a:endParaRPr>
            </a:p>
          </p:txBody>
        </p:sp>
        <p:sp>
          <p:nvSpPr>
            <p:cNvPr id="24" name="Shape 7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LMRAACqIgAADhQAAAAgAAAmAAAACAAAAP//////////"/>
                </a:ext>
              </a:extLst>
            </p:cNvSpPr>
            <p:nvPr/>
          </p:nvSpPr>
          <p:spPr>
            <a:xfrm>
              <a:off x="4949190" y="28771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0.348</a:t>
              </a:r>
              <a:endParaRPr cap="none">
                <a:solidFill>
                  <a:srgbClr val="424242"/>
                </a:solidFill>
              </a:endParaRPr>
            </a:p>
          </p:txBody>
        </p:sp>
        <p:sp>
          <p:nvSpPr>
            <p:cNvPr id="23" name="Shape 79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h4AAFcTAACqIgAAshUAAAAgAAAmAAAACAAAAP//////////"/>
                </a:ext>
              </a:extLst>
            </p:cNvSpPr>
            <p:nvPr/>
          </p:nvSpPr>
          <p:spPr>
            <a:xfrm>
              <a:off x="4949190" y="31438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0.230</a:t>
              </a:r>
              <a:endParaRPr cap="none">
                <a:solidFill>
                  <a:srgbClr val="424242"/>
                </a:solidFill>
              </a:endParaRPr>
            </a:p>
          </p:txBody>
        </p:sp>
      </p:grpSp>
      <p:sp>
        <p:nvSpPr>
          <p:cNvPr id="27" name="Shape 79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h4AAEsVAACqIgAAphcAABAgAAAmAAAACAAAAP//////////"/>
              </a:ext>
            </a:extLst>
          </p:cNvSpPr>
          <p:nvPr/>
        </p:nvSpPr>
        <p:spPr>
          <a:xfrm>
            <a:off x="4949190" y="3461385"/>
            <a:ext cx="685800" cy="382905"/>
          </a:xfrm>
          <a:prstGeom prst="rect">
            <a:avLst/>
          </a:prstGeom>
          <a:noFill/>
          <a:ln>
            <a:noFill/>
          </a:ln>
          <a:effectLst/>
        </p:spPr>
        <p:txBody>
          <a:bodyPr vert="horz" wrap="none" lIns="50800" tIns="50800" rIns="50800" bIns="50800" numCol="1" spcCol="215900" anchor="ctr"/>
          <a:lstStyle>
            <a:lvl1pPr algn="l" defTabSz="457200">
              <a:lnSpc>
                <a:spcPts val="2400"/>
              </a:lnSpc>
              <a:tabLst>
                <a:tab pos="838200" algn="l"/>
              </a:tabLst>
              <a:defRPr sz="2000" cap="none">
                <a:solidFill>
                  <a:srgbClr val="424242"/>
                </a:solidFill>
                <a:latin typeface="Times New Roman"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1.000</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Parameter values for each table are drawn from the prior for the corresponding parameter under consideration</a:t>
            </a:r>
          </a:p>
        </p:txBody>
      </p:sp>
      <p:sp>
        <p:nvSpPr>
          <p:cNvPr id="3" name="Shape 470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LCN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0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AN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AcR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12"/>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PG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ZTc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1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1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21"/>
          <p:cNvGrpSpPr>
            <a:extLst>
              <a:ext uri="smNativeData">
                <pr:smNativeData xmlns:pr="smNativeData" xmlns="smNativeData" val="SMDATA_6_4KjWYhMAAAAlAAAAAQAAAA8BAAAAkAAAAEgAAACQAAAASAAAAAAAAAAAAAAAAAAAABcAAAAUAAAAAAAAAAAAAAD/fwAA/38AAAAAAAAJAAAABAAAAGBXSy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1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2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2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2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2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30"/>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2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w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33"/>
          <p:cNvGrpSpPr>
            <a:extLst>
              <a:ext uri="smNativeData">
                <pr:smNativeData xmlns:pr="smNativeData" xmlns="smNativeData" val="SMDATA_6_4KjWYhMAAAAlAAAAAQAAAA8BAAAAkAAAAEgAAACQAAAASAAAAAAAAAAAAAAAAAAAABcAAAAUAAAAAAAAAAAAAAD/fwAA/38AAAAAAAAJAAAABAAAAD/wHTM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3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36"/>
          <p:cNvGrpSpPr>
            <a:extLst>
              <a:ext uri="smNativeData">
                <pr:smNativeData xmlns:pr="smNativeData" xmlns="smNativeData" val="SMDATA_6_4KjWYhMAAAAlAAAAAQAAAA8BAAAAkAAAAEgAAACQAAAASAAAAAAAAAAAAAAAAAAAABcAAAAUAAAAAAAAAAAAAAD/fwAA/38AAAAAAAAJAAAABAAAAAE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3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3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3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4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4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0J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4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4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K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4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4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4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L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7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7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7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7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V4d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3" name="Shape 475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Ix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75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7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m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76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lQc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763"/>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9" name="Shape 47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7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0" name="Group 476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7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7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769"/>
          <p:cNvGrpSpPr>
            <a:extLst>
              <a:ext uri="smNativeData">
                <pr:smNativeData xmlns:pr="smNativeData" xmlns="smNativeData" val="SMDATA_6_4KjWYhMAAAAlAAAAAQAAAA8BAAAAkAAAAEgAAACQAAAASAAAAAAAAAAAAAAAAAAAABcAAAAUAAAAAAAAAAAAAAD/fwAA/38AAAAAAAAJAAAABAAAAACQov4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76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7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77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77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7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775"/>
          <p:cNvGrpSpPr>
            <a:extLst>
              <a:ext uri="smNativeData">
                <pr:smNativeData xmlns:pr="smNativeData" xmlns="smNativeData" val="SMDATA_6_4KjWYhMAAAAlAAAAAQAAAA8BAAAAkAAAAEgAAACQAAAASAAAAAAAAAAAAAAAAAAAABcAAAAUAAAAAAAAAAAAAAD/fwAA/38AAAAAAAAJAAAABAAAAACQov4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77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7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77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77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K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7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78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77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7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784"/>
          <p:cNvGrpSpPr>
            <a:extLst>
              <a:ext uri="smNativeData">
                <pr:smNativeData xmlns:pr="smNativeData" xmlns="smNativeData" val="SMDATA_6_4KjWYhMAAAAlAAAAAQAAAA8BAAAAkAAAAEgAAACQAAAASAAAAAAAAAAAAAAAAAAAABcAAAAUAAAAAAAAAAAAAAD/fwAA/38AAAAAAAAJAAAABAAAAACQov4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78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7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78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78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7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79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78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7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79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79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7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796"/>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79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7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3" name="Shape 47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79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5" name="Shape 479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6" name="Shape 48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B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0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0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Select a patron from one of the occupied tables, and attempt to seat it at each of the other existing or auxiliary tables</a:t>
            </a:r>
          </a:p>
        </p:txBody>
      </p:sp>
      <p:sp>
        <p:nvSpPr>
          <p:cNvPr id="6" name="Shape 48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1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1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wDAAA0AwAANgOAAAQAAAAJgAAAAgAAAD/////AAAAAA=="/>
              </a:ext>
            </a:extLst>
          </p:cNvGrpSpPr>
          <p:nvPr/>
        </p:nvGrpSpPr>
        <p:grpSpPr>
          <a:xfrm>
            <a:off x="1739900" y="1981200"/>
            <a:ext cx="342900" cy="431800"/>
            <a:chOff x="1739900" y="1981200"/>
            <a:chExt cx="342900" cy="431800"/>
          </a:xfrm>
        </p:grpSpPr>
        <p:sp>
          <p:nvSpPr>
            <p:cNvPr id="12" name="Shape 48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IAMAADQDAAA2A4AAAAAAAAmAAAACAAAAP//////////"/>
                </a:ext>
              </a:extLst>
            </p:cNvSpPr>
            <p:nvPr/>
          </p:nvSpPr>
          <p:spPr>
            <a:xfrm>
              <a:off x="1739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DAMAACADAAAnA4AAAAgAAAmAAAACAAAAP//////////"/>
                </a:ext>
              </a:extLst>
            </p:cNvSpPr>
            <p:nvPr/>
          </p:nvSpPr>
          <p:spPr>
            <a:xfrm>
              <a:off x="1803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3" name="Group 4820"/>
          <p:cNvGrpSpPr>
            <a:extLst>
              <a:ext uri="smNativeData">
                <pr:smNativeData xmlns:pr="smNativeData" xmlns="smNativeData" val="SMDATA_6_4KjWYhMAAAAlAAAAAQAAAA8BAAAAkAAAAEgAAACQAAAASAAAAAAAAAAAAAAAAAAAABcAAAAUAAAAAAAAAAAAAAD/fwAA/38AAAAAAAAJAAAABAAAAD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5" name="Shape 481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6" name="Group 482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8" name="Shape 482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x0g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9" name="Group 4826"/>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21" name="Shape 482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sUrkc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sUr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2" name="Group 4829"/>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4" name="Shape 482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JDyWg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LK+l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5" name="Group 4832"/>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7" name="Shape 483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hRkw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8" name="Group 4835"/>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30" name="Shape 483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sE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1" name="Group 4838"/>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3" name="Shape 483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4" name="Group 4841"/>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6" name="Shape 483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7" name="Group 484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9" name="Shape 484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Q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40" name="Group 4847"/>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42" name="Shape 484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UA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3" name="Group 4850"/>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5" name="Shape 484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Fd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8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48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8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85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00000 0.00000 C 0.00000 -0.09205 0.02935 -0.04465 0.09839 -0.04465 C 0.16742 -0.04465 0.18813 -0.09205 0.18813 0.00000" pathEditMode="relative" rAng="0" ptsTypes="">
                                      <p:cBhvr>
                                        <p:cTn id="6" dur="1000" fill="hold"/>
                                        <p:tgtEl>
                                          <p:spTgt spid="10"/>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grpId="1" nodeType="clickEffect">
                                  <p:stCondLst>
                                    <p:cond delay="0"/>
                                  </p:stCondLst>
                                  <p:childTnLst>
                                    <p:animMotion origin="layout" path="M 0.18813 0.00000 C 0.18813 -0.09205 0.19455 -0.05636 0.26359 -0.05636 C 0.33263 -0.05636 0.33438 -0.09205 0.33438 0.00000" pathEditMode="relative" rAng="0" ptsTypes="">
                                      <p:cBhvr>
                                        <p:cTn id="10" dur="1000" fill="hold"/>
                                        <p:tgtEl>
                                          <p:spTgt spid="10"/>
                                        </p:tgtEl>
                                        <p:attrNameLst>
                                          <p:attrName>ppt_x</p:attrName>
                                          <p:attrName>ppt_y</p:attrName>
                                        </p:attrNameLst>
                                      </p:cBhvr>
                                      <p:rCtr x="0" y="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grpId="2" nodeType="clickEffect">
                                  <p:stCondLst>
                                    <p:cond delay="0"/>
                                  </p:stCondLst>
                                  <p:childTnLst>
                                    <p:animMotion origin="layout" path="M 0.33438 0.00000 C 0.33438 -0.09205 0.34859 -0.05316 0.41762 -0.05316 C 0.48666 -0.05316 0.48812 -0.09205 0.48812 0.00000" pathEditMode="relative" rAng="0" ptsTypes="">
                                      <p:cBhvr>
                                        <p:cTn id="14" dur="1000" fill="hold"/>
                                        <p:tgtEl>
                                          <p:spTgt spid="10"/>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0" grpId="1" animBg="1" advAuto="0"/>
      <p:bldP spid="10" grpId="2" animBg="1" advAuto="0"/>
    </p:bldLst>
    <p:extLst>
      <p:ext uri="smNativeData">
        <pr:smNativeData xmlns:pr="smNativeData" xmlns="smNativeData" val="4KjWYgMAAAAFAAAA/f///wQAAAD/////AAAAAAADAAAAAAAAAAAAAAkAAAD9////BAAAAP////8AAAAAAAMAAAAAAAAAAAAADQAAAP3///8EAAAA/////wAAAAAAAwAAAAAAAAAAAAA="/>
      </p:ext>
    </p:extLst>
  </p:timing>
</p:sld>
</file>

<file path=ppt/slides/slide4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85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85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86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B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8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AiI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the probability of the proposed change to the seating assignment is based on the likelihood of each assignment</a:t>
            </a:r>
          </a:p>
        </p:txBody>
      </p:sp>
      <p:sp>
        <p:nvSpPr>
          <p:cNvPr id="6" name="Shape 48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xwOn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8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E52U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8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hhc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86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868"/>
          <p:cNvGrpSpPr>
            <a:extLst>
              <a:ext uri="smNativeData">
                <pr:smNativeData xmlns:pr="smNativeData" xmlns="smNativeData" val="SMDATA_6_4KjWYhMAAAAlAAAAAQAAAA8BAAAAkAAAAEgAAACQAAAASAAAAAAAAAAAAAAAAAAAABcAAAAUAAAAAAAAAAAAAAD/fwAA/38AAAAAAAAJAAAABAAAAD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86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86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BUi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87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86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8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87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87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8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87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87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8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88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87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8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883"/>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88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MMF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8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88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88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8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88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88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8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892"/>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89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8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89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89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8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898"/>
          <p:cNvGrpSpPr>
            <a:extLst>
              <a:ext uri="smNativeData">
                <pr:smNativeData xmlns:pr="smNativeData" xmlns="smNativeData" val="SMDATA_6_4KjWYhMAAAAlAAAAAQAAAA8BAAAAkAAAAEgAAACQAAAASAAAAAAAAAAAAAAAAAAAABcAAAAUAAAAAAAAAAAAAAD/fwAA/38AAAAAAAAJAAAABAAAAEIAU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8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8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01"/>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89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PCvR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 name="Shape 491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aK8m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DgOAAD0JAAA8A8AABAAAAAmAAAACAAAAP//////////"/>
              </a:ext>
            </a:extLst>
          </p:cNvSpPr>
          <p:nvPr/>
        </p:nvSpPr>
        <p:spPr>
          <a:xfrm>
            <a:off x="4686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1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NRmlC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NCYAADgOAABULgAA8A8AABAAAAAmAAAACAAAAP//////////"/>
              </a:ext>
            </a:extLst>
          </p:cNvSpPr>
          <p:nvPr/>
        </p:nvSpPr>
        <p:spPr>
          <a:xfrm>
            <a:off x="6210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jC0AABAgAAAmAAAACAAAAP//////////"/>
              </a:ext>
            </a:extLst>
          </p:cNvSpPr>
          <p:nvPr/>
        </p:nvSpPr>
        <p:spPr>
          <a:xfrm>
            <a:off x="1092200" y="6680200"/>
            <a:ext cx="8420100" cy="7239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Empty tables are destroyed</a:t>
            </a:r>
          </a:p>
        </p:txBody>
      </p:sp>
      <p:sp>
        <p:nvSpPr>
          <p:cNvPr id="6" name="Shape 491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7" name="Shape 491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1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9" name="Shape 491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10" name="Group 491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AwNAAAcDAAAKA8AANgOAAAQAAAAJgAAAAgAAAD/////AAAAAA=="/>
              </a:ext>
            </a:extLst>
          </p:cNvGrpSpPr>
          <p:nvPr/>
        </p:nvGrpSpPr>
        <p:grpSpPr>
          <a:xfrm>
            <a:off x="2120900" y="1968500"/>
            <a:ext cx="342900" cy="444500"/>
            <a:chOff x="2120900" y="1968500"/>
            <a:chExt cx="342900" cy="444500"/>
          </a:xfrm>
        </p:grpSpPr>
        <p:sp>
          <p:nvSpPr>
            <p:cNvPr id="12" name="Shape 491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IAMAAAoDwAA2A4AAAAAAAAmAAAACAAAAP//////////"/>
                </a:ext>
              </a:extLst>
            </p:cNvSpPr>
            <p:nvPr/>
          </p:nvSpPr>
          <p:spPr>
            <a:xfrm>
              <a:off x="2120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BwMAADYDgAAiA4AAAAgAAAmAAAACAAAAP//////////"/>
                </a:ext>
              </a:extLst>
            </p:cNvSpPr>
            <p:nvPr/>
          </p:nvSpPr>
          <p:spPr>
            <a:xfrm>
              <a:off x="21844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3" name="Group 492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AIDAAAgBEAANgOAAAQAAAAJgAAAAgAAAD/////AAAAAA=="/>
              </a:ext>
            </a:extLst>
          </p:cNvGrpSpPr>
          <p:nvPr/>
        </p:nvGrpSpPr>
        <p:grpSpPr>
          <a:xfrm>
            <a:off x="2501900" y="1955800"/>
            <a:ext cx="342900" cy="457200"/>
            <a:chOff x="2501900" y="1955800"/>
            <a:chExt cx="342900" cy="457200"/>
          </a:xfrm>
        </p:grpSpPr>
        <p:sp>
          <p:nvSpPr>
            <p:cNvPr id="15" name="Shape 492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IAMAACAEQAA2A4AAAAAAAAmAAAACAAAAP//////////"/>
                </a:ext>
              </a:extLst>
            </p:cNvSpPr>
            <p:nvPr/>
          </p:nvSpPr>
          <p:spPr>
            <a:xfrm>
              <a:off x="2501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AgMAAAwEQAAdA4AAAAgAAAmAAAACAAAAP//////////"/>
                </a:ext>
              </a:extLst>
            </p:cNvSpPr>
            <p:nvPr/>
          </p:nvSpPr>
          <p:spPr>
            <a:xfrm>
              <a:off x="25654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6" name="Group 4925"/>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LQKAAAgEgAA0AwAAMgUAAAQAAAAJgAAAAgAAAD/////AAAAAA=="/>
              </a:ext>
            </a:extLst>
          </p:cNvGrpSpPr>
          <p:nvPr/>
        </p:nvGrpSpPr>
        <p:grpSpPr>
          <a:xfrm>
            <a:off x="1739900" y="2946400"/>
            <a:ext cx="342900" cy="431800"/>
            <a:chOff x="1739900" y="2946400"/>
            <a:chExt cx="342900" cy="431800"/>
          </a:xfrm>
        </p:grpSpPr>
        <p:sp>
          <p:nvSpPr>
            <p:cNvPr id="18" name="Shape 492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HASAADQDAAAyBQAAAAAAAAmAAAACAAAAP//////////"/>
                </a:ext>
              </a:extLst>
            </p:cNvSpPr>
            <p:nvPr/>
          </p:nvSpPr>
          <p:spPr>
            <a:xfrm>
              <a:off x="1739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CASAACADAAAjBQAAAAgAAAmAAAACAAAAP//////////"/>
                </a:ext>
              </a:extLst>
            </p:cNvSpPr>
            <p:nvPr/>
          </p:nvSpPr>
          <p:spPr>
            <a:xfrm>
              <a:off x="1803400" y="29464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28"/>
          <p:cNvGrpSpPr>
            <a:extLst>
              <a:ext uri="smNativeData">
                <pr:smNativeData xmlns:pr="smNativeData" xmlns="smNativeData" val="SMDATA_6_4KjWYhMAAAAlAAAAAQAAAA8BAAAAkAAAAEgAAACQAAAASAAAAAAAAAAAAAAAAAAAABcAAAAUAAAAAAAAAAAAAAD/fwAA/38AAAAAAAAJAAAABAAAAAAUAAA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21" name="Shape 492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kH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3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QPAAD4EQAAgBEAAMgUAAAQAAAAJgAAAAgAAAD/////AAAAAA=="/>
              </a:ext>
            </a:extLst>
          </p:cNvGrpSpPr>
          <p:nvPr/>
        </p:nvGrpSpPr>
        <p:grpSpPr>
          <a:xfrm>
            <a:off x="2501900" y="2921000"/>
            <a:ext cx="342900" cy="457200"/>
            <a:chOff x="2501900" y="2921000"/>
            <a:chExt cx="342900" cy="457200"/>
          </a:xfrm>
        </p:grpSpPr>
        <p:sp>
          <p:nvSpPr>
            <p:cNvPr id="24" name="Shape 492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gDAQM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HASAACAEQAAyBQAAAAAAAAmAAAACAAAAP//////////"/>
                </a:ext>
              </a:extLst>
            </p:cNvSpPr>
            <p:nvPr/>
          </p:nvSpPr>
          <p:spPr>
            <a:xfrm>
              <a:off x="2501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PgRAAAwEQAAZBQAAAAgAAAmAAAACAAAAP//////////"/>
                </a:ext>
              </a:extLst>
            </p:cNvSpPr>
            <p:nvPr/>
          </p:nvSpPr>
          <p:spPr>
            <a:xfrm>
              <a:off x="2565400" y="29210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25" name="Group 4934"/>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LQKAADoFwAA0AwAAJAaAAAQAAAAJgAAAAgAAAD/////AAAAAA=="/>
              </a:ext>
            </a:extLst>
          </p:cNvGrpSpPr>
          <p:nvPr/>
        </p:nvGrpSpPr>
        <p:grpSpPr>
          <a:xfrm>
            <a:off x="1739900" y="3886200"/>
            <a:ext cx="342900" cy="431800"/>
            <a:chOff x="1739900" y="3886200"/>
            <a:chExt cx="342900" cy="431800"/>
          </a:xfrm>
        </p:grpSpPr>
        <p:sp>
          <p:nvSpPr>
            <p:cNvPr id="27" name="Shape 493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DgYAADQDAAAkBoAAAAAAAAmAAAACAAAAP//////////"/>
                </a:ext>
              </a:extLst>
            </p:cNvSpPr>
            <p:nvPr/>
          </p:nvSpPr>
          <p:spPr>
            <a:xfrm>
              <a:off x="1739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OgXAACADAAAVBoAAAAgAAAmAAAACAAAAP//////////"/>
                </a:ext>
              </a:extLst>
            </p:cNvSpPr>
            <p:nvPr/>
          </p:nvSpPr>
          <p:spPr>
            <a:xfrm>
              <a:off x="1803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8" name="Group 4937"/>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wNAADUFwAAKA8AAJAaAAAQAAAAJgAAAAgAAAD/////AAAAAA=="/>
              </a:ext>
            </a:extLst>
          </p:cNvGrpSpPr>
          <p:nvPr/>
        </p:nvGrpSpPr>
        <p:grpSpPr>
          <a:xfrm>
            <a:off x="2120900" y="3873500"/>
            <a:ext cx="342900" cy="444500"/>
            <a:chOff x="2120900" y="3873500"/>
            <a:chExt cx="342900" cy="444500"/>
          </a:xfrm>
        </p:grpSpPr>
        <p:sp>
          <p:nvSpPr>
            <p:cNvPr id="30" name="Shape 493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DgYAAAoDwAAkBoAAAAAAAAmAAAACAAAAP//////////"/>
                </a:ext>
              </a:extLst>
            </p:cNvSpPr>
            <p:nvPr/>
          </p:nvSpPr>
          <p:spPr>
            <a:xfrm>
              <a:off x="2120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9" name="Shape 49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NQXAADYDgAAQBoAAAAgAAAmAAAACAAAAP//////////"/>
                </a:ext>
              </a:extLst>
            </p:cNvSpPr>
            <p:nvPr/>
          </p:nvSpPr>
          <p:spPr>
            <a:xfrm>
              <a:off x="2184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31" name="Group 4940"/>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QPAADAFwAAgBEAAJAaAAAQAAAAJgAAAAgAAAD/////AAAAAA=="/>
              </a:ext>
            </a:extLst>
          </p:cNvGrpSpPr>
          <p:nvPr/>
        </p:nvGrpSpPr>
        <p:grpSpPr>
          <a:xfrm>
            <a:off x="2501900" y="3860800"/>
            <a:ext cx="342900" cy="457200"/>
            <a:chOff x="2501900" y="3860800"/>
            <a:chExt cx="342900" cy="457200"/>
          </a:xfrm>
        </p:grpSpPr>
        <p:sp>
          <p:nvSpPr>
            <p:cNvPr id="33" name="Shape 493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DgYAACAEQAAkBoAAAAAAAAmAAAACAAAAP//////////"/>
                </a:ext>
              </a:extLst>
            </p:cNvSpPr>
            <p:nvPr/>
          </p:nvSpPr>
          <p:spPr>
            <a:xfrm>
              <a:off x="2501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2" name="Shape 49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MAXAAAwEQAALBoAAAAgAAAmAAAACAAAAP//////////"/>
                </a:ext>
              </a:extLst>
            </p:cNvSpPr>
            <p:nvPr/>
          </p:nvSpPr>
          <p:spPr>
            <a:xfrm>
              <a:off x="2565400" y="3860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34" name="Group 4943"/>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LQKAACIHQAA0AwAADAgAAAQAAAAJgAAAAgAAAD/////AAAAAA=="/>
              </a:ext>
            </a:extLst>
          </p:cNvGrpSpPr>
          <p:nvPr/>
        </p:nvGrpSpPr>
        <p:grpSpPr>
          <a:xfrm>
            <a:off x="1739900" y="4800600"/>
            <a:ext cx="342900" cy="431800"/>
            <a:chOff x="1739900" y="4800600"/>
            <a:chExt cx="342900" cy="431800"/>
          </a:xfrm>
        </p:grpSpPr>
        <p:sp>
          <p:nvSpPr>
            <p:cNvPr id="36" name="Shape 494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tAoAANgdAADQDAAAMCAAAAAAAAAmAAAACAAAAP//////////"/>
                </a:ext>
              </a:extLst>
            </p:cNvSpPr>
            <p:nvPr/>
          </p:nvSpPr>
          <p:spPr>
            <a:xfrm>
              <a:off x="1739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5" name="Shape 49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sAAIgdAACADAAA9B8AAAAgAAAmAAAACAAAAP//////////"/>
                </a:ext>
              </a:extLst>
            </p:cNvSpPr>
            <p:nvPr/>
          </p:nvSpPr>
          <p:spPr>
            <a:xfrm>
              <a:off x="18034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37" name="Group 4946"/>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AwNAAB0HQAAKA8AADAgAAAQAAAAJgAAAAgAAAD/////AAAAAA=="/>
              </a:ext>
            </a:extLst>
          </p:cNvGrpSpPr>
          <p:nvPr/>
        </p:nvGrpSpPr>
        <p:grpSpPr>
          <a:xfrm>
            <a:off x="2120900" y="4787900"/>
            <a:ext cx="342900" cy="444500"/>
            <a:chOff x="2120900" y="4787900"/>
            <a:chExt cx="342900" cy="444500"/>
          </a:xfrm>
        </p:grpSpPr>
        <p:sp>
          <p:nvSpPr>
            <p:cNvPr id="39" name="Shape 494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FMLDQE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NgdAAAoDwAAMCAAAAAAAAAmAAAACAAAAP//////////"/>
                </a:ext>
              </a:extLst>
            </p:cNvSpPr>
            <p:nvPr/>
          </p:nvSpPr>
          <p:spPr>
            <a:xfrm>
              <a:off x="2120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8" name="Shape 49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HQdAADYDgAA4B8AAAAgAAAmAAAACAAAAP//////////"/>
                </a:ext>
              </a:extLst>
            </p:cNvSpPr>
            <p:nvPr/>
          </p:nvSpPr>
          <p:spPr>
            <a:xfrm>
              <a:off x="2184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40" name="Group 4949"/>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QPAABgHQAAgBEAADAgAAAQAAAAJgAAAAgAAAD/////AAAAAA=="/>
              </a:ext>
            </a:extLst>
          </p:cNvGrpSpPr>
          <p:nvPr/>
        </p:nvGrpSpPr>
        <p:grpSpPr>
          <a:xfrm>
            <a:off x="2501900" y="4775200"/>
            <a:ext cx="342900" cy="457200"/>
            <a:chOff x="2501900" y="4775200"/>
            <a:chExt cx="342900" cy="457200"/>
          </a:xfrm>
        </p:grpSpPr>
        <p:sp>
          <p:nvSpPr>
            <p:cNvPr id="42" name="Shape 494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A8AANgdAACAEQAAMCAAAAAAAAAmAAAACAAAAP//////////"/>
                </a:ext>
              </a:extLst>
            </p:cNvSpPr>
            <p:nvPr/>
          </p:nvSpPr>
          <p:spPr>
            <a:xfrm>
              <a:off x="2501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1" name="Shape 49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yA8AAGAdAAAwEQAAzB8AAAAgAAAmAAAACAAAAP//////////"/>
                </a:ext>
              </a:extLst>
            </p:cNvSpPr>
            <p:nvPr/>
          </p:nvSpPr>
          <p:spPr>
            <a:xfrm>
              <a:off x="2565400" y="4775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43" name="Group 4952"/>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45" name="Shape 495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49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46" name="Shape 49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47" name="Shape 49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48"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49"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50"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51" name="Shape 49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childTnLst>
                          </p:cTn>
                        </p:par>
                        <p:par>
                          <p:cTn id="8" fill="hold">
                            <p:stCondLst>
                              <p:cond delay="750"/>
                            </p:stCondLst>
                            <p:childTnLst>
                              <p:par>
                                <p:cTn id="9" presetID="22" presetClass="exit" presetSubtype="4" fill="hold" grpId="0" nodeType="afterEffect">
                                  <p:stCondLst>
                                    <p:cond delay="0"/>
                                  </p:stCondLst>
                                  <p:childTnLst>
                                    <p:animEffect transition="out" filter="wipe(down)">
                                      <p:cBhvr>
                                        <p:cTn id="10" dur="750"/>
                                        <p:tgtEl>
                                          <p:spTgt spid="4"/>
                                        </p:tgtEl>
                                      </p:cBhvr>
                                    </p:animEffect>
                                    <p:set>
                                      <p:cBhvr>
                                        <p:cTn id="11"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Lst>
    <p:extLst>
      <p:ext uri="smNativeData">
        <pr:smNativeData xmlns:pr="smNativeData" xmlns="smNativeData" val="4KjWYgIAAAAFAAAA/f///wIAAAAWAAAABAAAAAAAAAAAAAAAAAAAAAkAAAD9////AgAAABYAAAAEAAAAAAAAAAAAAAAAAAAA"/>
      </p:ext>
    </p:extLst>
  </p:timing>
</p:sld>
</file>

<file path=ppt/slides/slide4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Shape 49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uAYAABgpAACEOgAAWC8AABAgAAAmAAAACAAAAP//////////"/>
              </a:ext>
            </a:extLst>
          </p:cNvSpPr>
          <p:nvPr/>
        </p:nvSpPr>
        <p:spPr>
          <a:xfrm>
            <a:off x="1092200" y="6680200"/>
            <a:ext cx="8420100" cy="10160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600"/>
              </a:lnSpc>
              <a:spcBef>
                <a:spcPts val="400"/>
              </a:spcBef>
              <a:spcAft>
                <a:spcPts val="0"/>
              </a:spcAft>
              <a:buNone/>
              <a:tabLst>
                <a:tab pos="838200" algn="l"/>
                <a:tab pos="914400" algn="l"/>
                <a:tab pos="1828800" algn="l"/>
                <a:tab pos="2387600" algn="l"/>
              </a:tabLst>
              <a:defRPr sz="2200" cap="none">
                <a:solidFill>
                  <a:srgbClr val="424242"/>
                </a:solidFill>
                <a:latin typeface="蘋果儷中黑" pitchFamily="0" charset="0"/>
                <a:ea typeface="蘋果儷中黑" pitchFamily="0" charset="0"/>
                <a:cs typeface="蘋果儷中黑" pitchFamily="0" charset="0"/>
              </a:defRPr>
            </a:pPr>
            <a:r>
              <a:t>The chain is run for many generations and the frequency of sampled seating assignments provides a valid estimate of their posterior probability</a:t>
            </a:r>
          </a:p>
        </p:txBody>
      </p:sp>
      <p:sp>
        <p:nvSpPr>
          <p:cNvPr id="3" name="Shape 496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DgOAAA0EgAA8A8AABAAAAAmAAAACAAAAP//////////"/>
              </a:ext>
            </a:extLst>
          </p:cNvSpPr>
          <p:nvPr/>
        </p:nvSpPr>
        <p:spPr>
          <a:xfrm>
            <a:off x="1638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 name="Shape 4962"/>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Mg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OwTAAA0EgAApBUAABAAAAAmAAAACAAAAP//////////"/>
              </a:ext>
            </a:extLst>
          </p:cNvSpPr>
          <p:nvPr/>
        </p:nvSpPr>
        <p:spPr>
          <a:xfrm>
            <a:off x="1638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 name="Shape 496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hCb2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KAZAAA0EgAAWBsAABAAAAAmAAAACAAAAP//////////"/>
              </a:ext>
            </a:extLst>
          </p:cNvSpPr>
          <p:nvPr/>
        </p:nvSpPr>
        <p:spPr>
          <a:xfrm>
            <a:off x="1638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496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Qv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FAoAAFQfAAA0EgAADCEAABAAAAAmAAAACAAAAP//////////"/>
              </a:ext>
            </a:extLst>
          </p:cNvSpPr>
          <p:nvPr/>
        </p:nvSpPr>
        <p:spPr>
          <a:xfrm>
            <a:off x="1638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7" name="Group 4967"/>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DAMAAAcDAAATA4AANgOAAAQAAAAJgAAAAgAAAD/////AAAAAA=="/>
              </a:ext>
            </a:extLst>
          </p:cNvGrpSpPr>
          <p:nvPr/>
        </p:nvGrpSpPr>
        <p:grpSpPr>
          <a:xfrm>
            <a:off x="1981200" y="1968500"/>
            <a:ext cx="342900" cy="444500"/>
            <a:chOff x="1981200" y="1968500"/>
            <a:chExt cx="342900" cy="444500"/>
          </a:xfrm>
        </p:grpSpPr>
        <p:sp>
          <p:nvSpPr>
            <p:cNvPr id="9" name="Shape 496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HNwUHI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MAwAAIAMAABMDgAA2A4AAAAAAAAmAAAACAAAAP//////////"/>
                </a:ext>
              </a:extLst>
            </p:cNvSpPr>
            <p:nvPr/>
          </p:nvSpPr>
          <p:spPr>
            <a:xfrm>
              <a:off x="1981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8" name="Shape 49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plZ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AwAABwMAAD8DQAAiA4AAAAgAAAmAAAACAAAAP//////////"/>
                </a:ext>
              </a:extLst>
            </p:cNvSpPr>
            <p:nvPr/>
          </p:nvSpPr>
          <p:spPr>
            <a:xfrm>
              <a:off x="2044700" y="1968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10" name="Group 497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IgOAAAIDAAApBAAANgOAAAQAAAAJgAAAAgAAAD/////AAAAAA=="/>
              </a:ext>
            </a:extLst>
          </p:cNvGrpSpPr>
          <p:nvPr/>
        </p:nvGrpSpPr>
        <p:grpSpPr>
          <a:xfrm>
            <a:off x="2362200" y="1955800"/>
            <a:ext cx="342900" cy="457200"/>
            <a:chOff x="2362200" y="1955800"/>
            <a:chExt cx="342900" cy="457200"/>
          </a:xfrm>
        </p:grpSpPr>
        <p:sp>
          <p:nvSpPr>
            <p:cNvPr id="12" name="Shape 496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D48YTo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iA4AAIAMAACkEAAA2A4AAAAAAAAmAAAACAAAAP//////////"/>
                </a:ext>
              </a:extLst>
            </p:cNvSpPr>
            <p:nvPr/>
          </p:nvSpPr>
          <p:spPr>
            <a:xfrm>
              <a:off x="23622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Shape 49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AwM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A4AAAgMAABUEAAAdA4AAAAgAAAmAAAACAAAAP//////////"/>
                </a:ext>
              </a:extLst>
            </p:cNvSpPr>
            <p:nvPr/>
          </p:nvSpPr>
          <p:spPr>
            <a:xfrm>
              <a:off x="2425700" y="19558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grpSp>
        <p:nvGrpSpPr>
          <p:cNvPr id="13" name="Group 4973"/>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AwNAAAMEgAAKA8AAMgUAAAQAAAAJgAAAAgAAAD/////AAAAAA=="/>
              </a:ext>
            </a:extLst>
          </p:cNvGrpSpPr>
          <p:nvPr/>
        </p:nvGrpSpPr>
        <p:grpSpPr>
          <a:xfrm>
            <a:off x="2120900" y="2933700"/>
            <a:ext cx="342900" cy="444500"/>
            <a:chOff x="2120900" y="2933700"/>
            <a:chExt cx="342900" cy="444500"/>
          </a:xfrm>
        </p:grpSpPr>
        <p:sp>
          <p:nvSpPr>
            <p:cNvPr id="15" name="Shape 497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GN0aW8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DA0AAHASAAAoDwAAyBQAAAAAAAAmAAAACAAAAP//////////"/>
                </a:ext>
              </a:extLst>
            </p:cNvSpPr>
            <p:nvPr/>
          </p:nvSpPr>
          <p:spPr>
            <a:xfrm>
              <a:off x="2120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4" name="Shape 49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1pd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0AAAwSAADYDgAAeBQAAAAgAAAmAAAACAAAAP//////////"/>
                </a:ext>
              </a:extLst>
            </p:cNvSpPr>
            <p:nvPr/>
          </p:nvSpPr>
          <p:spPr>
            <a:xfrm>
              <a:off x="2184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6" name="Group 4976"/>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EQMAADoFwAAYA4AAJAaAAAQAAAAJgAAAAgAAAD/////AAAAAA=="/>
              </a:ext>
            </a:extLst>
          </p:cNvGrpSpPr>
          <p:nvPr/>
        </p:nvGrpSpPr>
        <p:grpSpPr>
          <a:xfrm>
            <a:off x="1993900" y="3886200"/>
            <a:ext cx="342900" cy="431800"/>
            <a:chOff x="1993900" y="3886200"/>
            <a:chExt cx="342900" cy="431800"/>
          </a:xfrm>
        </p:grpSpPr>
        <p:sp>
          <p:nvSpPr>
            <p:cNvPr id="18" name="Shape 497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E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RAwAADgYAABgDgAAkBoAAAAAAAAmAAAACAAAAP//////////"/>
                </a:ext>
              </a:extLst>
            </p:cNvSpPr>
            <p:nvPr/>
          </p:nvSpPr>
          <p:spPr>
            <a:xfrm>
              <a:off x="1993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7" name="Shape 49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wAAOgXAAAQDgAAVBoAAAAgAAAmAAAACAAAAP//////////"/>
                </a:ext>
              </a:extLst>
            </p:cNvSpPr>
            <p:nvPr/>
          </p:nvSpPr>
          <p:spPr>
            <a:xfrm>
              <a:off x="2057400" y="3886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19" name="Group 4979"/>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JwOAADUFwAAuBAAAJAaAAAQAAAAJgAAAAgAAAD/////AAAAAA=="/>
              </a:ext>
            </a:extLst>
          </p:cNvGrpSpPr>
          <p:nvPr/>
        </p:nvGrpSpPr>
        <p:grpSpPr>
          <a:xfrm>
            <a:off x="2374900" y="3873500"/>
            <a:ext cx="342900" cy="444500"/>
            <a:chOff x="2374900" y="3873500"/>
            <a:chExt cx="342900" cy="444500"/>
          </a:xfrm>
        </p:grpSpPr>
        <p:sp>
          <p:nvSpPr>
            <p:cNvPr id="21" name="Shape 497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nA4AADgYAAC4EAAAkBoAAAAAAAAmAAAACAAAAP//////////"/>
                </a:ext>
              </a:extLst>
            </p:cNvSpPr>
            <p:nvPr/>
          </p:nvSpPr>
          <p:spPr>
            <a:xfrm>
              <a:off x="237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0" name="Shape 49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8AANQXAABoEAAAQBoAAAAgAAAmAAAACAAAAP//////////"/>
                </a:ext>
              </a:extLst>
            </p:cNvSpPr>
            <p:nvPr/>
          </p:nvSpPr>
          <p:spPr>
            <a:xfrm>
              <a:off x="243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grpSp>
        <p:nvGrpSpPr>
          <p:cNvPr id="22" name="Group 4982"/>
          <p:cNvGrpSpPr>
            <a:extLst>
              <a:ext uri="smNativeData">
                <pr:smNativeData xmlns:pr="smNativeData" xmlns="smNativeData" val="SMDATA_6_4KjWYhMAAAAlAAAAAQAAAA8BAAAAkAAAAEgAAACQAAAASAAAAAAAAAAAAAAAAAAAABcAAAAUAAAAAAAAAAAAAAD/fwAA/38AAAAAAAAJAAAABAAAAAAPAAAfAAAAVAAAAAAAAAAAAAAAAAAAAAAAAAAAAAAAAAAAAAAAAAAAAAAAAAAAAAAAAAAAAAAAAAAAAAAAAAAAAAAAAAAAAAAAAAAAAAAAAAAAAAAAAAAAAAAAAAAAACEAAAAYAAAAFAAAAOALAACIHQAA/A0AADAgAAAQAAAAJgAAAAgAAAD/////AAAAAA=="/>
              </a:ext>
            </a:extLst>
          </p:cNvGrpSpPr>
          <p:nvPr/>
        </p:nvGrpSpPr>
        <p:grpSpPr>
          <a:xfrm>
            <a:off x="1930400" y="4800600"/>
            <a:ext cx="342900" cy="431800"/>
            <a:chOff x="1930400" y="4800600"/>
            <a:chExt cx="342900" cy="431800"/>
          </a:xfrm>
        </p:grpSpPr>
        <p:sp>
          <p:nvSpPr>
            <p:cNvPr id="24" name="Shape 498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4AsAANgdAAD8DQAAMCAAAAAAAAAmAAAACAAAAP//////////"/>
                </a:ext>
              </a:extLst>
            </p:cNvSpPr>
            <p:nvPr/>
          </p:nvSpPr>
          <p:spPr>
            <a:xfrm>
              <a:off x="1930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3" name="Shape 49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ED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AwAAIgdAACsDQAA9B8AAAAgAAAmAAAACAAAAP//////////"/>
                </a:ext>
              </a:extLst>
            </p:cNvSpPr>
            <p:nvPr/>
          </p:nvSpPr>
          <p:spPr>
            <a:xfrm>
              <a:off x="1993900" y="48006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grpSp>
        <p:nvGrpSpPr>
          <p:cNvPr id="25" name="Group 4985"/>
          <p:cNvGrpSpPr>
            <a:extLst>
              <a:ext uri="smNativeData">
                <pr:smNativeData xmlns:pr="smNativeData" xmlns="smNativeData" val="SMDATA_6_4KjWYhMAAAAlAAAAAQAAAA8BAAAAkAAAAEgAAACQAAAASAAAAAAAAAAAAAAAAAAAABcAAAAUAAAAAAAAAAAAAAD/fwAA/38AAAAAAAAJAAAABAAAAEQAYwAfAAAAVAAAAAAAAAAAAAAAAAAAAAAAAAAAAAAAAAAAAAAAAAAAAAAAAAAAAAAAAAAAAAAAAAAAAAAAAAAAAAAAAAAAAAAAAAAAAAAAAAAAAAAAAAAAAAAAAAAAACEAAAAYAAAAFAAAADgOAAB0HQAAVBAAADAgAAAQAAAAJgAAAAgAAAD/////AAAAAA=="/>
              </a:ext>
            </a:extLst>
          </p:cNvGrpSpPr>
          <p:nvPr/>
        </p:nvGrpSpPr>
        <p:grpSpPr>
          <a:xfrm>
            <a:off x="2311400" y="4787900"/>
            <a:ext cx="342900" cy="444500"/>
            <a:chOff x="2311400" y="4787900"/>
            <a:chExt cx="342900" cy="444500"/>
          </a:xfrm>
        </p:grpSpPr>
        <p:sp>
          <p:nvSpPr>
            <p:cNvPr id="27" name="Shape 4983"/>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OA4AANgdAABUEAAAMCAAAAAAAAAmAAAACAAAAP//////////"/>
                </a:ext>
              </a:extLst>
            </p:cNvSpPr>
            <p:nvPr/>
          </p:nvSpPr>
          <p:spPr>
            <a:xfrm>
              <a:off x="23114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26" name="Shape 49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A4AAHQdAAAEEAAA4B8AAAAgAAAmAAAACAAAAP//////////"/>
                </a:ext>
              </a:extLst>
            </p:cNvSpPr>
            <p:nvPr/>
          </p:nvSpPr>
          <p:spPr>
            <a:xfrm>
              <a:off x="23749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28" name="Shape 498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DgOAACUGwAA8A8AABAAAAAmAAAACAAAAP//////////"/>
              </a:ext>
            </a:extLst>
          </p:cNvSpPr>
          <p:nvPr/>
        </p:nvSpPr>
        <p:spPr>
          <a:xfrm>
            <a:off x="3162300" y="23114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29" name="Group 4989"/>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wWAAAwDAAAiBgAANgOAAAQAAAAJgAAAAgAAAD/////AAAAAA=="/>
              </a:ext>
            </a:extLst>
          </p:cNvGrpSpPr>
          <p:nvPr/>
        </p:nvGrpSpPr>
        <p:grpSpPr>
          <a:xfrm>
            <a:off x="3644900" y="1981200"/>
            <a:ext cx="342900" cy="431800"/>
            <a:chOff x="3644900" y="1981200"/>
            <a:chExt cx="342900" cy="431800"/>
          </a:xfrm>
        </p:grpSpPr>
        <p:sp>
          <p:nvSpPr>
            <p:cNvPr id="31" name="Shape 498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IAMAACIGAAA2A4AAAAAAAAmAAAACAAAAP//////////"/>
                </a:ext>
              </a:extLst>
            </p:cNvSpPr>
            <p:nvPr/>
          </p:nvSpPr>
          <p:spPr>
            <a:xfrm>
              <a:off x="3644900" y="2032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30" name="Shape 49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FD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DAMAAA4GAAAnA4AAAAgAAAmAAAACAAAAP//////////"/>
                </a:ext>
              </a:extLst>
            </p:cNvSpPr>
            <p:nvPr/>
          </p:nvSpPr>
          <p:spPr>
            <a:xfrm>
              <a:off x="3708400" y="19812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1</a:t>
              </a:r>
              <a:endParaRPr cap="none">
                <a:latin typeface="Times" pitchFamily="0" charset="0"/>
                <a:ea typeface="蘋果儷中黑" pitchFamily="0" charset="0"/>
                <a:cs typeface="蘋果儷中黑" pitchFamily="0" charset="0"/>
              </a:endParaRPr>
            </a:p>
          </p:txBody>
        </p:sp>
      </p:grpSp>
      <p:sp>
        <p:nvSpPr>
          <p:cNvPr id="32" name="Shape 49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AMAAIQIAAD0PQAABAsAABAgAAAmAAAACAAAAP//////////"/>
              </a:ext>
            </a:extLst>
          </p:cNvSpPr>
          <p:nvPr/>
        </p:nvSpPr>
        <p:spPr>
          <a:xfrm>
            <a:off x="533400" y="1384300"/>
            <a:ext cx="9537700" cy="4064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marL="0" marR="0" indent="0" algn="l" defTabSz="457200">
              <a:lnSpc>
                <a:spcPts val="2900"/>
              </a:lnSpc>
              <a:spcBef>
                <a:spcPts val="400"/>
              </a:spcBef>
              <a:spcAft>
                <a:spcPts val="0"/>
              </a:spcAft>
              <a:buNone/>
              <a:tabLst>
                <a:tab pos="838200" algn="l"/>
                <a:tab pos="914400" algn="l"/>
                <a:tab pos="1828800" algn="l"/>
                <a:tab pos="2387600" algn="l"/>
              </a:tabLst>
              <a:defRPr sz="2400" cap="none">
                <a:solidFill>
                  <a:srgbClr val="0433FF"/>
                </a:solidFill>
                <a:latin typeface="蘋果儷中黑" pitchFamily="0" charset="0"/>
                <a:ea typeface="蘋果儷中黑" pitchFamily="0" charset="0"/>
                <a:cs typeface="蘋果儷中黑" pitchFamily="0" charset="0"/>
              </a:defRPr>
            </a:pPr>
            <a:r>
              <a:t>Approximating the joint posterior distribution is based on (mostly standard) MCMC</a:t>
            </a:r>
          </a:p>
        </p:txBody>
      </p:sp>
      <p:sp>
        <p:nvSpPr>
          <p:cNvPr id="33" name="Shape 49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mAMAAAwNAABCBwAAGBAAABAgAAAmAAAACAAAAP//////////"/>
              </a:ext>
            </a:extLst>
          </p:cNvSpPr>
          <p:nvPr/>
        </p:nvSpPr>
        <p:spPr>
          <a:xfrm>
            <a:off x="584200" y="2120900"/>
            <a:ext cx="595630" cy="495300"/>
          </a:xfrm>
          <a:prstGeom prst="rect">
            <a:avLst/>
          </a:prstGeom>
          <a:noFill/>
          <a:ln>
            <a:noFill/>
          </a:ln>
          <a:effectLst>
            <a:outerShdw blurRad="63500" dist="63760" dir="2700000">
              <a:srgbClr val="000000">
                <a:alpha val="4000"/>
              </a:srgbClr>
            </a:outerShdw>
          </a:effectLst>
        </p:spPr>
        <p:txBody>
          <a:bodyPr vert="horz" wrap="none" lIns="50800" tIns="50800" rIns="50800" bIns="50800" numCol="1" spcCol="215900" anchor="t"/>
          <a:lstStyle/>
          <a:p>
            <a:pPr lvl="1" algn="l" defTabSz="457200">
              <a:lnSpc>
                <a:spcPts val="3400"/>
              </a:lnSpc>
              <a:spcBef>
                <a:spcPts val="400"/>
              </a:spcBef>
              <a:tabLst>
                <a:tab pos="838200" algn="l"/>
                <a:tab pos="914400" algn="l"/>
                <a:tab pos="1828800" algn="l"/>
                <a:tab pos="2387600" algn="l"/>
              </a:tabLst>
              <a:defRPr sz="2800" b="1" i="1" cap="none">
                <a:latin typeface="Times New Roman" pitchFamily="1" charset="0"/>
                <a:ea typeface="Gill Sans" pitchFamily="0" charset="0"/>
                <a:cs typeface="Gill Sans" pitchFamily="0" charset="0"/>
              </a:defRPr>
            </a:pPr>
            <a:r>
              <a:t>r</a:t>
            </a:r>
          </a:p>
        </p:txBody>
      </p:sp>
      <p:pic>
        <p:nvPicPr>
          <p:cNvPr id="34"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IEwAATgcAAEAVAAAQAAAAJgAAAAgAAAD//////////w=="/>
              </a:ext>
            </a:extLst>
          </p:cNvPicPr>
          <p:nvPr/>
        </p:nvPicPr>
        <p:blipFill>
          <a:blip r:embed="rId2"/>
          <a:stretch>
            <a:fillRect/>
          </a:stretch>
        </p:blipFill>
        <p:spPr>
          <a:xfrm>
            <a:off x="838200" y="3175000"/>
            <a:ext cx="349250" cy="279400"/>
          </a:xfrm>
          <a:prstGeom prst="rect">
            <a:avLst/>
          </a:prstGeom>
          <a:noFill/>
          <a:ln>
            <a:noFill/>
          </a:ln>
          <a:effectLst>
            <a:outerShdw blurRad="63500" dist="63760" dir="2700000">
              <a:srgbClr val="000000">
                <a:alpha val="4000"/>
              </a:srgbClr>
            </a:outerShdw>
          </a:effectLst>
        </p:spPr>
      </p:pic>
      <p:pic>
        <p:nvPicPr>
          <p:cNvPr id="35" name="droppedImage.png"/>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CQHwAAXgcAAPggAAAQAAAAJgAAAAgAAAD//////////w=="/>
              </a:ext>
            </a:extLst>
          </p:cNvPicPr>
          <p:nvPr/>
        </p:nvPicPr>
        <p:blipFill>
          <a:blip r:embed="rId3"/>
          <a:stretch>
            <a:fillRect/>
          </a:stretch>
        </p:blipFill>
        <p:spPr>
          <a:xfrm>
            <a:off x="838200" y="5130800"/>
            <a:ext cx="359410" cy="228600"/>
          </a:xfrm>
          <a:prstGeom prst="rect">
            <a:avLst/>
          </a:prstGeom>
          <a:noFill/>
          <a:ln>
            <a:noFill/>
          </a:ln>
          <a:effectLst>
            <a:outerShdw blurRad="63500" dist="63760" dir="2700000">
              <a:srgbClr val="000000">
                <a:alpha val="4000"/>
              </a:srgbClr>
            </a:outerShdw>
          </a:effectLst>
        </p:spPr>
      </p:pic>
      <p:pic>
        <p:nvPicPr>
          <p:cNvPr id="36"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gFAAA8GQAAWAcAAGwbAAAQAAAAJgAAAAgAAAD//////////w=="/>
              </a:ext>
            </a:extLst>
          </p:cNvPicPr>
          <p:nvPr/>
        </p:nvPicPr>
        <p:blipFill>
          <a:blip r:embed="rId4"/>
          <a:stretch>
            <a:fillRect/>
          </a:stretch>
        </p:blipFill>
        <p:spPr>
          <a:xfrm>
            <a:off x="838200" y="4102100"/>
            <a:ext cx="355600" cy="355600"/>
          </a:xfrm>
          <a:prstGeom prst="rect">
            <a:avLst/>
          </a:prstGeom>
          <a:noFill/>
          <a:ln>
            <a:noFill/>
          </a:ln>
          <a:effectLst>
            <a:outerShdw blurRad="63500" dist="63760" dir="2700000">
              <a:srgbClr val="000000">
                <a:alpha val="4000"/>
              </a:srgbClr>
            </a:outerShdw>
          </a:effectLst>
        </p:spPr>
      </p:pic>
      <p:sp>
        <p:nvSpPr>
          <p:cNvPr id="37" name="Shape 49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gkAAMgAAAAGNQAACAcAABAgAAAmAAAACAAAAP//////////"/>
              </a:ext>
            </a:extLst>
          </p:cNvSpPr>
          <p:nvPr/>
        </p:nvSpPr>
        <p:spPr>
          <a:xfrm>
            <a:off x="1540510" y="127000"/>
            <a:ext cx="7078980" cy="10160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p>
            <a:pPr defTabSz="457200">
              <a:lnSpc>
                <a:spcPts val="4300"/>
              </a:lnSpc>
              <a:tabLst>
                <a:tab pos="838200" algn="l"/>
              </a:tabLst>
              <a:defRPr sz="3600" cap="none">
                <a:solidFill>
                  <a:srgbClr val="0433FF"/>
                </a:solidFill>
                <a:latin typeface="蘋果儷中黑" pitchFamily="0" charset="0"/>
                <a:ea typeface="Gill Sans" pitchFamily="0" charset="0"/>
                <a:cs typeface="Gill Sans" pitchFamily="0" charset="0"/>
              </a:defRPr>
            </a:pPr>
            <a:r>
              <a:t>The Dirichlet Process Prior (DPP) Model </a:t>
            </a:r>
            <a:br/>
            <a:r>
              <a:t>for Accommodating Process heterogeneity </a:t>
            </a:r>
          </a:p>
        </p:txBody>
      </p:sp>
      <p:sp>
        <p:nvSpPr>
          <p:cNvPr id="38" name="Shape 4996"/>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OwTAACUGwAApBUAABAAAAAmAAAACAAAAP//////////"/>
              </a:ext>
            </a:extLst>
          </p:cNvSpPr>
          <p:nvPr/>
        </p:nvSpPr>
        <p:spPr>
          <a:xfrm>
            <a:off x="3162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39" name="Group 4999"/>
          <p:cNvGrpSpPr>
            <a:extLst>
              <a:ext uri="smNativeData">
                <pr:smNativeData xmlns:pr="smNativeData" xmlns="smNativeData" val="SMDATA_6_4KjWYhMAAAAlAAAAAQAAAA8BAAAAkAAAAEgAAACQAAAASAAAAAAAAAAAAAAAAAAAABcAAAAUAAAAAAAAAAAAAAD/fwAA/38AAAAAAAAJAAAABAAAAEQAdwAfAAAAVAAAAAAAAAAAAAAAAAAAAAAAAAAAAAAAAAAAAAAAAAAAAAAAAAAAAAAAAAAAAAAAAAAAAAAAAAAAAAAAAAAAAAAAAAAAAAAAAAAAAAAAAAAAAAAAAAAAACEAAAAYAAAAFAAAAGwWAAAMEgAAiBgAAMgUAAAQAAAAJgAAAAgAAAD/////AAAAAA=="/>
              </a:ext>
            </a:extLst>
          </p:cNvGrpSpPr>
          <p:nvPr/>
        </p:nvGrpSpPr>
        <p:grpSpPr>
          <a:xfrm>
            <a:off x="3644900" y="2933700"/>
            <a:ext cx="342900" cy="444500"/>
            <a:chOff x="3644900" y="2933700"/>
            <a:chExt cx="342900" cy="444500"/>
          </a:xfrm>
        </p:grpSpPr>
        <p:sp>
          <p:nvSpPr>
            <p:cNvPr id="41" name="Shape 4997"/>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HASAACIGAAAyBQAAAAAAAAmAAAACAAAAP//////////"/>
                </a:ext>
              </a:extLst>
            </p:cNvSpPr>
            <p:nvPr/>
          </p:nvSpPr>
          <p:spPr>
            <a:xfrm>
              <a:off x="3644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0" name="Shape 49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AwSAAA4GAAAeBQAAAAgAAAmAAAACAAAAP//////////"/>
                </a:ext>
              </a:extLst>
            </p:cNvSpPr>
            <p:nvPr/>
          </p:nvSpPr>
          <p:spPr>
            <a:xfrm>
              <a:off x="3708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
        <p:nvSpPr>
          <p:cNvPr id="42" name="Shape 5000"/>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B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1BwAAOwTAAD0JAAApBUAABAAAAAmAAAACAAAAP//////////"/>
              </a:ext>
            </a:extLst>
          </p:cNvSpPr>
          <p:nvPr/>
        </p:nvSpPr>
        <p:spPr>
          <a:xfrm>
            <a:off x="4686300" y="32385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3" name="Group 5003"/>
          <p:cNvGrpSpPr>
            <a:extLst>
              <a:ext uri="smNativeData">
                <pr:smNativeData xmlns:pr="smNativeData" xmlns="smNativeData" val="SMDATA_6_4KjWYhMAAAAlAAAAAQAAAA8BAAAAkAAAAEgAAACQAAAASAAAAAAAAAAAAAAAAAAAABcAAAAUAAAAAAAAAAAAAAD/fwAA/38AAAAAAAAJAAAABAAAAAAUAAAfAAAAVAAAAAAAAAAAAAAAAAAAAAAAAAAAAAAAAAAAAAAAAAAAAAAAAAAAAAAAAAAAAAAAAAAAAAAAAAAAAAAAAAAAAAAAAAAAAAAAAAAAAAAAAAAAAAAAAAAAACEAAAAYAAAAFAAAAMwfAAAMEgAA6CEAAMgUAAAQAAAAJgAAAAgAAAD/////AAAAAA=="/>
              </a:ext>
            </a:extLst>
          </p:cNvGrpSpPr>
          <p:nvPr/>
        </p:nvGrpSpPr>
        <p:grpSpPr>
          <a:xfrm>
            <a:off x="5168900" y="2933700"/>
            <a:ext cx="342900" cy="444500"/>
            <a:chOff x="5168900" y="2933700"/>
            <a:chExt cx="342900" cy="444500"/>
          </a:xfrm>
        </p:grpSpPr>
        <p:sp>
          <p:nvSpPr>
            <p:cNvPr id="45" name="Shape 5001"/>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zB8AAHASAADoIQAAyBQAAAAAAAAmAAAACAAAAP//////////"/>
                </a:ext>
              </a:extLst>
            </p:cNvSpPr>
            <p:nvPr/>
          </p:nvSpPr>
          <p:spPr>
            <a:xfrm>
              <a:off x="5168900" y="29972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4" name="Shape 50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AAAAwSAACYIQAAeBQAAAAgAAAmAAAACAAAAP//////////"/>
                </a:ext>
              </a:extLst>
            </p:cNvSpPr>
            <p:nvPr/>
          </p:nvSpPr>
          <p:spPr>
            <a:xfrm>
              <a:off x="5232400" y="29337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46" name="Shape 5004"/>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KAZAACUGwAAWBsAABAAAAAmAAAACAAAAP//////////"/>
              </a:ext>
            </a:extLst>
          </p:cNvSpPr>
          <p:nvPr/>
        </p:nvSpPr>
        <p:spPr>
          <a:xfrm>
            <a:off x="3162300" y="41656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47" name="Group 5007"/>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GwWAADUFwAAiBgAAJAaAAAQAAAAJgAAAAgAAAD/////AAAAAA=="/>
              </a:ext>
            </a:extLst>
          </p:cNvGrpSpPr>
          <p:nvPr/>
        </p:nvGrpSpPr>
        <p:grpSpPr>
          <a:xfrm>
            <a:off x="3644900" y="3873500"/>
            <a:ext cx="342900" cy="444500"/>
            <a:chOff x="3644900" y="3873500"/>
            <a:chExt cx="342900" cy="444500"/>
          </a:xfrm>
        </p:grpSpPr>
        <p:sp>
          <p:nvSpPr>
            <p:cNvPr id="49" name="Shape 5005"/>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DgYAACIGAAAkBoAAAAAAAAmAAAACAAAAP//////////"/>
                </a:ext>
              </a:extLst>
            </p:cNvSpPr>
            <p:nvPr/>
          </p:nvSpPr>
          <p:spPr>
            <a:xfrm>
              <a:off x="3644900" y="39370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48" name="Shape 50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NQXAAA4GAAAQBoAAAAgAAAmAAAACAAAAP//////////"/>
                </a:ext>
              </a:extLst>
            </p:cNvSpPr>
            <p:nvPr/>
          </p:nvSpPr>
          <p:spPr>
            <a:xfrm>
              <a:off x="3708400" y="38735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3</a:t>
              </a:r>
              <a:endParaRPr cap="none">
                <a:latin typeface="Times" pitchFamily="0" charset="0"/>
                <a:ea typeface="蘋果儷中黑" pitchFamily="0" charset="0"/>
                <a:cs typeface="蘋果儷中黑" pitchFamily="0" charset="0"/>
              </a:endParaRPr>
            </a:p>
          </p:txBody>
        </p:sp>
      </p:grpSp>
      <p:sp>
        <p:nvSpPr>
          <p:cNvPr id="50" name="Shape 5008"/>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dBMAAFQfAACUGwAADCEAABAAAAAmAAAACAAAAP//////////"/>
              </a:ext>
            </a:extLst>
          </p:cNvSpPr>
          <p:nvPr/>
        </p:nvSpPr>
        <p:spPr>
          <a:xfrm>
            <a:off x="3162300" y="5092700"/>
            <a:ext cx="1320800" cy="279400"/>
          </a:xfrm>
          <a:prstGeom prst="ellipse">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grpSp>
        <p:nvGrpSpPr>
          <p:cNvPr id="51" name="Group 501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GwWAAB0HQAAiBgAADAgAAAQAAAAJgAAAAgAAAD/////AAAAAA=="/>
              </a:ext>
            </a:extLst>
          </p:cNvGrpSpPr>
          <p:nvPr/>
        </p:nvGrpSpPr>
        <p:grpSpPr>
          <a:xfrm>
            <a:off x="3644900" y="4787900"/>
            <a:ext cx="342900" cy="444500"/>
            <a:chOff x="3644900" y="4787900"/>
            <a:chExt cx="342900" cy="444500"/>
          </a:xfrm>
        </p:grpSpPr>
        <p:sp>
          <p:nvSpPr>
            <p:cNvPr id="53" name="Shape 5009"/>
            <p:cNvSpPr>
              <a:extLst>
                <a:ext uri="smNativeData">
                  <pr:smNativeData xmlns:pr="smNativeData" xmlns="smNativeData" val="SMDATA_15_4KjWYhMAAAAlAAAAZgAAAA0AAAAAPAAAADwAAAA8AAAAPAAAAAAAAAABAAAAAAAAAAEAAABQAAAAAAAAAAAA8D8AAAAAAADwPwAAAAAAAOA/AAAAAAAA4D8AAAAAAADgPwAAAAAAAOA/AAAAAAAA4D8AAAAAAADgPwAAAAAAAOA/AAAAAAAA4D8CAAAAjAAAAAEAAAAAAAAAAJb/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EAAAAoAAAAMgAAAAAAAABkAAAAAAAAAH9/fwAKAAAAIgAAABgAAAAAAAAAAAAAAAAAAAAAAAAAAAAAAAAAAAAkAAAAJAAAAAAAAAAHAAAAAAAAAAAAAAAAAAAAAAAAAAAAAAAAAAAAf39/ACUAAABYAAAAAAAAAAAAAAAAAAAAAAAAAAAAAAAAAAAAAAAAAAAAAAAAAAAAAAAAAAAAAAA/AAAAAAAAAKCGAQAAAAAAAAAAAAAAAAAMAAAAAQAAAAAAAAAAAAAAAAAAAB8AAABUAAAAAJb/AP///wEAAAAAAAAAAAAAAAAAAAAAAAAAAAAAAAAAAAAAAAAAAAAAAAJ/f38AAAAAAMvLywDAwP8Af39/AAAAAAAAAAAAAAAAAAAAAAAAAAAAIQAAABgAAAAUAAAAbBYAANgdAACIGAAAMCAAAAAAAAAmAAAACAAAAP//////////"/>
                </a:ext>
              </a:extLst>
            </p:cNvSpPr>
            <p:nvPr/>
          </p:nvSpPr>
          <p:spPr>
            <a:xfrm>
              <a:off x="3644900" y="4851400"/>
              <a:ext cx="342900" cy="381000"/>
            </a:xfrm>
            <a:prstGeom prst="ellipse">
              <a:avLst/>
            </a:prstGeom>
            <a:solidFill>
              <a:srgbClr val="0096FF"/>
            </a:solidFill>
            <a:ln>
              <a:noFill/>
            </a:ln>
            <a:effectLst>
              <a:outerShdw blurRad="63500" dist="63760" dir="2700000">
                <a:srgbClr val="000000">
                  <a:alpha val="35000"/>
                </a:srgbClr>
              </a:outerShdw>
              <a:reflection stA="50000" endPos="40000" dir="5400000" sy="-100000" rotWithShape="0"/>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52" name="Shape 50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BYAAHQdAAA4GAAA4B8AAAAgAAAmAAAACAAAAP//////////"/>
                </a:ext>
              </a:extLst>
            </p:cNvSpPr>
            <p:nvPr/>
          </p:nvSpPr>
          <p:spPr>
            <a:xfrm>
              <a:off x="3708400" y="4787900"/>
              <a:ext cx="228600" cy="393700"/>
            </a:xfrm>
            <a:prstGeom prst="rect">
              <a:avLst/>
            </a:prstGeom>
            <a:noFill/>
            <a:ln>
              <a:noFill/>
            </a:ln>
            <a:effectLst/>
          </p:spPr>
          <p:txBody>
            <a:bodyPr vert="horz" wrap="none" lIns="50800" tIns="50800" rIns="50800" bIns="50800" numCol="1" spcCol="215900" anchor="t"/>
            <a:lstStyle/>
            <a:p>
              <a:pPr marL="0" marR="0" indent="0" algn="l" defTabSz="457200">
                <a:lnSpc>
                  <a:spcPts val="2200"/>
                </a:lnSpc>
                <a:spcBef>
                  <a:spcPts val="400"/>
                </a:spcBef>
                <a:spcAft>
                  <a:spcPts val="0"/>
                </a:spcAft>
                <a:buNone/>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latin typeface="Times" pitchFamily="0" charset="0"/>
                  <a:ea typeface="蘋果儷中黑" pitchFamily="0" charset="0"/>
                  <a:cs typeface="蘋果儷中黑" pitchFamily="0" charset="0"/>
                </a:rPr>
                <a:t>2</a:t>
              </a:r>
              <a:endParaRPr cap="none">
                <a:latin typeface="Times" pitchFamily="0" charset="0"/>
                <a:ea typeface="蘋果儷中黑" pitchFamily="0" charset="0"/>
                <a:cs typeface="蘋果儷中黑" pitchFamily="0" charset="0"/>
              </a:endParaRPr>
            </a:p>
          </p:txBody>
        </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7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7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AS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gzD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08"/>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CwGAACuAwAAhAgAABAAAAAmAAAACAAAAP//////////"/>
              </a:ext>
            </a:extLst>
          </p:cNvSpPr>
          <p:nvPr/>
        </p:nvSpPr>
        <p:spPr>
          <a:xfrm>
            <a:off x="189230" y="1003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4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8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mI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Bvcz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E6b3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QcFR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kZH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wcHB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20"/>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QaHB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KgEAACQJAACuAwAAfAsAABAAAAAmAAAACAAAAP//////////"/>
              </a:ext>
            </a:extLst>
          </p:cNvSpPr>
          <p:nvPr/>
        </p:nvSpPr>
        <p:spPr>
          <a:xfrm>
            <a:off x="189230" y="1485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J7x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2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ZJbr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8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Ht08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8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DC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8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8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sbGx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8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iE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8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kHi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8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4eHh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832"/>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CEhH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IgMAALgLAACmBQAAEA4AABAAAAAmAAAACAAAAP//////////"/>
              </a:ext>
            </a:extLst>
          </p:cNvSpPr>
          <p:nvPr/>
        </p:nvSpPr>
        <p:spPr>
          <a:xfrm>
            <a:off x="509270" y="19050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CIh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3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hJ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Cbcg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AlhC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FHLsn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8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F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General Time Reversible models of nucleotide substitution </a:t>
            </a:r>
          </a:p>
        </p:txBody>
      </p:sp>
      <p:sp>
        <p:nvSpPr>
          <p:cNvPr id="4" name="Shape 8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Ba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This family of CTMC models makes several simplifying assumptions: </a:t>
            </a:r>
            <a:endParaRPr cap="none">
              <a:solidFill>
                <a:srgbClr val="424242"/>
              </a:solidFill>
            </a:endParaRPr>
          </a:p>
        </p:txBody>
      </p:sp>
      <p:sp>
        <p:nvSpPr>
          <p:cNvPr id="5" name="Shape 8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LQKAABgNgAA7AwAABAgAAAmAAAACAAAAP//////////"/>
              </a:ext>
            </a:extLst>
          </p:cNvSpPr>
          <p:nvPr/>
        </p:nvSpPr>
        <p:spPr>
          <a:xfrm>
            <a:off x="1244600" y="17399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rate of the substitution process is constant across sites</a:t>
            </a:r>
            <a:endParaRPr cap="none">
              <a:solidFill>
                <a:srgbClr val="424242"/>
              </a:solidFill>
            </a:endParaRPr>
          </a:p>
        </p:txBody>
      </p:sp>
      <p:sp>
        <p:nvSpPr>
          <p:cNvPr id="6" name="Shape 8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IAMAABgNgAAuA4AABAgAAAmAAAACAAAAP//////////"/>
              </a:ext>
            </a:extLst>
          </p:cNvSpPr>
          <p:nvPr/>
        </p:nvSpPr>
        <p:spPr>
          <a:xfrm>
            <a:off x="1244600" y="2032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nature of the substitution process is constant across sites</a:t>
            </a:r>
            <a:endParaRPr cap="none">
              <a:solidFill>
                <a:srgbClr val="424242"/>
              </a:solidFill>
            </a:endParaRPr>
          </a:p>
        </p:txBody>
      </p:sp>
      <p:sp>
        <p:nvSpPr>
          <p:cNvPr id="7" name="Shape 8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qAcAAGAOAABgNgAAmBAAABAgAAAmAAAACAAAAP//////////"/>
              </a:ext>
            </a:extLst>
          </p:cNvSpPr>
          <p:nvPr/>
        </p:nvSpPr>
        <p:spPr>
          <a:xfrm>
            <a:off x="1244600" y="23368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marL="127000" indent="-127000" algn="l" defTabSz="457200">
              <a:lnSpc>
                <a:spcPts val="2100"/>
              </a:lnSpc>
              <a:buSzTx/>
              <a:buChar char="•"/>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sites are independent</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4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FBi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UX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BLW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IAAg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5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AAw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CC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BXM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6" name="Shape 86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ABE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BkAANoOAAC4GQAAqxAAABAAAAAmAAAACAAAAP//////////"/>
              </a:ext>
            </a:extLst>
          </p:cNvSpPr>
          <p:nvPr/>
        </p:nvSpPr>
        <p:spPr>
          <a:xfrm flipV="1">
            <a:off x="4180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7" name="Shape 86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zJ5q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BIAAEcQAABRIQAAYBMAABAgAAAmAAAACAAAAP//////////"/>
              </a:ext>
            </a:extLst>
          </p:cNvSpPr>
          <p:nvPr/>
        </p:nvSpPr>
        <p:spPr>
          <a:xfrm>
            <a:off x="2946400" y="2646045"/>
            <a:ext cx="2469515" cy="50355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j</a:t>
            </a:r>
            <a:r>
              <a:t> </a:t>
            </a:r>
          </a:p>
        </p:txBody>
      </p:sp>
      <p:sp>
        <p:nvSpPr>
          <p:cNvPr id="8" name="Shape 86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BkP83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NoOAABIGwAAqxAAABAAAAAmAAAACAAAAP//////////"/>
              </a:ext>
            </a:extLst>
          </p:cNvSpPr>
          <p:nvPr/>
        </p:nvSpPr>
        <p:spPr>
          <a:xfrm flipV="1">
            <a:off x="4434840" y="2414270"/>
            <a:ext cx="0" cy="295275"/>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86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pwjS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sBMAAJAUAADhIgAA8BgAAB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i</a:t>
            </a:r>
            <a:r>
              <a:t> </a:t>
            </a:r>
            <a:br/>
            <a:r>
              <a:t>given starting state </a:t>
            </a:r>
            <a:r>
              <a:rPr i="1" cap="none">
                <a:latin typeface="Times New Roman" pitchFamily="1" charset="0"/>
                <a:ea typeface="Times New Roman" pitchFamily="1" charset="0"/>
                <a:cs typeface="Times New Roman" pitchFamily="1" charset="0"/>
              </a:rPr>
              <a:t>j</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10" name="Shape 86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EQM2e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BsAAP4SAABIGwAAzxQAABAAAAAmAAAACAAAAP//////////"/>
              </a:ext>
            </a:extLst>
          </p:cNvSpPr>
          <p:nvPr/>
        </p:nvSpPr>
        <p:spPr>
          <a:xfrm flipV="1">
            <a:off x="4434840" y="3087370"/>
            <a:ext cx="0" cy="295275"/>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BuQ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8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pic>
        <p:nvPicPr>
          <p:cNvPr id="4"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5" name="Shape 87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grpSp>
        <p:nvGrpSpPr>
          <p:cNvPr id="6" name="Group 88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CASAADaDgAA4SIAAPAYAAAQAAAAJgAAAAgAAAD/////AAAAAA=="/>
              </a:ext>
            </a:extLst>
          </p:cNvGrpSpPr>
          <p:nvPr/>
        </p:nvGrpSpPr>
        <p:grpSpPr>
          <a:xfrm>
            <a:off x="2946400" y="2414270"/>
            <a:ext cx="2723515" cy="1639570"/>
            <a:chOff x="2946400" y="2414270"/>
            <a:chExt cx="2723515" cy="1639570"/>
          </a:xfrm>
        </p:grpSpPr>
        <p:sp>
          <p:nvSpPr>
            <p:cNvPr id="11" name="Shape 875"/>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uRkAANoOAAC5GQAArBAAAAAAAAAmAAAACAAAAP//////////"/>
                </a:ext>
              </a:extLst>
            </p:cNvSpPr>
            <p:nvPr/>
          </p:nvSpPr>
          <p:spPr>
            <a:xfrm flipV="1">
              <a:off x="4181475"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8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B/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IBIAAEgQAABRIQAAYBMAAAAgAAAmAAAACAAAAP//////////"/>
                </a:ext>
              </a:extLst>
            </p:cNvSpPr>
            <p:nvPr/>
          </p:nvSpPr>
          <p:spPr>
            <a:xfrm>
              <a:off x="2946400" y="2646680"/>
              <a:ext cx="2469515" cy="50292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a:t>
              </a:r>
              <a:br/>
              <a:r>
                <a:t>starting state </a:t>
              </a:r>
              <a:r>
                <a:rPr i="1" cap="none">
                  <a:latin typeface="Times New Roman" pitchFamily="1" charset="0"/>
                  <a:ea typeface="Times New Roman" pitchFamily="1" charset="0"/>
                  <a:cs typeface="Times New Roman" pitchFamily="1" charset="0"/>
                </a:rPr>
                <a:t>i</a:t>
              </a:r>
              <a:r>
                <a:t> </a:t>
              </a:r>
            </a:p>
          </p:txBody>
        </p:sp>
        <p:sp>
          <p:nvSpPr>
            <p:cNvPr id="9" name="Shape 877"/>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C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NoOAABIGwAArBAAAAAAAAAmAAAACAAAAP//////////"/>
                </a:ext>
              </a:extLst>
            </p:cNvSpPr>
            <p:nvPr/>
          </p:nvSpPr>
          <p:spPr>
            <a:xfrm flipV="1">
              <a:off x="4434840" y="2414270"/>
              <a:ext cx="0" cy="295910"/>
            </a:xfrm>
            <a:prstGeom prst="line">
              <a:avLst/>
            </a:prstGeom>
            <a:noFill/>
            <a:ln w="25400" cap="flat" cmpd="sng" algn="ctr">
              <a:solidFill>
                <a:srgbClr val="FF9300"/>
              </a:solidFill>
              <a:prstDash val="solid"/>
              <a:headEnd type="none"/>
              <a:tailEnd type="triangle" w="med" len="med"/>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87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sBMAAJAUAADhIgAA8BgAAAAgAAAmAAAACAAAAP//////////"/>
                </a:ext>
              </a:extLst>
            </p:cNvSpPr>
            <p:nvPr/>
          </p:nvSpPr>
          <p:spPr>
            <a:xfrm>
              <a:off x="3200400" y="3342640"/>
              <a:ext cx="2469515" cy="71120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ctr"/>
            <a:lstStyle/>
            <a:p>
              <a:pPr defTabSz="457200">
                <a:lnSpc>
                  <a:spcPts val="1600"/>
                </a:lnSpc>
                <a:tabLst>
                  <a:tab pos="838200" algn="l"/>
                </a:tabLst>
                <a:defRPr sz="1400" cap="none">
                  <a:solidFill>
                    <a:srgbClr val="424242"/>
                  </a:solidFill>
                  <a:latin typeface="Arial" pitchFamily="1" charset="0"/>
                  <a:ea typeface="Arial" pitchFamily="1" charset="0"/>
                  <a:cs typeface="Arial" pitchFamily="1" charset="0"/>
                </a:defRPr>
              </a:pPr>
              <a:r>
                <a:t>probability of ending in state </a:t>
              </a:r>
              <a:r>
                <a:rPr i="1" cap="none">
                  <a:latin typeface="Times New Roman" pitchFamily="1" charset="0"/>
                  <a:ea typeface="Times New Roman" pitchFamily="1" charset="0"/>
                  <a:cs typeface="Times New Roman" pitchFamily="1" charset="0"/>
                </a:rPr>
                <a:t>j</a:t>
              </a:r>
              <a:r>
                <a:t> </a:t>
              </a:r>
              <a:br/>
              <a:r>
                <a:t>given starting state </a:t>
              </a:r>
              <a:r>
                <a:rPr i="1" cap="none">
                  <a:latin typeface="Times New Roman" pitchFamily="1" charset="0"/>
                  <a:ea typeface="Times New Roman" pitchFamily="1" charset="0"/>
                  <a:cs typeface="Times New Roman" pitchFamily="1" charset="0"/>
                </a:rPr>
                <a:t>i</a:t>
              </a:r>
              <a:r>
                <a:t> and</a:t>
              </a:r>
              <a:br/>
              <a:r>
                <a:t>running over duration </a:t>
              </a:r>
              <a:r>
                <a:rPr i="1" cap="none">
                  <a:latin typeface="Times New Roman" pitchFamily="1" charset="0"/>
                  <a:ea typeface="Times New Roman" pitchFamily="1" charset="0"/>
                  <a:cs typeface="Times New Roman" pitchFamily="1" charset="0"/>
                </a:rPr>
                <a:t>t</a:t>
              </a:r>
              <a:endParaRPr i="1" cap="none">
                <a:latin typeface="Times New Roman" pitchFamily="1" charset="0"/>
                <a:ea typeface="Times New Roman" pitchFamily="1" charset="0"/>
                <a:cs typeface="Times New Roman" pitchFamily="1" charset="0"/>
              </a:endParaRPr>
            </a:p>
          </p:txBody>
        </p:sp>
        <p:sp>
          <p:nvSpPr>
            <p:cNvPr id="7" name="Shape 879"/>
            <p:cNvSpPr>
              <a:extLst>
                <a:ext uri="smNativeData">
                  <pr:smNativeData xmlns:pr="smNativeData" xmlns="smNativeData" val="SMDATA_15_4KjWYhMAAAAlAAAACgAAAA0AAAAAUAAAAFAAAABQAAAAUAAAAAAAAAABAAAAAg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P+TAAB/f38AAAAAAMvLywDAwP8Af39/AAAAAAAAAAAAAAAAAAAAAAAAAAAAIQAAABgAAAAUAAAASBsAAP4SAABIGwAA0BQAAAAAAAAmAAAACAAAAP//////////"/>
                </a:ext>
              </a:extLst>
            </p:cNvSpPr>
            <p:nvPr/>
          </p:nvSpPr>
          <p:spPr>
            <a:xfrm flipV="1">
              <a:off x="4434840" y="3087370"/>
              <a:ext cx="0" cy="295910"/>
            </a:xfrm>
            <a:prstGeom prst="line">
              <a:avLst/>
            </a:prstGeom>
            <a:noFill/>
            <a:ln w="25400" cap="flat" cmpd="sng" algn="ctr">
              <a:solidFill>
                <a:srgbClr val="FF9300"/>
              </a:solidFill>
              <a:prstDash val="solid"/>
              <a:headEnd type="none"/>
              <a:tailEnd type="none"/>
            </a:ln>
            <a:effectLst>
              <a:outerShdw blurRad="63500" dist="63760" dir="2700000">
                <a:srgbClr val="000000">
                  <a:alpha val="15000"/>
                </a:srgbClr>
              </a:outerShdw>
            </a:effectLst>
          </p:spPr>
          <p:txBody>
            <a:bodyPr rot="10800000"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00000 0.00000 L 0.11202 0.00031" pathEditMode="relative" rAng="0" ptsTypes="">
                                      <p:cBhvr>
                                        <p:cTn id="6" dur="1000" fill="hold"/>
                                        <p:tgtEl>
                                          <p:spTgt spid="6"/>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extLst>
      <p:ext uri="smNativeData">
        <pr:smNativeData xmlns:pr="smNativeData" xmlns="smNativeData" val="4KjWYgEAAAAFAAAA/f///wQAAAD/////AAAAAAADAAAAAAAAAAAAAA=="/>
      </p:ext>
    </p:ext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8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D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2"/>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W3g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3"/>
          <a:stretch>
            <a:fillRect/>
          </a:stretch>
        </p:blipFill>
        <p:spPr>
          <a:xfrm>
            <a:off x="5359400" y="2057400"/>
            <a:ext cx="4572000" cy="1261110"/>
          </a:xfrm>
          <a:prstGeom prst="rect">
            <a:avLst/>
          </a:prstGeom>
          <a:noFill/>
          <a:ln>
            <a:noFill/>
          </a:ln>
          <a:effectLst/>
        </p:spPr>
      </p:pic>
      <p:sp>
        <p:nvSpPr>
          <p:cNvPr id="5" name="Shape 8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6" name="Shape 8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Dub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7" name="Shape 88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4"/>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uJXQ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5"/>
          <a:stretch>
            <a:fillRect/>
          </a:stretch>
        </p:blipFill>
        <p:spPr>
          <a:xfrm>
            <a:off x="5008245" y="2578100"/>
            <a:ext cx="392430" cy="317500"/>
          </a:xfrm>
          <a:prstGeom prst="rect">
            <a:avLst/>
          </a:prstGeom>
          <a:noFill/>
          <a:ln>
            <a:noFill/>
          </a:ln>
          <a:effectLst/>
        </p:spPr>
      </p:pic>
      <p:sp>
        <p:nvSpPr>
          <p:cNvPr id="10" name="Shape 89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8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EGD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2" name="Shape 8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MGI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cA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89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BYAALQUAAB4MgAADDAAABAAAAAmAAAACAAAAP//////////"/>
              </a:ext>
            </a:extLst>
          </p:cNvSpPr>
          <p:nvPr/>
        </p:nvSpPr>
        <p:spPr>
          <a:xfrm>
            <a:off x="3632200" y="3365500"/>
            <a:ext cx="4572000" cy="44450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6" name="Shape 8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YT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7" name="Shape 8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10" name="Shape 90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9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g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0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BG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12"/>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BwAAGQUAAB4MgAADDAAABAAAAAmAAAACAAAAP//////////"/>
              </a:ext>
            </a:extLst>
          </p:cNvSpPr>
          <p:nvPr/>
        </p:nvSpPr>
        <p:spPr>
          <a:xfrm>
            <a:off x="4610100" y="3314700"/>
            <a:ext cx="35941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elJ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vvx5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9KJ8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8dmv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BsoA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6gb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FaCC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2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BAA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bBef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gkGk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ulHP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27"/>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eS2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CIAAGQUAAB4MgAADDAAABAAAAAmAAAACAAAAP//////////"/>
              </a:ext>
            </a:extLst>
          </p:cNvSpPr>
          <p:nvPr/>
        </p:nvSpPr>
        <p:spPr>
          <a:xfrm>
            <a:off x="5676900" y="3314700"/>
            <a:ext cx="25273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HHC1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26Rm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3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GRnL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Sn2S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jj5c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iRx0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3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c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3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oyYT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i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42"/>
          <p:cNvSpPr>
            <a:extLst>
              <a:ext uri="smNativeData">
                <pr:smNativeData xmlns:pr="smNativeData" xmlns="smNativeData" val="SMDATA_15_4KjWYhMAAAAlAAAAZAAAAA0AAAAAPAAAADwAAAA8AAAAP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7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aCkAAGQUAAB4MgAADDAAABAAAAAmAAAACAAAAP//////////"/>
              </a:ext>
            </a:extLst>
          </p:cNvSpPr>
          <p:nvPr/>
        </p:nvSpPr>
        <p:spPr>
          <a:xfrm>
            <a:off x="6731000" y="3314700"/>
            <a:ext cx="1473200" cy="4495800"/>
          </a:xfrm>
          <a:prstGeom prst="rect">
            <a:avLst/>
          </a:prstGeom>
          <a:solidFill>
            <a:srgbClr val="FFFFFF"/>
          </a:solidFill>
          <a:ln>
            <a:noFill/>
          </a:ln>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BX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sqZl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4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YEw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KWvp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DfL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ACFK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dpd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5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NOdl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MWFl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wxk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si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TjG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6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YG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Q1 v 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YiB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MAACwFAAAzC4AADwtAAAQAAAAJgAAAAgAAAD//////////w=="/>
              </a:ext>
            </a:extLst>
          </p:cNvPicPr>
          <p:nvPr/>
        </p:nvPicPr>
        <p:blipFill>
          <a:blip r:embed="rId2"/>
          <a:stretch>
            <a:fillRect/>
          </a:stretch>
        </p:blipFill>
        <p:spPr>
          <a:xfrm>
            <a:off x="2019300" y="3362960"/>
            <a:ext cx="5588000" cy="3990340"/>
          </a:xfrm>
          <a:prstGeom prst="rect">
            <a:avLst/>
          </a:prstGeom>
          <a:noFill/>
          <a:ln>
            <a:noFill/>
          </a:ln>
          <a:effectLst/>
        </p:spPr>
      </p:pic>
      <p:pic>
        <p:nvPicPr>
          <p:cNvPr id="3" name="Q1.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MDA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FwDAAD4DAAAiB0AADAUAAAQAAAAJgAAAAgAAAD//////////w=="/>
              </a:ext>
            </a:extLst>
          </p:cNvPicPr>
          <p:nvPr/>
        </p:nvPicPr>
        <p:blipFill>
          <a:blip r:embed="rId3"/>
          <a:stretch>
            <a:fillRect/>
          </a:stretch>
        </p:blipFill>
        <p:spPr>
          <a:xfrm>
            <a:off x="546100" y="2108200"/>
            <a:ext cx="4254500" cy="1173480"/>
          </a:xfrm>
          <a:prstGeom prst="rect">
            <a:avLst/>
          </a:prstGeom>
          <a:noFill/>
          <a:ln>
            <a:noFill/>
          </a:ln>
          <a:effectLst/>
        </p:spPr>
      </p:pic>
      <p:pic>
        <p:nvPicPr>
          <p:cNvPr id="4" name="Q2.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ggAACoDAAAGD0AAGoUAAAQAAAAJgAAAAgAAAD//////////w=="/>
              </a:ext>
            </a:extLst>
          </p:cNvPicPr>
          <p:nvPr/>
        </p:nvPicPr>
        <p:blipFill>
          <a:blip r:embed="rId4"/>
          <a:stretch>
            <a:fillRect/>
          </a:stretch>
        </p:blipFill>
        <p:spPr>
          <a:xfrm>
            <a:off x="5359400" y="2057400"/>
            <a:ext cx="4572000" cy="1261110"/>
          </a:xfrm>
          <a:prstGeom prst="rect">
            <a:avLst/>
          </a:prstGeom>
          <a:noFill/>
          <a:ln>
            <a:noFill/>
          </a:ln>
          <a:effectLst/>
        </p:spPr>
      </p:pic>
      <p:sp>
        <p:nvSpPr>
          <p:cNvPr id="5" name="Shape 97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CwAAAQlAADUMAAAhCcAABAAAAAmAAAACAAAAP//////////"/>
              </a:ext>
            </a:extLst>
          </p:cNvSpPr>
          <p:nvPr/>
        </p:nvSpPr>
        <p:spPr>
          <a:xfrm>
            <a:off x="7277100" y="60172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oBAADcDwAAXAMAAMkRAAAQAAAAJgAAAAgAAAD//////////w=="/>
              </a:ext>
            </a:extLst>
          </p:cNvPicPr>
          <p:nvPr/>
        </p:nvPicPr>
        <p:blipFill>
          <a:blip r:embed="rId5"/>
          <a:stretch>
            <a:fillRect/>
          </a:stretch>
        </p:blipFill>
        <p:spPr>
          <a:xfrm>
            <a:off x="168910" y="2578100"/>
            <a:ext cx="377190" cy="313055"/>
          </a:xfrm>
          <a:prstGeom prst="rect">
            <a:avLst/>
          </a:prstGeom>
          <a:noFill/>
          <a:ln>
            <a:noFill/>
          </a:ln>
          <a:effectLst/>
        </p:spPr>
      </p:pic>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8eAADcDwAAOSEAANARAAAQAAAAJgAAAAgAAAD//////////w=="/>
              </a:ext>
            </a:extLst>
          </p:cNvPicPr>
          <p:nvPr/>
        </p:nvPicPr>
        <p:blipFill>
          <a:blip r:embed="rId6"/>
          <a:stretch>
            <a:fillRect/>
          </a:stretch>
        </p:blipFill>
        <p:spPr>
          <a:xfrm>
            <a:off x="5008245" y="2578100"/>
            <a:ext cx="392430" cy="317500"/>
          </a:xfrm>
          <a:prstGeom prst="rect">
            <a:avLst/>
          </a:prstGeom>
          <a:noFill/>
          <a:ln>
            <a:noFill/>
          </a:ln>
          <a:effectLst/>
        </p:spPr>
      </p:pic>
      <p:sp>
        <p:nvSpPr>
          <p:cNvPr id="8" name="Shape 97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hcAAHATAADSGwAA8BUAABAAAAAmAAAACAAAAP//////////"/>
              </a:ext>
            </a:extLst>
          </p:cNvSpPr>
          <p:nvPr/>
        </p:nvSpPr>
        <p:spPr>
          <a:xfrm>
            <a:off x="3862070" y="3159760"/>
            <a:ext cx="660400" cy="406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9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MAoAAD4EwAAvioAABAgAAAmAAAACAAAAP//////////"/>
              </a:ext>
            </a:extLst>
          </p:cNvSpPr>
          <p:nvPr/>
        </p:nvSpPr>
        <p:spPr>
          <a:xfrm>
            <a:off x="477520" y="6624320"/>
            <a:ext cx="2768600" cy="3238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0" name="Shape 9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AIAAAIrAACcEAAA/ywAABAgAAAmAAAACAAAAP//////////"/>
              </a:ext>
            </a:extLst>
          </p:cNvSpPr>
          <p:nvPr/>
        </p:nvSpPr>
        <p:spPr>
          <a:xfrm>
            <a:off x="477520" y="6991350"/>
            <a:ext cx="2222500" cy="32321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1900"/>
              </a:lnSpc>
              <a:tabLst>
                <a:tab pos="838200" algn="l"/>
              </a:tabLst>
              <a:defRPr sz="16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1" name="Shape 9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NAAA0AoAABAgAAAmAAAACAAAAP//////////"/>
              </a:ext>
            </a:extLst>
          </p:cNvSpPr>
          <p:nvPr/>
        </p:nvSpPr>
        <p:spPr>
          <a:xfrm>
            <a:off x="990600" y="1397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Consider two rate matrices:</a:t>
            </a:r>
            <a:endParaRPr cap="none">
              <a:solidFill>
                <a:srgbClr val="424242"/>
              </a:solidFill>
            </a:endParaRPr>
          </a:p>
        </p:txBody>
      </p:sp>
      <p:sp>
        <p:nvSpPr>
          <p:cNvPr id="12" name="Shape 9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hA0AAAQLAACMHgAAPA0AABAgAAAmAAAACAAAAP//////////"/>
              </a:ext>
            </a:extLst>
          </p:cNvSpPr>
          <p:nvPr/>
        </p:nvSpPr>
        <p:spPr>
          <a:xfrm>
            <a:off x="2197100" y="1790700"/>
            <a:ext cx="2768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irreversible</a:t>
            </a:r>
            <a:endParaRPr cap="none">
              <a:solidFill>
                <a:srgbClr val="424242"/>
              </a:solidFill>
            </a:endParaRPr>
          </a:p>
        </p:txBody>
      </p:sp>
      <p:sp>
        <p:nvSpPr>
          <p:cNvPr id="13" name="Shape 9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cCsAAAQLAAAcOQAAPA0AABAgAAAmAAAACAAAAP//////////"/>
              </a:ext>
            </a:extLst>
          </p:cNvSpPr>
          <p:nvPr/>
        </p:nvSpPr>
        <p:spPr>
          <a:xfrm>
            <a:off x="7061200" y="1790700"/>
            <a:ext cx="22225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time reversible</a:t>
            </a:r>
            <a:endParaRPr cap="none">
              <a:solidFill>
                <a:srgbClr val="424242"/>
              </a:solidFill>
            </a:endParaRPr>
          </a:p>
        </p:txBody>
      </p:sp>
      <p:sp>
        <p:nvSpPr>
          <p:cNvPr id="14" name="Shape 9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15" name="Shape 9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16" name="Shape 98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AMAABYrAAD0LgAAKC0AABAAAAAmAAAACAAAAP//////////"/>
              </a:ext>
            </a:extLst>
          </p:cNvSpPr>
          <p:nvPr/>
        </p:nvSpPr>
        <p:spPr>
          <a:xfrm>
            <a:off x="490220" y="7004050"/>
            <a:ext cx="7142480" cy="336550"/>
          </a:xfrm>
          <a:prstGeom prst="rect">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5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oAB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2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2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2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2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2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2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26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yS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8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6"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Cp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OB3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CQkXY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Most continuous-time Markov models assume time reversibility</a:t>
            </a:r>
          </a:p>
        </p:txBody>
      </p:sp>
      <p:sp>
        <p:nvSpPr>
          <p:cNvPr id="3" name="Shape 9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BMNgAAdAwAABAgAAAmAAAACAAAAP//////////"/>
              </a:ext>
            </a:extLst>
          </p:cNvSpPr>
          <p:nvPr/>
        </p:nvSpPr>
        <p:spPr>
          <a:xfrm>
            <a:off x="990600" y="1397000"/>
            <a:ext cx="783590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probability of a sequence of states visited forward in time is equal to the </a:t>
            </a:r>
            <a:br/>
            <a:r>
              <a:rPr cap="none">
                <a:solidFill>
                  <a:srgbClr val="424242"/>
                </a:solidFill>
              </a:rPr>
              <a:t>   series of states visited in the reverse order</a:t>
            </a:r>
            <a:endParaRPr cap="none">
              <a:solidFill>
                <a:srgbClr val="424242"/>
              </a:solidFill>
            </a:endParaRPr>
          </a:p>
        </p:txBody>
      </p:sp>
      <p:sp>
        <p:nvSpPr>
          <p:cNvPr id="4" name="Shape 99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JDgWS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RUAANwAAABrKQAATAQAABAgAAAmAAAACAAAAP//////////"/>
              </a:ext>
            </a:extLst>
          </p:cNvSpPr>
          <p:nvPr/>
        </p:nvSpPr>
        <p:spPr>
          <a:xfrm>
            <a:off x="3427095" y="139700"/>
            <a:ext cx="330581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Time Reversibility</a:t>
            </a:r>
          </a:p>
        </p:txBody>
      </p:sp>
      <p:sp>
        <p:nvSpPr>
          <p:cNvPr id="5" name="Shape 9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A6i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CjPAAAcBcAABAgAAAmAAAACAAAAP//////////"/>
              </a:ext>
            </a:extLst>
          </p:cNvSpPr>
          <p:nvPr/>
        </p:nvSpPr>
        <p:spPr>
          <a:xfrm>
            <a:off x="990600" y="3175000"/>
            <a:ext cx="8866505" cy="6350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This allows us to perform inference under unrooted trees, which simplifies the space of</a:t>
            </a:r>
            <a:br/>
            <a:r>
              <a:rPr cap="none">
                <a:solidFill>
                  <a:srgbClr val="424242"/>
                </a:solidFill>
              </a:rPr>
              <a:t>    trees that we have to evaluate, and the algorithms used to compute the likelihood</a:t>
            </a:r>
            <a:endParaRPr cap="none">
              <a:solidFill>
                <a:srgbClr val="424242"/>
              </a:solidFill>
            </a:endParaRPr>
          </a:p>
        </p:txBody>
      </p:sp>
      <p:sp>
        <p:nvSpPr>
          <p:cNvPr id="6" name="Shape 99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xs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KAPAAB3OQAAfBMAABAgAAAmAAAACAAAAP//////////"/>
              </a:ext>
            </a:extLst>
          </p:cNvSpPr>
          <p:nvPr/>
        </p:nvSpPr>
        <p:spPr>
          <a:xfrm>
            <a:off x="990600" y="2540000"/>
            <a:ext cx="835088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Time-reversible models allow an unrooted tree to be rooted anywhere without </a:t>
            </a:r>
            <a:br/>
            <a:r>
              <a:rPr cap="none">
                <a:solidFill>
                  <a:srgbClr val="424242"/>
                </a:solidFill>
              </a:rPr>
              <a:t>    changing the probability of the data </a:t>
            </a:r>
            <a:endParaRPr cap="none">
              <a:solidFill>
                <a:srgbClr val="424242"/>
              </a:solidFill>
            </a:endParaRPr>
          </a:p>
        </p:txBody>
      </p:sp>
      <p:pic>
        <p:nvPicPr>
          <p:cNvPr id="7" name="dropp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DgYZM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gYAACNDAAAqCUAAFAPAAAQAAAAJgAAAAgAAAD//////////w=="/>
              </a:ext>
            </a:extLst>
          </p:cNvPicPr>
          <p:nvPr/>
        </p:nvPicPr>
        <p:blipFill>
          <a:blip r:embed="rId2"/>
          <a:stretch>
            <a:fillRect/>
          </a:stretch>
        </p:blipFill>
        <p:spPr>
          <a:xfrm>
            <a:off x="4038600" y="2040255"/>
            <a:ext cx="2082800" cy="448945"/>
          </a:xfrm>
          <a:prstGeom prst="rect">
            <a:avLst/>
          </a:prstGeom>
          <a:noFill/>
          <a:ln>
            <a:noFill/>
          </a:ln>
          <a:effectLst>
            <a:outerShdw blurRad="63500" dist="63760" dir="2700000">
              <a:srgbClr val="000000">
                <a:alpha val="4000"/>
              </a:srgbClr>
            </a:outerShdw>
          </a:effectLst>
        </p:spPr>
      </p:pic>
      <p:sp>
        <p:nvSpPr>
          <p:cNvPr id="8"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EAYAADAYAACbPAAAvB0AAAAgAAAmAAAACAAAAP//////////"/>
              </a:ext>
            </a:extLst>
          </p:cNvSpPr>
          <p:nvPr/>
        </p:nvSpPr>
        <p:spPr>
          <a:xfrm>
            <a:off x="985520" y="3931920"/>
            <a:ext cx="8866505" cy="9017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i="1" cap="none">
                <a:solidFill>
                  <a:srgbClr val="424242"/>
                </a:solidFill>
                <a:latin typeface="Arial" pitchFamily="1" charset="0"/>
                <a:ea typeface="Arial" pitchFamily="1" charset="0"/>
                <a:cs typeface="Arial" pitchFamily="1" charset="0"/>
              </a:defRPr>
            </a:pPr>
            <a:r>
              <a:t>(One can still use the same algorithms for exploring tree space with non-reversible models of sequence evolution, but some extra care is needed (Boussau and Gouy 2006)</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99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B1n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9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10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o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10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B+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10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10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EQ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10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100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1008"/>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KQLAAAGBgAA/A0AABAAAAAmAAAACAAAAP//////////"/>
              </a:ext>
            </a:extLst>
          </p:cNvSpPr>
          <p:nvPr/>
        </p:nvSpPr>
        <p:spPr>
          <a:xfrm>
            <a:off x="570230" y="18923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YAR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1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Cw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8BoAANwAAACQIwAATAQAABAgAAAmAAAACAAAAP//////////"/>
              </a:ext>
            </a:extLst>
          </p:cNvSpPr>
          <p:nvPr/>
        </p:nvSpPr>
        <p:spPr>
          <a:xfrm>
            <a:off x="4378960" y="139700"/>
            <a:ext cx="140208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Outline</a:t>
            </a:r>
          </a:p>
        </p:txBody>
      </p:sp>
      <p:sp>
        <p:nvSpPr>
          <p:cNvPr id="3" name="Shape 10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CD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 A brief review of Continuous-Time Markov models</a:t>
            </a:r>
          </a:p>
        </p:txBody>
      </p:sp>
      <p:sp>
        <p:nvSpPr>
          <p:cNvPr id="4" name="Shape 10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DDG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GAJAAAgNQAA4AsAABAgAAAmAAAACAAAAP//////////"/>
              </a:ext>
            </a:extLst>
          </p:cNvSpPr>
          <p:nvPr/>
        </p:nvSpPr>
        <p:spPr>
          <a:xfrm>
            <a:off x="635000" y="1524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 Stochastic models of nucleotide substitution</a:t>
            </a:r>
          </a:p>
        </p:txBody>
      </p:sp>
      <p:sp>
        <p:nvSpPr>
          <p:cNvPr id="5" name="Shape 10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BnaQ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LgLAACgMgAA8A0AABAgAAAmAAAACAAAAP//////////"/>
              </a:ext>
            </a:extLst>
          </p:cNvSpPr>
          <p:nvPr/>
        </p:nvSpPr>
        <p:spPr>
          <a:xfrm>
            <a:off x="990600" y="1905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What’s the deal with time reversibility</a:t>
            </a:r>
            <a:endParaRPr cap="none">
              <a:solidFill>
                <a:srgbClr val="424242"/>
              </a:solidFill>
            </a:endParaRPr>
          </a:p>
        </p:txBody>
      </p:sp>
      <p:sp>
        <p:nvSpPr>
          <p:cNvPr id="6" name="Shape 10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DARAACAOQAAjxMAABAgAAAmAAAACAAAAP//////////"/>
              </a:ext>
            </a:extLst>
          </p:cNvSpPr>
          <p:nvPr/>
        </p:nvSpPr>
        <p:spPr>
          <a:xfrm>
            <a:off x="635000" y="2794000"/>
            <a:ext cx="8712200" cy="38544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III. Accommodating among-site heterogeneity in the substitution process</a:t>
            </a:r>
          </a:p>
        </p:txBody>
      </p:sp>
      <p:sp>
        <p:nvSpPr>
          <p:cNvPr id="7" name="Shape 10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34x/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gTAABQNwAAwBUAABAgAAAmAAAACAAAAP//////////"/>
              </a:ext>
            </a:extLst>
          </p:cNvSpPr>
          <p:nvPr/>
        </p:nvSpPr>
        <p:spPr>
          <a:xfrm>
            <a:off x="990600" y="3175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rates</a:t>
            </a:r>
            <a:endParaRPr cap="none">
              <a:solidFill>
                <a:srgbClr val="424242"/>
              </a:solidFill>
            </a:endParaRPr>
          </a:p>
        </p:txBody>
      </p:sp>
      <p:sp>
        <p:nvSpPr>
          <p:cNvPr id="8" name="Shape 10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css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OAVAABQNwAAGBgAABAgAAAmAAAACAAAAP//////////"/>
              </a:ext>
            </a:extLst>
          </p:cNvSpPr>
          <p:nvPr/>
        </p:nvSpPr>
        <p:spPr>
          <a:xfrm>
            <a:off x="990600" y="3556000"/>
            <a:ext cx="8001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Among-site variation in substitution process</a:t>
            </a:r>
            <a:endParaRPr cap="none">
              <a:solidFill>
                <a:srgbClr val="424242"/>
              </a:solidFill>
            </a:endParaRPr>
          </a:p>
        </p:txBody>
      </p:sp>
      <p:sp>
        <p:nvSpPr>
          <p:cNvPr id="9" name="Shape 101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BAOAACgMgAASBAAABAgAAAmAAAACAAAAP//////////"/>
              </a:ext>
            </a:extLst>
          </p:cNvSpPr>
          <p:nvPr/>
        </p:nvSpPr>
        <p:spPr>
          <a:xfrm>
            <a:off x="990600" y="2286000"/>
            <a:ext cx="72390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Meet the GTR family</a:t>
            </a:r>
            <a:endParaRPr cap="none">
              <a:solidFill>
                <a:srgbClr val="424242"/>
              </a:solidFill>
            </a:endParaRPr>
          </a:p>
        </p:txBody>
      </p:sp>
      <p:sp>
        <p:nvSpPr>
          <p:cNvPr id="10" name="Shape 1020"/>
          <p:cNvSpPr>
            <a:extLst>
              <a:ext uri="smNativeData">
                <pr:smNativeData xmlns:pr="smNativeData" xmlns="smNativeData" val="SMDATA_15_4KjWYhMAAAAlAAAAyAAAAA0AAAAAPAAAADwAAAA8AAAAPAAAAAAAAAABAAAAAAAAAAEAAABQAAAAVX+dzoa53z+kU1c+y/PhPwAAAAAAAOA/AAAAAAAA4D8AAAAAAADgPwAAAAAAAOA/AAAAAAAA4D8AAAAAAADgPwAAAAAAAOA/AAAAAAAA4D8CAAAAjAAAAAEAAAAAAAAA/5M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QQAAAEcAAABHAAAAZAAAAGQAAAAAAAAAy8vLAEE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MAAP///wEAAAAAAAAAAAAAAAAAAAAAAAAAAAAAAAAAAAAAAAAAAAAAAAB/f38AAAAAAMvLywDAwP8Af39/AAAAAAAAAAAAAAAAAAAAAAAAAAAAIQAAABgAAAAUAAAAggMAANQNAAAGBgAALBAAABAAAAAmAAAACAAAAP//////////"/>
              </a:ext>
            </a:extLst>
          </p:cNvSpPr>
          <p:nvPr/>
        </p:nvSpPr>
        <p:spPr>
          <a:xfrm>
            <a:off x="570230" y="2247900"/>
            <a:ext cx="408940" cy="381000"/>
          </a:xfrm>
          <a:prstGeom prst="rightArrow">
            <a:avLst>
              <a:gd name="adj1" fmla="val 56101"/>
              <a:gd name="adj2" fmla="val 54128"/>
            </a:avLst>
          </a:prstGeom>
          <a:solidFill>
            <a:srgbClr val="FF9300"/>
          </a:solidFill>
          <a:ln>
            <a:noFill/>
          </a:ln>
          <a:effectLst>
            <a:outerShdw blurRad="63500" dist="63760" dir="2700000">
              <a:srgbClr val="000000">
                <a:alpha val="35000"/>
              </a:srgbClr>
            </a:outerShdw>
          </a:effectLst>
        </p:spPr>
        <p:txBody>
          <a:bodyPr vert="horz" wrap="square" lIns="38100" tIns="38100" rIns="38100" bIns="38100" numCol="1" spcCol="215900" anchor="ctr"/>
          <a:lstStyle/>
          <a:p>
            <a:pPr defTabSz="457200">
              <a:tabLst>
                <a:tab pos="838200" algn="l"/>
              </a:tabLst>
              <a:defRPr cap="none">
                <a:effectLst>
                  <a:outerShdw dist="63500" dir="3600000" algn="tl" rotWithShape="0">
                    <a:srgbClr val="000000">
                      <a:alpha val="40000"/>
                    </a:srgbClr>
                  </a:outerShdw>
                </a:effectLst>
              </a:defRPr>
            </a:pPr>
          </a:p>
        </p:txBody>
      </p:sp>
      <p:sp>
        <p:nvSpPr>
          <p:cNvPr id="11" name="Rectangle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Ee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MQYAACAOAAARBsAABAgAAAmAAAACAAAAP//////////"/>
              </a:ext>
            </a:extLst>
          </p:cNvSpPr>
          <p:nvPr/>
        </p:nvSpPr>
        <p:spPr>
          <a:xfrm>
            <a:off x="635000" y="4025900"/>
            <a:ext cx="854964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a:lnSpc>
                <a:spcPts val="2400"/>
              </a:lnSpc>
              <a:defRPr sz="2000" cap="none">
                <a:solidFill>
                  <a:srgbClr val="0433FF"/>
                </a:solidFill>
                <a:latin typeface="Arial" pitchFamily="1" charset="0"/>
                <a:ea typeface="Gill Sans" pitchFamily="0" charset="0"/>
                <a:cs typeface="Gill Sans" pitchFamily="0" charset="0"/>
              </a:defRPr>
            </a:pPr>
            <a:r>
              <a:t>IV. Accommodating heterogeneity in the substitution process along the tree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02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4" name="Shape 10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5" name="Group 103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3"/>
            <a:stretch>
              <a:fillRect/>
            </a:stretch>
          </p:blipFill>
          <p:spPr>
            <a:xfrm>
              <a:off x="6949440" y="4109085"/>
              <a:ext cx="269240" cy="203835"/>
            </a:xfrm>
            <a:prstGeom prst="rect">
              <a:avLst/>
            </a:prstGeom>
            <a:noFill/>
            <a:ln>
              <a:noFill/>
            </a:ln>
            <a:effectLst/>
          </p:spPr>
        </p:pic>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4"/>
            <a:stretch>
              <a:fillRect/>
            </a:stretch>
          </p:blipFill>
          <p:spPr>
            <a:xfrm>
              <a:off x="3912235" y="4381500"/>
              <a:ext cx="268605" cy="203200"/>
            </a:xfrm>
            <a:prstGeom prst="rect">
              <a:avLst/>
            </a:prstGeom>
            <a:noFill/>
            <a:ln>
              <a:noFill/>
            </a:ln>
            <a:effectLst/>
          </p:spPr>
        </p:pic>
        <p:grpSp>
          <p:nvGrpSpPr>
            <p:cNvPr id="6" name="Group 102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8" name="Shape 1027"/>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PGn3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YoX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EmIS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3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BRxQ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3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BFx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kgAACqJgAA8C0AABAAAAAmAAAACAAAAP//////////"/>
              </a:ext>
            </a:extLst>
          </p:cNvSpPr>
          <p:nvPr/>
        </p:nvSpPr>
        <p:spPr>
          <a:xfrm>
            <a:off x="5259705" y="5339715"/>
            <a:ext cx="1025525" cy="212788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9" name="Group 104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dGBE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0" name="Group 1043"/>
            <p:cNvGrpSpPr>
              <a:extLst>
                <a:ext uri="smNativeData">
                  <pr:smNativeData xmlns:pr="smNativeData" xmlns="smNativeData" val="SMDATA_6_4KjWYhMAAAAlAAAAAQAAAA8BAAAAkAAAAEgAAACQAAAASAAAAAAAAAAAAAAAAAAAABcAAAAUAAAAAAAAAAAAAAD/fwAA/38AAAAAAAAJAAAABAAAAE395F0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2" name="Shape 104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DQbUQ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D3S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5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LAK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KB4AADwLAAB8JAAAhA4AABAAAAAmAAAACAAAAP//////////"/>
              </a:ext>
            </a:extLst>
          </p:cNvSpPr>
          <p:nvPr/>
        </p:nvSpPr>
        <p:spPr>
          <a:xfrm>
            <a:off x="49022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5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FwOAABIHAAApBEAABAAAAAmAAAACAAAAP//////////"/>
              </a:ext>
            </a:extLst>
          </p:cNvSpPr>
          <p:nvPr/>
        </p:nvSpPr>
        <p:spPr>
          <a:xfrm>
            <a:off x="3568700" y="2334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5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FQiAACqJgAA8C0AABAAAAAmAAAACAAAAP//////////"/>
              </a:ext>
            </a:extLst>
          </p:cNvSpPr>
          <p:nvPr/>
        </p:nvSpPr>
        <p:spPr>
          <a:xfrm>
            <a:off x="5259705" y="5580380"/>
            <a:ext cx="1025525" cy="188722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5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FkgAAA0JgAAJCIAABAAAAAmAAAACAAAAP//////////"/>
              </a:ext>
            </a:extLst>
          </p:cNvSpPr>
          <p:nvPr/>
        </p:nvSpPr>
        <p:spPr>
          <a:xfrm>
            <a:off x="5295900" y="5258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61"/>
          <p:cNvGrpSpPr>
            <a:extLst>
              <a:ext uri="smNativeData">
                <pr:smNativeData xmlns:pr="smNativeData" xmlns="smNativeData" val="SMDATA_6_4KjWYhMAAAAlAAAAAQAAAA8BAAAAkAAAAEgAAACQAAAASAAAAAAAAAAAAAAAAAAAABcAAAAUAAAAAAAAAAAAAAD/fwAA/38AAAAAAAAJAAAABAAAAEAPOSY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6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58"/>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i4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IgAi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q/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kWk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KwY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6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e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6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k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NCYAADwLAACILAAAhA4AABAAAAAmAAAACAAAAP//////////"/>
              </a:ext>
            </a:extLst>
          </p:cNvSpPr>
          <p:nvPr/>
        </p:nvSpPr>
        <p:spPr>
          <a:xfrm>
            <a:off x="62103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7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NkA5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BUAANwQAABIHAAAJBQAABAAAAAmAAAACAAAAP//////////"/>
              </a:ext>
            </a:extLst>
          </p:cNvSpPr>
          <p:nvPr/>
        </p:nvSpPr>
        <p:spPr>
          <a:xfrm>
            <a:off x="3568700" y="27406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7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IkkAACqJgAA8C0AABAAAAAmAAAACAAAAP//////////"/>
              </a:ext>
            </a:extLst>
          </p:cNvSpPr>
          <p:nvPr/>
        </p:nvSpPr>
        <p:spPr>
          <a:xfrm>
            <a:off x="5259705" y="5939155"/>
            <a:ext cx="1025525" cy="1528445"/>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7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Ck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IkiAAA0JgAAVCQAABAAAAAmAAAACAAAAP//////////"/>
              </a:ext>
            </a:extLst>
          </p:cNvSpPr>
          <p:nvPr/>
        </p:nvSpPr>
        <p:spPr>
          <a:xfrm>
            <a:off x="5295900" y="56140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78"/>
          <p:cNvGrpSpPr>
            <a:extLst>
              <a:ext uri="smNativeData">
                <pr:smNativeData xmlns:pr="smNativeData" xmlns="smNativeData" val="SMDATA_6_4KjWYhMAAAAlAAAAAQAAAA8BAAAAkAAAAEgAAACQAAAASAAAAAAAAAAAAAAAAAAAABcAAAAUAAAAAAAAAAAAAAD/fwAA/38AAAAAAAAJAAAABAAAAFSzzAM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BC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4cC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77"/>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75"/>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Nck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EE8L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wj+E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I9ym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gVaAD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yfht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0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fn/a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0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08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fC4AADwLAADQNAAAhA4AABAAAAAmAAAACAAAAP//////////"/>
              </a:ext>
            </a:extLst>
          </p:cNvSpPr>
          <p:nvPr/>
        </p:nvSpPr>
        <p:spPr>
          <a:xfrm>
            <a:off x="7556500" y="1826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08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HBYAANQTAABwHAAAHBcAABAAAAAmAAAACAAAAP//////////"/>
              </a:ext>
            </a:extLst>
          </p:cNvSpPr>
          <p:nvPr/>
        </p:nvSpPr>
        <p:spPr>
          <a:xfrm>
            <a:off x="3594100" y="322326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08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MYmAACqJgAA8C0AABAAAAAmAAAACAAAAP//////////"/>
              </a:ext>
            </a:extLst>
          </p:cNvSpPr>
          <p:nvPr/>
        </p:nvSpPr>
        <p:spPr>
          <a:xfrm>
            <a:off x="5259705" y="6303010"/>
            <a:ext cx="1025525" cy="116459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08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LkkAAA0JgAAhCYAABAAAAAmAAAACAAAAP//////////"/>
              </a:ext>
            </a:extLst>
          </p:cNvSpPr>
          <p:nvPr/>
        </p:nvSpPr>
        <p:spPr>
          <a:xfrm>
            <a:off x="5295900" y="5969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09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KSk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09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09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Flu5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6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StN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3" name="Shape 2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4" name="Shape 27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CR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0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0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0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SyYAACQOAACfLAAAbBEAABAAAAAmAAAACAAAAP//////////"/>
              </a:ext>
            </a:extLst>
          </p:cNvSpPr>
          <p:nvPr/>
        </p:nvSpPr>
        <p:spPr>
          <a:xfrm>
            <a:off x="62249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0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v6+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P4QAACQJAAARhQAABAAAAAmAAAACAAAAP//////////"/>
              </a:ext>
            </a:extLst>
          </p:cNvSpPr>
          <p:nvPr/>
        </p:nvSpPr>
        <p:spPr>
          <a:xfrm>
            <a:off x="4914900" y="27622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0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bA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KAoAACqJgAA8C0AABAAAAAmAAAACAAAAP//////////"/>
              </a:ext>
            </a:extLst>
          </p:cNvSpPr>
          <p:nvPr/>
        </p:nvSpPr>
        <p:spPr>
          <a:xfrm>
            <a:off x="5259705" y="6604000"/>
            <a:ext cx="1025525"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0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D0iM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MEmAAA0JgAAjCgAABAAAAAmAAAACAAAAP//////////"/>
              </a:ext>
            </a:extLst>
          </p:cNvSpPr>
          <p:nvPr/>
        </p:nvSpPr>
        <p:spPr>
          <a:xfrm>
            <a:off x="5295900" y="62998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12"/>
          <p:cNvGrpSpPr>
            <a:extLst>
              <a:ext uri="smNativeData">
                <pr:smNativeData xmlns:pr="smNativeData" xmlns="smNativeData" val="SMDATA_6_4KjWYhMAAAAlAAAAAQAAAA8BAAAAkAAAAEgAAACQAAAASAAAAAAAAAAAAAAAAAAAABcAAAAUAAAAAAAAAAAAAAD/fwAA/38AAAAAAAAJAAAABAAAAC8ALw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PC9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8YTp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1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0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Iga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gqf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wNscE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1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CB6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1Tfx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2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KKKlz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CQOAAAPNQAAbBEAABAAAAAmAAAACAAAAP//////////"/>
              </a:ext>
            </a:extLst>
          </p:cNvSpPr>
          <p:nvPr/>
        </p:nvSpPr>
        <p:spPr>
          <a:xfrm>
            <a:off x="7596505" y="22987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2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Fd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PB4AAAoUAACQJAAAUhcAABAAAAAmAAAACAAAAP//////////"/>
              </a:ext>
            </a:extLst>
          </p:cNvSpPr>
          <p:nvPr/>
        </p:nvSpPr>
        <p:spPr>
          <a:xfrm>
            <a:off x="49149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2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yAAANAqAACqJgAA8C0AABAAAAAmAAAACAAAAP//////////"/>
              </a:ext>
            </a:extLst>
          </p:cNvSpPr>
          <p:nvPr/>
        </p:nvSpPr>
        <p:spPr>
          <a:xfrm>
            <a:off x="5259705" y="6959600"/>
            <a:ext cx="1025525" cy="5080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12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EoAAA0JgAAvCoAABAAAAAmAAAACAAAAP//////////"/>
              </a:ext>
            </a:extLst>
          </p:cNvSpPr>
          <p:nvPr/>
        </p:nvSpPr>
        <p:spPr>
          <a:xfrm>
            <a:off x="5295900" y="66554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2" name="Group 112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3" name="Group 112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5" name="Shape 112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 where:</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Z2U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mcm0+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OQgAAANIQAA0CUAAH8sAAAQAAAAJgAAAAgAAAD//////////w=="/>
              </a:ext>
            </a:extLst>
          </p:cNvPicPr>
          <p:nvPr/>
        </p:nvPicPr>
        <p:blipFill>
          <a:blip r:embed="rId3"/>
          <a:stretch>
            <a:fillRect/>
          </a:stretch>
        </p:blipFill>
        <p:spPr>
          <a:xfrm>
            <a:off x="5346700" y="5372735"/>
            <a:ext cx="800100" cy="1860550"/>
          </a:xfrm>
          <a:prstGeom prst="rect">
            <a:avLst/>
          </a:prstGeom>
          <a:noFill/>
          <a:ln>
            <a:noFill/>
          </a:ln>
          <a:effectLst>
            <a:outerShdw blurRad="63500" dist="51187" dir="2700000">
              <a:srgbClr val="000000">
                <a:alpha val="4000"/>
              </a:srgbClr>
            </a:outerShdw>
          </a:effectLst>
        </p:spPr>
      </p:pic>
      <p:pic>
        <p:nvPicPr>
          <p:cNvPr id="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4"/>
          <a:stretch>
            <a:fillRect/>
          </a:stretch>
        </p:blipFill>
        <p:spPr>
          <a:xfrm>
            <a:off x="1447800" y="1813560"/>
            <a:ext cx="7366635" cy="1905000"/>
          </a:xfrm>
          <a:prstGeom prst="rect">
            <a:avLst/>
          </a:prstGeom>
          <a:noFill/>
          <a:ln>
            <a:noFill/>
          </a:ln>
          <a:effectLst/>
        </p:spPr>
      </p:pic>
      <p:sp>
        <p:nvSpPr>
          <p:cNvPr id="6" name="Shape 113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RGaW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1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1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CAAAPkqAAA0JgAAxCwAABAAAAAmAAAACAAAAP//////////"/>
              </a:ext>
            </a:extLst>
          </p:cNvSpPr>
          <p:nvPr/>
        </p:nvSpPr>
        <p:spPr>
          <a:xfrm>
            <a:off x="5295900" y="6985635"/>
            <a:ext cx="914400" cy="291465"/>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13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uy4AAOAQAAAPNQAAKBQAABAAAAAmAAAACAAAAP//////////"/>
              </a:ext>
            </a:extLst>
          </p:cNvSpPr>
          <p:nvPr/>
        </p:nvSpPr>
        <p:spPr>
          <a:xfrm>
            <a:off x="7596505" y="274320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13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CYAAAoUAADELAAAUhcAABAAAAAmAAAACAAAAP//////////"/>
              </a:ext>
            </a:extLst>
          </p:cNvSpPr>
          <p:nvPr/>
        </p:nvSpPr>
        <p:spPr>
          <a:xfrm>
            <a:off x="6248400" y="3257550"/>
            <a:ext cx="1028700" cy="5334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1" name="Group 1145"/>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144"/>
            <p:cNvGrpSpPr>
              <a:extLst>
                <a:ext uri="smNativeData">
                  <pr:smNativeData xmlns:pr="smNativeData" xmlns="smNativeData" val="SMDATA_6_4KjWYhMAAAAlAAAAAQAAAA8BAAAAkAAAAEgAAACQAAAASAAAAAAAAAAAAAAAAAAAABcAAAAUAAAAAAAAAAAAAAD/fwAA/38AAAAAAAAJAAAABAAAAEIAaw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14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6"/>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5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KBCww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grpSp>
        <p:nvGrpSpPr>
          <p:cNvPr id="7" name="Group 1157"/>
          <p:cNvGrpSpPr>
            <a:extLst>
              <a:ext uri="smNativeData">
                <pr:smNativeData xmlns:pr="smNativeData" xmlns="smNativeData" val="SMDATA_6_4KjWYhMAAAAlAAAAAQAAAA8BAAAAkAAAAEgAAACQAAAASAAAAAAAAAAAAAAAAAAAABcAAAAUAAAAAAAAAAAAAAD/fwAA/38AAAAAAAAJAAAABAAAAJBQcAw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w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MqTZ2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8" name="Group 1156"/>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0" name="Shape 1154"/>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dhuj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3" name="Group 1160"/>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5" name="Shape 11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vLc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sUrk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AAc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QBQ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6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6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RgAADwLAAABHAAAzBYAABAAAAAmAAAACAAAAP//////////"/>
              </a:ext>
            </a:extLst>
          </p:cNvSpPr>
          <p:nvPr/>
        </p:nvSpPr>
        <p:spPr>
          <a:xfrm>
            <a:off x="40341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73"/>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72"/>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70"/>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76"/>
          <p:cNvGrpSpPr>
            <a:extLst>
              <a:ext uri="smNativeData">
                <pr:smNativeData xmlns:pr="smNativeData" xmlns="smNativeData" val="SMDATA_6_4KjWYhMAAAAlAAAAAQAAAA8BAAAAkAAAAEgAAACQAAAASAAAAAAAAAAAAAAAAAAAABcAAAAUAAAAAAAAAAAAAAD/fwAA/38AAAAAAAAJAAAABAAAAHoATQ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PZfB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QL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iKPj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QkX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81"/>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IvbRe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8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SEAADwLAAA1JAAAzBYAABAAAAAmAAAACAAAAP//////////"/>
              </a:ext>
            </a:extLst>
          </p:cNvSpPr>
          <p:nvPr/>
        </p:nvSpPr>
        <p:spPr>
          <a:xfrm>
            <a:off x="53676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189"/>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18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186"/>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192"/>
          <p:cNvGrpSpPr>
            <a:extLst>
              <a:ext uri="smNativeData">
                <pr:smNativeData xmlns:pr="smNativeData" xmlns="smNativeData" val="SMDATA_6_4KjWYhMAAAAlAAAAAQAAAA8BAAAAkAAAAEgAAACQAAAASAAAAAAAAAAAAAAAAAAAABcAAAAUAAAAAAAAAAAAAAD/fwAA/38AAAAAAAAJAAAABAAAAAAUAA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19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1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sP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wl1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1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MCA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1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19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TSkAADwLAAB9LAAAzBYAABAAAAAmAAAACAAAAP//////////"/>
              </a:ext>
            </a:extLst>
          </p:cNvSpPr>
          <p:nvPr/>
        </p:nvSpPr>
        <p:spPr>
          <a:xfrm>
            <a:off x="67138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05"/>
          <p:cNvGrpSpPr>
            <a:extLst>
              <a:ext uri="smNativeData">
                <pr:smNativeData xmlns:pr="smNativeData" xmlns="smNativeData" val="SMDATA_6_4KjWYhMAAAAlAAAAAQAAAA8BAAAAkAAAAEgAAACQAAAASAAAAAAAAAAAAAAAAAAAABcAAAAUAAAAAAAAAAAAAAD/fwAA/38AAAAAAAAJAAAABAAAAGMAQQ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9" name="Group 1204"/>
            <p:cNvGrpSpPr>
              <a:extLst>
                <a:ext uri="smNativeData">
                  <pr:smNativeData xmlns:pr="smNativeData" xmlns="smNativeData" val="SMDATA_6_4KjWYhMAAAAlAAAAAQAAAA8BAAAAkAAAAEgAAACQAAAASAAAAAAAAAAAAAAAAAAAABcAAAAUAAAAAAAAAAAAAAD/fwAA/38AAAAAAAAJAAAABAAAAC8ALw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1" name="Shape 120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5"/>
              <a:stretch>
                <a:fillRect/>
              </a:stretch>
            </p:blipFill>
            <p:spPr>
              <a:xfrm>
                <a:off x="6489700" y="4655820"/>
                <a:ext cx="259080" cy="229235"/>
              </a:xfrm>
              <a:prstGeom prst="rect">
                <a:avLst/>
              </a:prstGeom>
              <a:noFill/>
              <a:ln>
                <a:noFill/>
              </a:ln>
              <a:effectLst/>
            </p:spPr>
          </p:pic>
        </p:grpSp>
      </p:grpSp>
      <p:grpSp>
        <p:nvGrpSpPr>
          <p:cNvPr id="14" name="Group 1208"/>
          <p:cNvGrpSpPr>
            <a:extLst>
              <a:ext uri="smNativeData">
                <pr:smNativeData xmlns:pr="smNativeData" xmlns="smNativeData" val="SMDATA_6_4KjWYhMAAAAlAAAAAQAAAA8BAAAAkAAAAEgAAACQAAAASAAAAAAAAAAAAAAAAAAAABcAAAAUAAAAAAAAAAAAAAD/fwAA/38AAAAAAAAJAAAABAAAAEEAVQA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6" name="Shape 12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5"/>
            <a:stretch>
              <a:fillRect/>
            </a:stretch>
          </p:blipFill>
          <p:spPr>
            <a:xfrm>
              <a:off x="9315450" y="5974080"/>
              <a:ext cx="259080" cy="228600"/>
            </a:xfrm>
            <a:prstGeom prst="rect">
              <a:avLst/>
            </a:prstGeom>
            <a:noFill/>
            <a:ln>
              <a:noFill/>
            </a:ln>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HXN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OFs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5" name="Shape 121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4ah8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7" name="Shape 12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lTEAADwLAADFNAAAzBYAABAAAAAmAAAACAAAAP//////////"/>
              </a:ext>
            </a:extLst>
          </p:cNvSpPr>
          <p:nvPr/>
        </p:nvSpPr>
        <p:spPr>
          <a:xfrm>
            <a:off x="8060055" y="1826260"/>
            <a:ext cx="518160" cy="187960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8" name="Group 1218"/>
          <p:cNvGrpSpPr>
            <a:extLst>
              <a:ext uri="smNativeData">
                <pr:smNativeData xmlns:pr="smNativeData" xmlns="smNativeData" val="SMDATA_6_4KjWYhMAAAAlAAAAAQAAAA8BAAAAkAAAAEgAAACQAAAASAAAAAAAAAAAAAAAAAAAABcAAAAUAAAAAAAAAAAAAAD/fwAA/38AAAAAAAAJAAAABAAAALBPzQIfAAAAVAAAAAAAAAAAAAAAAAAAAAAAAAAAAAAAAAAAAAAAAAAAAAAAAAAAAAAAAAAAAAAAAAAAAAAAAAAAAAAAAAAAAAAAAAAAAAAAAAAAAAAAAAAAAAAAAAAAACEAAAAYAAAAFAAAABgGAABgIgAAsTsAAD4mAAAQAAAAJgAAAAgAAAD/////AAAAAA=="/>
              </a:ext>
            </a:extLst>
          </p:cNvGrpSpPr>
          <p:nvPr/>
        </p:nvGrpSpPr>
        <p:grpSpPr>
          <a:xfrm>
            <a:off x="990600" y="5588000"/>
            <a:ext cx="8712835" cy="628650"/>
            <a:chOff x="990600" y="5588000"/>
            <a:chExt cx="8712835" cy="628650"/>
          </a:xfrm>
        </p:grpSpPr>
        <p:sp>
          <p:nvSpPr>
            <p:cNvPr id="10" name="Shape 12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GAiAACxOwAAPiYAAA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depends on its stationary frequency, </a:t>
              </a:r>
              <a:endParaRPr cap="none">
                <a:solidFill>
                  <a:srgbClr val="424242"/>
                </a:solidFill>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AAAAAJgAAAAgAAAD//////////w=="/>
                </a:ext>
              </a:extLst>
            </p:cNvPicPr>
            <p:nvPr/>
          </p:nvPicPr>
          <p:blipFill>
            <a:blip r:embed="rId4"/>
            <a:stretch>
              <a:fillRect/>
            </a:stretch>
          </p:blipFill>
          <p:spPr>
            <a:xfrm>
              <a:off x="9315450" y="5974080"/>
              <a:ext cx="259080" cy="228600"/>
            </a:xfrm>
            <a:prstGeom prst="rect">
              <a:avLst/>
            </a:prstGeom>
            <a:noFill/>
            <a:ln>
              <a:noFill/>
            </a:ln>
            <a:effectLst/>
          </p:spPr>
        </p:pic>
      </p:grpSp>
      <p:grpSp>
        <p:nvGrpSpPr>
          <p:cNvPr id="11" name="Group 1224"/>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CKGAAAajwAAJ4eAAAQAAAAJgAAAAgAAAD/////AAAAAA=="/>
              </a:ext>
            </a:extLst>
          </p:cNvGrpSpPr>
          <p:nvPr/>
        </p:nvGrpSpPr>
        <p:grpSpPr>
          <a:xfrm>
            <a:off x="990600" y="3989070"/>
            <a:ext cx="8830310" cy="988060"/>
            <a:chOff x="990600" y="3989070"/>
            <a:chExt cx="8830310" cy="988060"/>
          </a:xfrm>
        </p:grpSpPr>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AAAAAJgAAAAgAAAD//////////w=="/>
                </a:ext>
              </a:extLst>
            </p:cNvPicPr>
            <p:nvPr/>
          </p:nvPicPr>
          <p:blipFill>
            <a:blip r:embed="rId5"/>
            <a:stretch>
              <a:fillRect/>
            </a:stretch>
          </p:blipFill>
          <p:spPr>
            <a:xfrm>
              <a:off x="6949440" y="4109085"/>
              <a:ext cx="269240" cy="203835"/>
            </a:xfrm>
            <a:prstGeom prst="rect">
              <a:avLst/>
            </a:prstGeom>
            <a:noFill/>
            <a:ln>
              <a:noFill/>
            </a:ln>
            <a:effectLst/>
          </p:spPr>
        </p:pic>
        <p:pic>
          <p:nvPicPr>
            <p:cNvPr id="15"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BA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uBkAADQcAAAAAAAAJgAAAAgAAAD//////////w=="/>
                </a:ext>
              </a:extLst>
            </p:cNvPicPr>
            <p:nvPr/>
          </p:nvPicPr>
          <p:blipFill>
            <a:blip r:embed="rId2"/>
            <a:stretch>
              <a:fillRect/>
            </a:stretch>
          </p:blipFill>
          <p:spPr>
            <a:xfrm>
              <a:off x="3912235" y="4381500"/>
              <a:ext cx="268605" cy="203200"/>
            </a:xfrm>
            <a:prstGeom prst="rect">
              <a:avLst/>
            </a:prstGeom>
            <a:noFill/>
            <a:ln>
              <a:noFill/>
            </a:ln>
            <a:effectLst/>
          </p:spPr>
        </p:pic>
        <p:grpSp>
          <p:nvGrpSpPr>
            <p:cNvPr id="12" name="Group 1223"/>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BgGAACKGAAAajwAAJ4eAAAAAAAAJgAAAAgAAAD/////AAAAAA=="/>
                </a:ext>
              </a:extLst>
            </p:cNvGrpSpPr>
            <p:nvPr/>
          </p:nvGrpSpPr>
          <p:grpSpPr>
            <a:xfrm>
              <a:off x="990600" y="3989070"/>
              <a:ext cx="8830310" cy="988060"/>
              <a:chOff x="990600" y="3989070"/>
              <a:chExt cx="8830310" cy="988060"/>
            </a:xfrm>
          </p:grpSpPr>
          <p:sp>
            <p:nvSpPr>
              <p:cNvPr id="14" name="Shape 1221"/>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IoYAABqPAAAnh4AAA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a:t>
                </a:r>
                <a:endParaRPr cap="none">
                  <a:solidFill>
                    <a:srgbClr val="424242"/>
                  </a:solidFill>
                </a:endParaRPr>
              </a:p>
            </p:txBody>
          </p:sp>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EBQ0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0eAAAAAAAAJgAAAAgAAAD//////////w=="/>
                  </a:ext>
                </a:extLst>
              </p:cNvPicPr>
              <p:nvPr/>
            </p:nvPicPr>
            <p:blipFill>
              <a:blip r:embed="rId4"/>
              <a:stretch>
                <a:fillRect/>
              </a:stretch>
            </p:blipFill>
            <p:spPr>
              <a:xfrm>
                <a:off x="6489700" y="4655820"/>
                <a:ext cx="259080" cy="229235"/>
              </a:xfrm>
              <a:prstGeom prst="rect">
                <a:avLst/>
              </a:prstGeom>
              <a:noFill/>
              <a:ln>
                <a:noFill/>
              </a:ln>
              <a:effectLst/>
            </p:spPr>
          </p:pic>
        </p:grpSp>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VzZX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GAiAACxOwAAPiYAABAgAAAmAAAACAAAAP//////////"/>
              </a:ext>
            </a:extLst>
          </p:cNvSpPr>
          <p:nvPr/>
        </p:nvSpPr>
        <p:spPr>
          <a:xfrm>
            <a:off x="990600" y="5588000"/>
            <a:ext cx="8712835" cy="62865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are in the columns of the matrix, reflecting the fact that </a:t>
            </a:r>
            <a:br/>
            <a:r>
              <a:rPr cap="none">
                <a:solidFill>
                  <a:srgbClr val="424242"/>
                </a:solidFill>
              </a:rPr>
              <a:t>    the instantaneous rate of change to state </a:t>
            </a:r>
            <a:r>
              <a:rPr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depends on its stationary frequency, </a:t>
            </a:r>
            <a:endParaRPr cap="none">
              <a:solidFill>
                <a:srgbClr val="424242"/>
              </a:solidFill>
            </a:endParaRPr>
          </a:p>
        </p:txBody>
      </p:sp>
      <p:sp>
        <p:nvSpPr>
          <p:cNvPr id="3" name="Shape 12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HgeAABqPAAAVCIAABAgAAAmAAAACAAAAP//////////"/>
              </a:ext>
            </a:extLst>
          </p:cNvSpPr>
          <p:nvPr/>
        </p:nvSpPr>
        <p:spPr>
          <a:xfrm>
            <a:off x="990600" y="4953000"/>
            <a:ext cx="8830310"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r>
              <a:t>The </a:t>
            </a:r>
            <a:r>
              <a:rPr cap="none">
                <a:solidFill>
                  <a:srgbClr val="0433FF"/>
                </a:solidFill>
              </a:rPr>
              <a:t>relative rates</a:t>
            </a:r>
            <a:r>
              <a:t> allow for possible biases in the instantaneous rates of change </a:t>
            </a:r>
            <a:br/>
            <a:r>
              <a:t>    between each pair of states,    </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EZAADZIAAAWBsAABkiAAAQAAAAJgAAAAgAAAD//////////w=="/>
              </a:ext>
            </a:extLst>
          </p:cNvPicPr>
          <p:nvPr/>
        </p:nvPicPr>
        <p:blipFill>
          <a:blip r:embed="rId2"/>
          <a:stretch>
            <a:fillRect/>
          </a:stretch>
        </p:blipFill>
        <p:spPr>
          <a:xfrm>
            <a:off x="4176395" y="5339715"/>
            <a:ext cx="268605" cy="203200"/>
          </a:xfrm>
          <a:prstGeom prst="rect">
            <a:avLst/>
          </a:prstGeom>
          <a:noFill/>
          <a:ln>
            <a:noFill/>
          </a:ln>
          <a:effectLst/>
        </p:spPr>
      </p:pic>
      <p:pic>
        <p:nvPicPr>
          <p:cNvPr id="5" name="Picture2"/>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QWt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3"/>
          <a:stretch>
            <a:fillRect/>
          </a:stretch>
        </p:blipFill>
        <p:spPr>
          <a:xfrm>
            <a:off x="1447800" y="1813560"/>
            <a:ext cx="7366635" cy="1905000"/>
          </a:xfrm>
          <a:prstGeom prst="rect">
            <a:avLst/>
          </a:prstGeom>
          <a:noFill/>
          <a:ln>
            <a:noFill/>
          </a:ln>
          <a:effectLst/>
        </p:spPr>
      </p:pic>
      <p:sp>
        <p:nvSpPr>
          <p:cNvPr id="6" name="Shape 12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HJlc2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7" name="Shape 12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Anatomy of General Time Reversible models</a:t>
            </a:r>
          </a:p>
        </p:txBody>
      </p:sp>
      <p:sp>
        <p:nvSpPr>
          <p:cNvPr id="8" name="Shape 123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Ca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IoYAABqPAAAnh4AABAAAAAmAAAACAAAAP//////////"/>
              </a:ext>
            </a:extLst>
          </p:cNvSpPr>
          <p:nvPr/>
        </p:nvSpPr>
        <p:spPr>
          <a:xfrm>
            <a:off x="990600" y="3989070"/>
            <a:ext cx="8830310" cy="98806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instantaneous rates</a:t>
            </a:r>
            <a:r>
              <a:rPr cap="none">
                <a:solidFill>
                  <a:srgbClr val="424242"/>
                </a:solidFill>
              </a:rPr>
              <a:t> of change between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depend both on the</a:t>
            </a:r>
            <a:br/>
            <a:r>
              <a:rPr cap="none">
                <a:solidFill>
                  <a:srgbClr val="424242"/>
                </a:solidFill>
              </a:rPr>
              <a:t>    relative substitution rates,     , (represented here as </a:t>
            </a:r>
            <a:r>
              <a:rPr i="1" cap="none">
                <a:solidFill>
                  <a:srgbClr val="424242"/>
                </a:solidFill>
                <a:latin typeface="Times New Roman" pitchFamily="1" charset="0"/>
                <a:ea typeface="Times New Roman" pitchFamily="1" charset="0"/>
                <a:cs typeface="Times New Roman" pitchFamily="1" charset="0"/>
              </a:rPr>
              <a:t>a–f</a:t>
            </a:r>
            <a:r>
              <a:rPr cap="none">
                <a:solidFill>
                  <a:srgbClr val="424242"/>
                </a:solidFill>
              </a:rPr>
              <a:t>), and also on the </a:t>
            </a:r>
            <a:br/>
            <a:r>
              <a:rPr cap="none">
                <a:solidFill>
                  <a:srgbClr val="424242"/>
                </a:solidFill>
              </a:rPr>
              <a:t>    stationary frequencies of each state of the process, </a:t>
            </a:r>
            <a:endParaRPr cap="none">
              <a:solidFill>
                <a:srgbClr val="424242"/>
              </a:solidFill>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rH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qAABHGQAAaCwAAIgaAAAQAAAAJgAAAAgAAAD//////////w=="/>
              </a:ext>
            </a:extLst>
          </p:cNvPicPr>
          <p:nvPr/>
        </p:nvPicPr>
        <p:blipFill>
          <a:blip r:embed="rId4"/>
          <a:stretch>
            <a:fillRect/>
          </a:stretch>
        </p:blipFill>
        <p:spPr>
          <a:xfrm>
            <a:off x="6949440" y="4109085"/>
            <a:ext cx="269240" cy="203835"/>
          </a:xfrm>
          <a:prstGeom prst="rect">
            <a:avLst/>
          </a:prstGeom>
          <a:noFill/>
          <a:ln>
            <a:noFill/>
          </a:ln>
          <a:effectLst/>
        </p:spPr>
      </p:pic>
      <p:pic>
        <p:nvPicPr>
          <p:cNvPr id="10" name="Picture3"/>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YAAD0GgAAtxkAADQcAAAQAAAAJgAAAAgAAAD//////////w=="/>
              </a:ext>
            </a:extLst>
          </p:cNvPicPr>
          <p:nvPr/>
        </p:nvPicPr>
        <p:blipFill>
          <a:blip r:embed="rId2"/>
          <a:stretch>
            <a:fillRect/>
          </a:stretch>
        </p:blipFill>
        <p:spPr>
          <a:xfrm>
            <a:off x="3912235" y="4381500"/>
            <a:ext cx="267970" cy="203200"/>
          </a:xfrm>
          <a:prstGeom prst="rect">
            <a:avLst/>
          </a:prstGeom>
          <a:noFill/>
          <a:ln>
            <a:noFill/>
          </a:ln>
          <a:effectLst/>
        </p:spPr>
      </p:pic>
      <p:sp>
        <p:nvSpPr>
          <p:cNvPr id="11" name="Shape 12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FCCXR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EgmAADQNAAAgCgAABAgAAAmAAAACAAAAP//////////"/>
              </a:ext>
            </a:extLst>
          </p:cNvSpPr>
          <p:nvPr/>
        </p:nvSpPr>
        <p:spPr>
          <a:xfrm>
            <a:off x="990600" y="6223000"/>
            <a:ext cx="759460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Recall that the average rate of substitution is scaled to be one:</a:t>
            </a:r>
            <a:endParaRPr cap="none">
              <a:solidFill>
                <a:srgbClr val="424242"/>
              </a:solidFill>
            </a:endParaRPr>
          </a:p>
        </p:txBody>
      </p:sp>
      <p:pic>
        <p:nvPicPr>
          <p:cNvPr id="1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45AADAJAAA5joAACgmAAAQAAAAJgAAAAgAAAD//////////w=="/>
              </a:ext>
            </a:extLst>
          </p:cNvPicPr>
          <p:nvPr/>
        </p:nvPicPr>
        <p:blipFill>
          <a:blip r:embed="rId5"/>
          <a:stretch>
            <a:fillRect/>
          </a:stretch>
        </p:blipFill>
        <p:spPr>
          <a:xfrm>
            <a:off x="9315450" y="5974080"/>
            <a:ext cx="259080" cy="228600"/>
          </a:xfrm>
          <a:prstGeom prst="rect">
            <a:avLst/>
          </a:prstGeom>
          <a:noFill/>
          <a:ln>
            <a:noFill/>
          </a:ln>
          <a:effectLst/>
        </p:spPr>
      </p:pic>
      <p:pic>
        <p:nvPicPr>
          <p:cNvPr id="1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wnAACkHAAAhCkAAAweAAAQAAAAJgAAAAgAAAD//////////w=="/>
              </a:ext>
            </a:extLst>
          </p:cNvPicPr>
          <p:nvPr/>
        </p:nvPicPr>
        <p:blipFill>
          <a:blip r:embed="rId5"/>
          <a:stretch>
            <a:fillRect/>
          </a:stretch>
        </p:blipFill>
        <p:spPr>
          <a:xfrm>
            <a:off x="6489700" y="4655820"/>
            <a:ext cx="259080" cy="228600"/>
          </a:xfrm>
          <a:prstGeom prst="rect">
            <a:avLst/>
          </a:prstGeom>
          <a:noFill/>
          <a:ln>
            <a:noFill/>
          </a:ln>
          <a:effectLst/>
        </p:spPr>
      </p:pic>
      <p:pic>
        <p:nvPicPr>
          <p:cNvPr id="14" name="Picture1"/>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stAABIJgAAhzcAALgpAAAQAAAAJgAAAAgAAAD//////////w=="/>
              </a:ext>
            </a:extLst>
          </p:cNvPicPr>
          <p:nvPr/>
        </p:nvPicPr>
        <p:blipFill>
          <a:blip r:embed="rId6"/>
          <a:stretch>
            <a:fillRect/>
          </a:stretch>
        </p:blipFill>
        <p:spPr>
          <a:xfrm>
            <a:off x="7393305" y="6223000"/>
            <a:ext cx="1633220" cy="5588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7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30"/>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3" name="Shape 12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OIEAADqPAAAYgcAABAgAAAmAAAACAAAAP//////////"/>
              </a:ext>
            </a:extLst>
          </p:cNvSpPr>
          <p:nvPr/>
        </p:nvSpPr>
        <p:spPr>
          <a:xfrm>
            <a:off x="635000" y="793750"/>
            <a:ext cx="926719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A phylogeographic intuition on relative rates and stationary frequencies</a:t>
            </a:r>
          </a:p>
        </p:txBody>
      </p:sp>
      <p:sp>
        <p:nvSpPr>
          <p:cNvPr id="4" name="Shape 1232"/>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yEAAHYMAACAPgAAYCoAABAAAAAmAAAACAAAAP//////////"/>
              </a:ext>
            </a:extLst>
          </p:cNvSpPr>
          <p:nvPr/>
        </p:nvSpPr>
        <p:spPr>
          <a:xfrm>
            <a:off x="5381625" y="2025650"/>
            <a:ext cx="4778375" cy="486283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Ronquist and Sanmartin used a GTR model to study migrations of plants between parts of the old world.</a:t>
            </a:r>
            <a:endParaRPr cap="none">
              <a:solidFill>
                <a:srgbClr val="424242"/>
              </a:solidFill>
            </a:endParaRPr>
          </a:p>
          <a:p>
            <a:pPr algn="l" defTabSz="457200">
              <a:lnSpc>
                <a:spcPts val="2100"/>
              </a:lnSpc>
              <a:tabLst>
                <a:tab pos="838200" algn="l"/>
              </a:tabLst>
              <a:defRPr sz="1800" cap="none">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Exchangeabilities correspond to the intensities of biotic exchange (thickness of arrows)</a:t>
            </a:r>
            <a:endParaRPr cap="none">
              <a:solidFill>
                <a:srgbClr val="424242"/>
              </a:solidFill>
            </a:endParaRPr>
          </a:p>
          <a:p>
            <a:pPr algn="l" defTabSz="457200">
              <a:lnSpc>
                <a:spcPts val="2100"/>
              </a:lnSpc>
              <a:tabLst>
                <a:tab pos="838200" algn="l"/>
              </a:tabLst>
              <a:defRPr sz="1800" cap="none">
                <a:solidFill>
                  <a:srgbClr val="424242"/>
                </a:solidFill>
                <a:latin typeface="Arial" pitchFamily="1" charset="0"/>
                <a:ea typeface="Arial" pitchFamily="1" charset="0"/>
                <a:cs typeface="Arial" pitchFamily="1" charset="0"/>
              </a:defRPr>
            </a:pPr>
          </a:p>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Equilibrium frequencies correspond to the carrying capacities of the regions </a:t>
            </a:r>
            <a:endParaRPr cap="none">
              <a:solidFill>
                <a:srgbClr val="424242"/>
              </a:solidFill>
            </a:endParaRPr>
          </a:p>
        </p:txBody>
      </p:sp>
      <p:pic>
        <p:nvPicPr>
          <p:cNvPr id="5" name="Picture1"/>
          <p:cNvPicPr>
            <a:picLocks noChangeAspect="1"/>
            <a:extLst>
              <a:ext uri="smNativeData">
                <pr:smNativeData xmlns:pr="smNativeData" xmlns="smNativeData" val="SMDATA_17_4KjW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AaFM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BAACbBwAA3CAAAOAuAAAQAAAAJgAAAAgAAAD//////////w=="/>
              </a:ext>
            </a:extLst>
          </p:cNvPicPr>
          <p:nvPr/>
        </p:nvPicPr>
        <p:blipFill>
          <a:blip r:embed="rId2"/>
          <a:stretch>
            <a:fillRect/>
          </a:stretch>
        </p:blipFill>
        <p:spPr>
          <a:xfrm>
            <a:off x="198120" y="1236345"/>
            <a:ext cx="5143500" cy="6383655"/>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3" name="Shape 2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88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4" name="Shape 2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5" name="Shape 27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6" name="Shape 27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c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CYh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OTYAAOAWAAAQAAAAJgAAAAgAAAD//////////w=="/>
              </a:ext>
            </a:extLst>
          </p:cNvPicPr>
          <p:nvPr/>
        </p:nvPicPr>
        <p:blipFill>
          <a:blip r:embed="rId2"/>
          <a:stretch>
            <a:fillRect/>
          </a:stretch>
        </p:blipFill>
        <p:spPr>
          <a:xfrm>
            <a:off x="1447800" y="1813560"/>
            <a:ext cx="7366635" cy="1905000"/>
          </a:xfrm>
          <a:prstGeom prst="rect">
            <a:avLst/>
          </a:prstGeom>
          <a:noFill/>
          <a:ln>
            <a:noFill/>
          </a:ln>
          <a:effectLst/>
        </p:spPr>
      </p:pic>
      <p:sp>
        <p:nvSpPr>
          <p:cNvPr id="3" name="Shape 12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4"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3"/>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5" name="Shape 124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24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4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Fw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48"/>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cUv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3"/>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3V3n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BQGNI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5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5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grpSp>
        <p:nvGrpSpPr>
          <p:cNvPr id="6" name="Group 1258"/>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8" name="Shape 12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7"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3"/>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5Y9p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zTAAAOAWAAAQAAAAJgAAAAgAAAD//////////w=="/>
              </a:ext>
            </a:extLst>
          </p:cNvPicPr>
          <p:nvPr/>
        </p:nvPicPr>
        <p:blipFill>
          <a:blip r:embed="rId4"/>
          <a:stretch>
            <a:fillRect/>
          </a:stretch>
        </p:blipFill>
        <p:spPr>
          <a:xfrm>
            <a:off x="1447800" y="1813560"/>
            <a:ext cx="6485255" cy="1905000"/>
          </a:xfrm>
          <a:prstGeom prst="rect">
            <a:avLst/>
          </a:prstGeom>
          <a:noFill/>
          <a:ln>
            <a:noFill/>
          </a:ln>
          <a:effectLst/>
        </p:spPr>
      </p:pic>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Ncr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6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qXI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6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S42i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KAA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grpSp>
        <p:nvGrpSpPr>
          <p:cNvPr id="7" name="Group 1268"/>
          <p:cNvGrpSpPr>
            <a:extLst>
              <a:ext uri="smNativeData">
                <pr:smNativeData xmlns:pr="smNativeData" xmlns="smNativeData" val="SMDATA_6_4KjWYhMAAAAlAAAAAQAAAA8BAAAAkAAAAEgAAACQAAAASAAAAAAAAAAAAAAAAAAAABcAAAAUAAAAAAAAAAAAAAD/fwAA/38AAAAAAAAJAAAABAAAAAg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9" name="Shape 12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PYA9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8"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QBAIB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T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7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grpSp>
        <p:nvGrpSpPr>
          <p:cNvPr id="8" name="Group 1278"/>
          <p:cNvGrpSpPr>
            <a:extLst>
              <a:ext uri="smNativeData">
                <pr:smNativeData xmlns:pr="smNativeData" xmlns="smNativeData" val="SMDATA_6_4KjWYhMAAAAlAAAAAQAAAA8BAAAAkAAAAEgAAACQAAAASAAAAAAAAAAAAAAAAAAAABcAAAAUAAAAAAAAAAAAAAD/fwAA/38AAAAAAAAJAAAABAAAAEEAQQ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0" name="Shape 12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9"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Ho8m3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2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Cgq/MF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28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B88w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2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LDQMQ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2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2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grpSp>
        <p:nvGrpSpPr>
          <p:cNvPr id="9" name="Group 1289"/>
          <p:cNvGrpSpPr>
            <a:extLst>
              <a:ext uri="smNativeData">
                <pr:smNativeData xmlns:pr="smNativeData" xmlns="smNativeData" val="SMDATA_6_4KjWYhMAAAAlAAAAAQAAAA8BAAAAkAAAAEgAAACQAAAASAAAAAAAAAAAAAAAAAAAABcAAAAUAAAAAAAAAAAAAAD/fwAA/38AAAAAAAAJAAAABAAAAIAB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1" name="Shape 128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0"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BAVIk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HE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Jukes and Cantor, 1969 (JC69) substitution model</a:t>
            </a: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osAADZGQAAsS0AABkbAAAQAAAAJgAAAAgAAAD//////////w=="/>
              </a:ext>
            </a:extLst>
          </p:cNvPicPr>
          <p:nvPr/>
        </p:nvPicPr>
        <p:blipFill>
          <a:blip r:embed="rId2"/>
          <a:stretch>
            <a:fillRect/>
          </a:stretch>
        </p:blipFill>
        <p:spPr>
          <a:xfrm>
            <a:off x="7158990" y="4201795"/>
            <a:ext cx="268605" cy="203200"/>
          </a:xfrm>
          <a:prstGeom prst="rect">
            <a:avLst/>
          </a:prstGeom>
          <a:noFill/>
          <a:ln>
            <a:noFill/>
          </a:ln>
          <a:effectLst>
            <a:outerShdw blurRad="63500" dist="51187" dir="2700000">
              <a:srgbClr val="000000">
                <a:alpha val="4000"/>
              </a:srgbClr>
            </a:outerShdw>
          </a:effectLst>
        </p:spPr>
      </p:pic>
      <p:sp>
        <p:nvSpPr>
          <p:cNvPr id="4" name="Shape 1303"/>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AwMC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5" name="Shape 13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Nw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AAZAAA4PwAA4xwAABAgAAAmAAAACAAAAP//////////"/>
              </a:ext>
            </a:extLst>
          </p:cNvSpPr>
          <p:nvPr/>
        </p:nvSpPr>
        <p:spPr>
          <a:xfrm>
            <a:off x="990600" y="4064000"/>
            <a:ext cx="9286240" cy="63182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Relative rates of change between each pair of states </a:t>
            </a:r>
            <a:r>
              <a:rPr i="1" cap="none">
                <a:solidFill>
                  <a:srgbClr val="424242"/>
                </a:solidFill>
                <a:latin typeface="Times New Roman" pitchFamily="1" charset="0"/>
                <a:ea typeface="Times New Roman" pitchFamily="1" charset="0"/>
                <a:cs typeface="Times New Roman" pitchFamily="1" charset="0"/>
              </a:rPr>
              <a:t>i</a:t>
            </a:r>
            <a:r>
              <a:rPr i="1" cap="none">
                <a:solidFill>
                  <a:srgbClr val="424242"/>
                </a:solidFill>
              </a:rPr>
              <a:t> </a:t>
            </a:r>
            <a:r>
              <a:rPr cap="none">
                <a:solidFill>
                  <a:srgbClr val="424242"/>
                </a:solidFill>
              </a:rPr>
              <a:t>and </a:t>
            </a:r>
            <a:r>
              <a:rPr i="1" cap="none">
                <a:solidFill>
                  <a:srgbClr val="424242"/>
                </a:solidFill>
                <a:latin typeface="Times New Roman" pitchFamily="1" charset="0"/>
                <a:ea typeface="Times New Roman" pitchFamily="1" charset="0"/>
                <a:cs typeface="Times New Roman" pitchFamily="1" charset="0"/>
              </a:rPr>
              <a:t>j</a:t>
            </a:r>
            <a:r>
              <a:rPr i="1" cap="none">
                <a:solidFill>
                  <a:srgbClr val="424242"/>
                </a:solidFill>
              </a:rPr>
              <a:t>,     , </a:t>
            </a:r>
            <a:r>
              <a:rPr cap="none">
                <a:solidFill>
                  <a:srgbClr val="424242"/>
                </a:solidFill>
              </a:rPr>
              <a:t>are assumed to be </a:t>
            </a:r>
            <a:br/>
            <a:r>
              <a:rPr cap="none">
                <a:solidFill>
                  <a:srgbClr val="424242"/>
                </a:solidFill>
              </a:rPr>
              <a:t>     equal, therefore: </a:t>
            </a:r>
            <a:r>
              <a:rPr i="1" cap="none">
                <a:solidFill>
                  <a:srgbClr val="424242"/>
                </a:solidFill>
                <a:latin typeface="Times New Roman" pitchFamily="1" charset="0"/>
                <a:ea typeface="Times New Roman" pitchFamily="1" charset="0"/>
                <a:cs typeface="Times New Roman" pitchFamily="1" charset="0"/>
              </a:rPr>
              <a:t>a </a:t>
            </a:r>
            <a:r>
              <a:rPr cap="none">
                <a:solidFill>
                  <a:srgbClr val="424242"/>
                </a:solidFill>
                <a:latin typeface="Times New Roman" pitchFamily="1" charset="0"/>
                <a:ea typeface="Times New Roman" pitchFamily="1" charset="0"/>
                <a:cs typeface="Times New Roman" pitchFamily="1" charset="0"/>
              </a:rPr>
              <a:t>= </a:t>
            </a:r>
            <a:r>
              <a:rPr i="1" cap="none">
                <a:solidFill>
                  <a:srgbClr val="424242"/>
                </a:solidFill>
                <a:latin typeface="Times New Roman" pitchFamily="1" charset="0"/>
                <a:ea typeface="Times New Roman" pitchFamily="1" charset="0"/>
                <a:cs typeface="Times New Roman" pitchFamily="1" charset="0"/>
              </a:rPr>
              <a:t>b</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c</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d</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e</a:t>
            </a:r>
            <a:r>
              <a:rPr cap="none">
                <a:solidFill>
                  <a:srgbClr val="424242"/>
                </a:solidFill>
                <a:latin typeface="Times New Roman" pitchFamily="1" charset="0"/>
                <a:ea typeface="Times New Roman" pitchFamily="1" charset="0"/>
                <a:cs typeface="Times New Roman" pitchFamily="1" charset="0"/>
              </a:rPr>
              <a:t> = </a:t>
            </a:r>
            <a:r>
              <a:rPr i="1" cap="none">
                <a:solidFill>
                  <a:srgbClr val="424242"/>
                </a:solidFill>
                <a:latin typeface="Times New Roman" pitchFamily="1" charset="0"/>
                <a:ea typeface="Times New Roman" pitchFamily="1" charset="0"/>
                <a:cs typeface="Times New Roman" pitchFamily="1" charset="0"/>
              </a:rPr>
              <a:t>f</a:t>
            </a:r>
            <a:endParaRPr i="1" cap="none">
              <a:solidFill>
                <a:srgbClr val="424242"/>
              </a:solidFill>
              <a:latin typeface="Times New Roman" pitchFamily="1" charset="0"/>
              <a:ea typeface="Times New Roman" pitchFamily="1" charset="0"/>
              <a:cs typeface="Times New Roman" pitchFamily="1" charset="0"/>
            </a:endParaRPr>
          </a:p>
        </p:txBody>
      </p:sp>
      <p:pic>
        <p:nvPicPr>
          <p:cNvPr id="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uPSJ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sCwAAcjMAAOQWAAAQAAAAJgAAAAgAAAD//////////w=="/>
              </a:ext>
            </a:extLst>
          </p:cNvPicPr>
          <p:nvPr/>
        </p:nvPicPr>
        <p:blipFill>
          <a:blip r:embed="rId3"/>
          <a:stretch>
            <a:fillRect/>
          </a:stretch>
        </p:blipFill>
        <p:spPr>
          <a:xfrm>
            <a:off x="1447800" y="1816100"/>
            <a:ext cx="6915150" cy="1905000"/>
          </a:xfrm>
          <a:prstGeom prst="rect">
            <a:avLst/>
          </a:prstGeom>
          <a:noFill/>
          <a:ln>
            <a:noFill/>
          </a:ln>
          <a:effectLst/>
        </p:spPr>
      </p:pic>
      <p:sp>
        <p:nvSpPr>
          <p:cNvPr id="7" name="Shape 13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9tI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NAgAAA2OwAACCMAABAgAAAmAAAACAAAAP//////////"/>
              </a:ext>
            </a:extLst>
          </p:cNvSpPr>
          <p:nvPr/>
        </p:nvSpPr>
        <p:spPr>
          <a:xfrm>
            <a:off x="990600" y="5334000"/>
            <a:ext cx="863473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A </a:t>
            </a:r>
            <a:r>
              <a:rPr cap="none">
                <a:solidFill>
                  <a:srgbClr val="0433FF"/>
                </a:solidFill>
              </a:rPr>
              <a:t>free parameter</a:t>
            </a:r>
            <a:r>
              <a:rPr cap="none">
                <a:solidFill>
                  <a:srgbClr val="424242"/>
                </a:solidFill>
              </a:rPr>
              <a:t> is a parameter that is free to vary (it is estimated from the data)</a:t>
            </a:r>
            <a:endParaRPr cap="none">
              <a:solidFill>
                <a:srgbClr val="424242"/>
              </a:solidFill>
            </a:endParaRPr>
          </a:p>
        </p:txBody>
      </p:sp>
      <p:sp>
        <p:nvSpPr>
          <p:cNvPr id="8" name="Shape 130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gjAAA5NgAAYCUAABAgAAAmAAAACAAAAP//////////"/>
              </a:ext>
            </a:extLst>
          </p:cNvSpPr>
          <p:nvPr/>
        </p:nvSpPr>
        <p:spPr>
          <a:xfrm>
            <a:off x="990600" y="5715000"/>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r>
              <a:t>How many free parameters are there in the JC69 substitution model?</a:t>
            </a:r>
          </a:p>
        </p:txBody>
      </p:sp>
      <p:sp>
        <p:nvSpPr>
          <p:cNvPr id="9" name="Shape 130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UAAAAAAAAABkAAAAZAAAAGQAAAAAAAAAy8vLAFA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GAYAABQZAAA2OwAA0BwAABAAAAAmAAAACAAAAP//////////"/>
              </a:ext>
            </a:extLst>
          </p:cNvSpPr>
          <p:nvPr/>
        </p:nvSpPr>
        <p:spPr>
          <a:xfrm>
            <a:off x="990600" y="4076700"/>
            <a:ext cx="8634730" cy="607060"/>
          </a:xfrm>
          <a:prstGeom prst="rect">
            <a:avLst/>
          </a:prstGeom>
          <a:noFill/>
          <a:ln w="25400" cap="flat" cmpd="sng" algn="ctr">
            <a:solidFill>
              <a:srgbClr val="FF9300"/>
            </a:solidFill>
            <a:prstDash val="solid"/>
            <a:headEnd type="none"/>
            <a:tailEnd type="none"/>
          </a:ln>
          <a:effectLst>
            <a:outerShdw blurRad="63500" dist="63500" dir="5400000">
              <a:srgbClr val="000000">
                <a:alpha val="20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grpSp>
        <p:nvGrpSpPr>
          <p:cNvPr id="10" name="Group 1311"/>
          <p:cNvGrpSpPr>
            <a:extLst>
              <a:ext uri="smNativeData">
                <pr:smNativeData xmlns:pr="smNativeData" xmlns="smNativeData" val="SMDATA_6_4KjWYhMAAAAlAAAAAQAAAA8BAAAAkAAAAEgAAACQAAAASAAAAAAAAAAAAAAAAAAAABcAAAAUAAAAAAAAAAAAAAD/fwAA/38AAAAAAAAJAAAABAAAAAAAAAAfAAAAVAAAAAAAAAAAAAAAAAAAAAAAAAAAAAAAAAAAAAAAAAAAAAAAAAAAAAAAAAAAAAAAAAAAAAAAAAAAAAAAAAAAAAAAAAAAAAAAAAAAAAAAAAAAAAAAAAAAACEAAAAYAAAAFAAAABgGAADoHAAAOTYAAMQgAAAQAAAAJgAAAAgAAAD/////AAAAAA=="/>
              </a:ext>
            </a:extLst>
          </p:cNvGrpSpPr>
          <p:nvPr/>
        </p:nvGrpSpPr>
        <p:grpSpPr>
          <a:xfrm>
            <a:off x="990600" y="4699000"/>
            <a:ext cx="7823835" cy="627380"/>
            <a:chOff x="990600" y="4699000"/>
            <a:chExt cx="7823835" cy="627380"/>
          </a:xfrm>
        </p:grpSpPr>
        <p:sp>
          <p:nvSpPr>
            <p:cNvPr id="12" name="Shape 130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AAAAAMvLywDAwP8Af39/AAAAAAAAAAAAAAAAAAAAAAAAAAAAIQAAABgAAAAUAAAAGAYAAOgcAAA5NgAAxCAAAAAgAAAmAAAACAAAAP//////////"/>
                </a:ext>
              </a:extLst>
            </p:cNvSpPr>
            <p:nvPr/>
          </p:nvSpPr>
          <p:spPr>
            <a:xfrm>
              <a:off x="990600" y="4699000"/>
              <a:ext cx="782383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stationary frequencies of each state are assumed to be equal, </a:t>
              </a:r>
              <a:br/>
              <a:r>
                <a:rPr cap="none">
                  <a:solidFill>
                    <a:srgbClr val="424242"/>
                  </a:solidFill>
                </a:rPr>
                <a:t>    therefore: </a:t>
              </a:r>
              <a:endParaRPr cap="none">
                <a:solidFill>
                  <a:srgbClr val="424242"/>
                </a:solidFill>
              </a:endParaRPr>
            </a:p>
          </p:txBody>
        </p:sp>
        <p:pic>
          <p:nvPicPr>
            <p:cNvPr id="11"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XwAAAEcAAABHAAAAZAAAAGQAAAAAAAAAy8vLAF8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8OAADrHgAAlx4AAGcgAAAAAAAAJgAAAAgAAAD//////////w=="/>
                </a:ext>
              </a:extLst>
            </p:cNvPicPr>
            <p:nvPr/>
          </p:nvPicPr>
          <p:blipFill>
            <a:blip r:embed="rId4"/>
            <a:stretch>
              <a:fillRect/>
            </a:stretch>
          </p:blipFill>
          <p:spPr>
            <a:xfrm>
              <a:off x="2305685" y="5026025"/>
              <a:ext cx="2667000" cy="241300"/>
            </a:xfrm>
            <a:prstGeom prst="rect">
              <a:avLst/>
            </a:prstGeom>
            <a:noFill/>
            <a:ln>
              <a:noFill/>
            </a:ln>
            <a:effectLst>
              <a:outerShdw blurRad="63500" dist="63760" dir="2700000">
                <a:srgbClr val="000000">
                  <a:alpha val="5000"/>
                </a:srgbClr>
              </a:outerShdw>
            </a:effectLst>
          </p:spPr>
        </p:pic>
      </p:gr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gd84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sp>
        <p:nvSpPr>
          <p:cNvPr id="3" name="Shape 13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4" name="Shape 13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APy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Q3Lg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sp>
        <p:nvSpPr>
          <p:cNvPr id="7" name="Shape 131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8" name="Shape 131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BuuQ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9" name="Shape 132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BABu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pic>
        <p:nvPicPr>
          <p:cNvPr id="10"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Gqs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500" dir="5400000">
              <a:srgbClr val="000000">
                <a:alpha val="15000"/>
              </a:srgbClr>
            </a:outerShdw>
          </a:effectLst>
        </p:spPr>
      </p:pic>
      <p:sp>
        <p:nvSpPr>
          <p:cNvPr id="11" name="Shape 132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Csq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2" name="Shape 13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JA1rA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3" name="Shape 132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ppw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pic>
        <p:nvPicPr>
          <p:cNvPr id="14"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500" dir="5400000">
              <a:srgbClr val="000000">
                <a:alpha val="15000"/>
              </a:srgbClr>
            </a:outerShdw>
          </a:effectLst>
        </p:spPr>
      </p:pic>
      <p:sp>
        <p:nvSpPr>
          <p:cNvPr id="15" name="Shape 13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cE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CwRvI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500" dir="5400000">
              <a:srgbClr val="000000">
                <a:alpha val="15000"/>
              </a:srgbClr>
            </a:outerShdw>
          </a:effectLst>
        </p:spPr>
      </p:pic>
      <p:pic>
        <p:nvPicPr>
          <p:cNvPr id="4"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DQ5O0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500" dir="5400000">
              <a:srgbClr val="000000">
                <a:alpha val="15000"/>
              </a:srgbClr>
            </a:outerShdw>
          </a:effectLst>
        </p:spPr>
      </p:pic>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AQd+4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500" dir="5400000">
              <a:srgbClr val="000000">
                <a:alpha val="15000"/>
              </a:srgbClr>
            </a:outerShdw>
          </a:effectLst>
        </p:spPr>
      </p:pic>
      <p:pic>
        <p:nvPicPr>
          <p:cNvPr id="6"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AcAAAA4AAAAAAAAAAAAAAAAAAAA////AAAAAAAAAAAAAAAAAAAAAAAAAAAAAAAAAAAAAABkAAAAZAAAAAAAAAAjAAAABAAAAGQAAAAXAAAAFAAAAAAAAAAAAAAA/38AAP9/AAAAAAAACQAAAAQAAABQCe8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500" dir="5400000">
              <a:srgbClr val="000000">
                <a:alpha val="15000"/>
              </a:srgbClr>
            </a:outerShdw>
          </a:effectLst>
        </p:spPr>
      </p:pic>
      <p:sp>
        <p:nvSpPr>
          <p:cNvPr id="7" name="Shape 1333"/>
          <p:cNvSpPr>
            <a:extLst>
              <a:ext uri="smNativeData">
                <pr:smNativeData xmlns:pr="smNativeData" xmlns="smNativeData" val="SMDATA_15_4Kj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34"/>
          <p:cNvSpPr>
            <a:extLst>
              <a:ext uri="smNativeData">
                <pr:smNativeData xmlns:pr="smNativeData" xmlns="smNativeData" val="SMDATA_15_4Kj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OBz6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3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FF9300"/>
                </a:solidFill>
              </a:rPr>
              <a:t>transition</a:t>
            </a:r>
            <a:r>
              <a:t> </a:t>
            </a:r>
            <a:br/>
            <a:r>
              <a:t>substitutions</a:t>
            </a:r>
          </a:p>
        </p:txBody>
      </p:sp>
      <p:sp>
        <p:nvSpPr>
          <p:cNvPr id="10" name="Shape 133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OCu6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1" name="Shape 133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AD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2" name="Shape 133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CV5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3" name="Shape 133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An6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4" name="Shape 134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LCS4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5" name="Shape 134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PAk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6" name="Shape 134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35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7" name="Shape 13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Ai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18" name="Shape 134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LC04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8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wOk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wzUU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QAAAEcAAABHAAAAZAAAAGQAAAAAAAAAy8vLAFUAAABHAAAARwAAAGQAAABkAAAAAAAAAAcAAAA4AAAAAAAAAAAAAAAAAAAA////AAAAAAAAAAAAAAAAAAAAAAAAAAAAAAAAAAAAAABkAAAAZAAAAAAAAAAjAAAABAAAAGQAAAAXAAAAFAAAAAAAAAAAAAAA/38AAP9/AAAAAAAACQAAAAQAAABwX0Y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760" dir="2700000">
              <a:srgbClr val="000000">
                <a:alpha val="15000"/>
              </a:srgbClr>
            </a:outerShdw>
          </a:effectLst>
        </p:spPr>
      </p:pic>
      <p:pic>
        <p:nvPicPr>
          <p:cNvPr id="6"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DgyUEK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51"/>
          <p:cNvSpPr>
            <a:extLst>
              <a:ext uri="smNativeData">
                <pr:smNativeData xmlns:pr="smNativeData" xmlns="smNativeData" val="SMDATA_15_4Kj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52"/>
          <p:cNvSpPr>
            <a:extLst>
              <a:ext uri="smNativeData">
                <pr:smNativeData xmlns:pr="smNativeData" xmlns="smNativeData" val="SMDATA_15_4KjW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cQ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YAa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1x4AABAgAAAmAAAACAAAAP//////////"/>
              </a:ext>
            </a:extLst>
          </p:cNvSpPr>
          <p:nvPr/>
        </p:nvSpPr>
        <p:spPr>
          <a:xfrm>
            <a:off x="8356600" y="4453890"/>
            <a:ext cx="1313815" cy="55943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Arial" pitchFamily="1" charset="0"/>
                <a:cs typeface="Arial" pitchFamily="1" charset="0"/>
              </a:defRPr>
            </a:pPr>
            <a:r>
              <a:rPr cap="none">
                <a:solidFill>
                  <a:srgbClr val="76D6FF"/>
                </a:solidFill>
              </a:rPr>
              <a:t>transversion</a:t>
            </a:r>
            <a:r>
              <a:t> </a:t>
            </a:r>
            <a:br/>
            <a:r>
              <a:t>substitutions</a:t>
            </a:r>
          </a:p>
        </p:txBody>
      </p:sp>
      <p:sp>
        <p:nvSpPr>
          <p:cNvPr id="10" name="Shape 1354"/>
          <p:cNvSpPr>
            <a:extLst>
              <a:ext uri="smNativeData">
                <pr:smNativeData xmlns:pr="smNativeData" xmlns="smNativeData" val="SMDATA_15_4Kj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BZ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55"/>
          <p:cNvSpPr>
            <a:extLst>
              <a:ext uri="smNativeData">
                <pr:smNativeData xmlns:pr="smNativeData" xmlns="smNativeData" val="SMDATA_15_4KjW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DsP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8">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P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3" name="Shape 135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DqOg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4" name="Shape 135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EB8Ow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5" name="Shape 135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IAOPA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6" name="Shape 136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17" name="Shape 136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18" name="Shape 136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FEGUV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19" name="Shape 136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1Z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0" name="Shape 136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IvAj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Abs val="0"/>
                                  </p:iterate>
                                  <p:childTnLst>
                                    <p:set>
                                      <p:cBhvr>
                                        <p:cTn id="6" dur="1" fill="hold">
                                          <p:stCondLst>
                                            <p:cond delay="0"/>
                                          </p:stCondLst>
                                        </p:cTn>
                                        <p:tgtEl>
                                          <p:spTgt spid="7"/>
                                        </p:tgtEl>
                                        <p:attrNameLst>
                                          <p:attrName>style.visibility</p:attrName>
                                        </p:attrNameLst>
                                      </p:cBhvr>
                                      <p:to>
                                        <p:strVal val="visible"/>
                                      </p:to>
                                    </p:set>
                                    <p:animEffect transition="in" filter="dissolve">
                                      <p:cBhvr>
                                        <p:cTn id="7" dur="499"/>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Abs val="0"/>
                                  </p:iterate>
                                  <p:childTnLst>
                                    <p:set>
                                      <p:cBhvr>
                                        <p:cTn id="11" dur="1" fill="hold">
                                          <p:stCondLst>
                                            <p:cond delay="0"/>
                                          </p:stCondLst>
                                        </p:cTn>
                                        <p:tgtEl>
                                          <p:spTgt spid="10"/>
                                        </p:tgtEl>
                                        <p:attrNameLst>
                                          <p:attrName>style.visibility</p:attrName>
                                        </p:attrNameLst>
                                      </p:cBhvr>
                                      <p:to>
                                        <p:strVal val="visible"/>
                                      </p:to>
                                    </p:set>
                                    <p:animEffect transition="in" filter="dissolve">
                                      <p:cBhvr>
                                        <p:cTn id="12" dur="499"/>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animEffect transition="in" filter="dissolve">
                                      <p:cBhvr>
                                        <p:cTn id="17" dur="499"/>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Abs val="0"/>
                                  </p:iterate>
                                  <p:childTnLst>
                                    <p:set>
                                      <p:cBhvr>
                                        <p:cTn id="21" dur="1" fill="hold">
                                          <p:stCondLst>
                                            <p:cond delay="0"/>
                                          </p:stCondLst>
                                        </p:cTn>
                                        <p:tgtEl>
                                          <p:spTgt spid="8"/>
                                        </p:tgtEl>
                                        <p:attrNameLst>
                                          <p:attrName>style.visibility</p:attrName>
                                        </p:attrNameLst>
                                      </p:cBhvr>
                                      <p:to>
                                        <p:strVal val="visible"/>
                                      </p:to>
                                    </p:set>
                                    <p:animEffect transition="in" filter="dissolve">
                                      <p:cBhvr>
                                        <p:cTn id="22" dur="499"/>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Lst>
    <p:extLst>
      <p:ext uri="smNativeData">
        <pr:smNativeData xmlns:pr="smNativeData" xmlns="smNativeData" val="4KjWYgQAAAAFAAAA/f///wEAAAAJAAAAAAAAAAAAAAAAAAAAAAAAAAoAAAD9////AQAAAAkAAAAAAAAAAAAAAAAAAAAAAAAADwAAAP3///8BAAAACQAAAAAAAAAAAAAAAAAAAAAAAAAUAAAA/f///wEAAAAJAAAAAAAAAAAAAAAAAAAAAAAAAA=="/>
      </p:ext>
    </p:ext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cAAKAPAABsOQAArRMAABAgAAAmAAAACAAAAP//////////"/>
              </a:ext>
            </a:extLst>
          </p:cNvSpPr>
          <p:nvPr/>
        </p:nvSpPr>
        <p:spPr>
          <a:xfrm>
            <a:off x="1244600" y="2540000"/>
            <a:ext cx="8089900" cy="658495"/>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i="1" cap="none">
                <a:solidFill>
                  <a:srgbClr val="0433FF"/>
                </a:solidFill>
                <a:latin typeface="Arial" pitchFamily="1" charset="0"/>
                <a:ea typeface="Arial" pitchFamily="1" charset="0"/>
                <a:cs typeface="Arial" pitchFamily="1" charset="0"/>
              </a:rPr>
              <a:t>Transition probabilities</a:t>
            </a:r>
            <a:r>
              <a:rPr cap="none">
                <a:solidFill>
                  <a:srgbClr val="0433FF"/>
                </a:solidFill>
                <a:latin typeface="Arial" pitchFamily="1" charset="0"/>
                <a:ea typeface="Arial" pitchFamily="1" charset="0"/>
                <a:cs typeface="Arial" pitchFamily="1" charset="0"/>
              </a:rPr>
              <a:t>:</a:t>
            </a:r>
            <a:r>
              <a:rPr cap="none">
                <a:solidFill>
                  <a:srgbClr val="424242"/>
                </a:solidFill>
              </a:rPr>
              <a:t> </a:t>
            </a:r>
            <a:r>
              <a:rPr i="1" cap="none">
                <a:solidFill>
                  <a:srgbClr val="424242"/>
                </a:solidFill>
                <a:latin typeface="Times New Roman" pitchFamily="1" charset="0"/>
                <a:ea typeface="Times New Roman" pitchFamily="1" charset="0"/>
                <a:cs typeface="Times New Roman" pitchFamily="1" charset="0"/>
              </a:rPr>
              <a:t>p</a:t>
            </a:r>
            <a:r>
              <a:rPr i="1" cap="none" baseline="-4000">
                <a:solidFill>
                  <a:srgbClr val="424242"/>
                </a:solidFill>
                <a:latin typeface="Times New Roman" pitchFamily="1" charset="0"/>
                <a:ea typeface="Times New Roman" pitchFamily="1" charset="0"/>
                <a:cs typeface="Times New Roman" pitchFamily="1" charset="0"/>
              </a:rPr>
              <a:t>ij</a:t>
            </a:r>
            <a:r>
              <a:rPr cap="none">
                <a:solidFill>
                  <a:srgbClr val="424242"/>
                </a:solidFill>
                <a:latin typeface="Times New Roman" pitchFamily="1" charset="0"/>
                <a:ea typeface="Times New Roman" pitchFamily="1" charset="0"/>
                <a:cs typeface="Times New Roman" pitchFamily="1" charset="0"/>
              </a:rPr>
              <a:t>(</a:t>
            </a:r>
            <a:r>
              <a:rPr i="1" cap="none">
                <a:solidFill>
                  <a:srgbClr val="424242"/>
                </a:solidFill>
                <a:latin typeface="Times New Roman" pitchFamily="1" charset="0"/>
                <a:ea typeface="Times New Roman" pitchFamily="1" charset="0"/>
                <a:cs typeface="Times New Roman" pitchFamily="1" charset="0"/>
              </a:rPr>
              <a:t>v</a:t>
            </a:r>
            <a:r>
              <a:rPr cap="none">
                <a:solidFill>
                  <a:srgbClr val="424242"/>
                </a:solidFill>
                <a:latin typeface="Times New Roman" pitchFamily="1" charset="0"/>
                <a:ea typeface="Times New Roman" pitchFamily="1" charset="0"/>
                <a:cs typeface="Times New Roman" pitchFamily="1" charset="0"/>
              </a:rPr>
              <a:t>)</a:t>
            </a:r>
            <a:r>
              <a:rPr sz="1800" cap="none">
                <a:solidFill>
                  <a:srgbClr val="424242"/>
                </a:solidFill>
                <a:latin typeface="Arial" pitchFamily="1" charset="0"/>
                <a:ea typeface="Arial" pitchFamily="1" charset="0"/>
                <a:cs typeface="Arial" pitchFamily="1" charset="0"/>
              </a:rPr>
              <a:t>,</a:t>
            </a:r>
            <a:r>
              <a:rPr sz="1800" cap="none">
                <a:latin typeface="Arial" pitchFamily="1" charset="0"/>
                <a:ea typeface="Arial" pitchFamily="1" charset="0"/>
                <a:cs typeface="Arial" pitchFamily="1" charset="0"/>
              </a:rPr>
              <a:t> </a:t>
            </a:r>
            <a:r>
              <a:rPr sz="1800" cap="none">
                <a:solidFill>
                  <a:srgbClr val="424242"/>
                </a:solidFill>
                <a:latin typeface="Arial" pitchFamily="1" charset="0"/>
                <a:ea typeface="Arial" pitchFamily="1" charset="0"/>
                <a:cs typeface="Arial" pitchFamily="1" charset="0"/>
              </a:rPr>
              <a:t>the probability of observing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j</a:t>
            </a:r>
            <a:r>
              <a:rPr cap="none">
                <a:solidFill>
                  <a:srgbClr val="424242"/>
                </a:solidFill>
              </a:rPr>
              <a:t> </a:t>
            </a:r>
            <a:r>
              <a:rPr sz="1800" cap="none">
                <a:solidFill>
                  <a:srgbClr val="424242"/>
                </a:solidFill>
                <a:latin typeface="Arial" pitchFamily="1" charset="0"/>
                <a:ea typeface="Arial" pitchFamily="1" charset="0"/>
                <a:cs typeface="Arial" pitchFamily="1" charset="0"/>
              </a:rPr>
              <a:t>conditioned </a:t>
            </a:r>
            <a:br/>
            <a:r>
              <a:rPr sz="1800" cap="none">
                <a:solidFill>
                  <a:srgbClr val="424242"/>
                </a:solidFill>
                <a:latin typeface="Arial" pitchFamily="1" charset="0"/>
                <a:ea typeface="Arial" pitchFamily="1" charset="0"/>
                <a:cs typeface="Arial" pitchFamily="1" charset="0"/>
              </a:rPr>
              <a:t>    on starting in state</a:t>
            </a:r>
            <a:r>
              <a:rPr cap="none">
                <a:solidFill>
                  <a:srgbClr val="424242"/>
                </a:solidFill>
              </a:rPr>
              <a:t> </a:t>
            </a:r>
            <a:r>
              <a:rPr sz="1800" i="1" cap="none">
                <a:solidFill>
                  <a:srgbClr val="424242"/>
                </a:solidFill>
                <a:latin typeface="Times New Roman" pitchFamily="1" charset="0"/>
                <a:ea typeface="Times New Roman" pitchFamily="1" charset="0"/>
                <a:cs typeface="Times New Roman" pitchFamily="1" charset="0"/>
              </a:rPr>
              <a:t>i</a:t>
            </a:r>
            <a:r>
              <a:rPr cap="none">
                <a:solidFill>
                  <a:srgbClr val="424242"/>
                </a:solidFill>
              </a:rPr>
              <a:t> </a:t>
            </a:r>
            <a:r>
              <a:rPr sz="1800" cap="none">
                <a:solidFill>
                  <a:srgbClr val="424242"/>
                </a:solidFill>
                <a:latin typeface="Arial" pitchFamily="1" charset="0"/>
                <a:ea typeface="Arial" pitchFamily="1" charset="0"/>
                <a:cs typeface="Arial" pitchFamily="1" charset="0"/>
              </a:rPr>
              <a:t>and running the process over a branch of length </a:t>
            </a:r>
            <a:r>
              <a:rPr sz="1800" i="1" cap="none">
                <a:solidFill>
                  <a:srgbClr val="424242"/>
                </a:solidFill>
                <a:latin typeface="Times New Roman" pitchFamily="1" charset="0"/>
                <a:ea typeface="Times New Roman" pitchFamily="1" charset="0"/>
                <a:cs typeface="Times New Roman" pitchFamily="1" charset="0"/>
              </a:rPr>
              <a:t>v</a:t>
            </a:r>
            <a:endParaRPr sz="1800" i="1" cap="none">
              <a:solidFill>
                <a:srgbClr val="424242"/>
              </a:solidFill>
              <a:latin typeface="Times New Roman" pitchFamily="1" charset="0"/>
              <a:ea typeface="Times New Roman" pitchFamily="1" charset="0"/>
              <a:cs typeface="Times New Roman" pitchFamily="1" charset="0"/>
            </a:endParaRPr>
          </a:p>
        </p:txBody>
      </p:sp>
      <p:sp>
        <p:nvSpPr>
          <p:cNvPr id="3" name="Shape 2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M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kAACQTAAC8PAAAuBUAABAgAAAmAAAACAAAAP//////////"/>
              </a:ext>
            </a:extLst>
          </p:cNvSpPr>
          <p:nvPr/>
        </p:nvSpPr>
        <p:spPr>
          <a:xfrm>
            <a:off x="1498600" y="3111500"/>
            <a:ext cx="8374380" cy="4191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can be estimated by Monte Carlo simulation or matrix exponentiation, </a:t>
            </a:r>
            <a:r>
              <a:rPr i="1" cap="none">
                <a:latin typeface="Times" pitchFamily="0" charset="0"/>
                <a:ea typeface="Times" pitchFamily="0" charset="0"/>
                <a:cs typeface="Times" pitchFamily="0" charset="0"/>
              </a:rPr>
              <a:t>P</a:t>
            </a:r>
            <a:r>
              <a:rPr b="1" cap="none">
                <a:latin typeface="Times" pitchFamily="0" charset="0"/>
                <a:ea typeface="Times" pitchFamily="0" charset="0"/>
                <a:cs typeface="Times" pitchFamily="0" charset="0"/>
              </a:rPr>
              <a:t>(</a:t>
            </a:r>
            <a:r>
              <a:rPr i="1" cap="none">
                <a:latin typeface="Times" pitchFamily="0" charset="0"/>
                <a:ea typeface="Times" pitchFamily="0" charset="0"/>
                <a:cs typeface="Times" pitchFamily="0" charset="0"/>
              </a:rPr>
              <a:t>v</a:t>
            </a:r>
            <a:r>
              <a:rPr b="1" cap="none">
                <a:latin typeface="Times" pitchFamily="0" charset="0"/>
                <a:ea typeface="Times" pitchFamily="0" charset="0"/>
                <a:cs typeface="Times" pitchFamily="0" charset="0"/>
              </a:rPr>
              <a:t>) </a:t>
            </a:r>
            <a:r>
              <a:rPr cap="none">
                <a:latin typeface="Symbol" pitchFamily="1" charset="0"/>
                <a:ea typeface="Symbol" pitchFamily="1" charset="0"/>
                <a:cs typeface="Symbol" pitchFamily="1" charset="0"/>
              </a:rPr>
              <a:t>= </a:t>
            </a:r>
            <a:r>
              <a:rPr i="1" cap="none">
                <a:latin typeface="Times" pitchFamily="0" charset="0"/>
                <a:ea typeface="Times" pitchFamily="0" charset="0"/>
                <a:cs typeface="Times" pitchFamily="0" charset="0"/>
              </a:rPr>
              <a:t>e</a:t>
            </a:r>
            <a:r>
              <a:rPr b="1" cap="none" baseline="30000">
                <a:latin typeface="Times" pitchFamily="0" charset="0"/>
                <a:ea typeface="Times" pitchFamily="0" charset="0"/>
                <a:cs typeface="Times" pitchFamily="0" charset="0"/>
              </a:rPr>
              <a:t>Q</a:t>
            </a:r>
            <a:r>
              <a:rPr i="1" cap="none" baseline="30000">
                <a:latin typeface="Times" pitchFamily="0" charset="0"/>
                <a:ea typeface="Times" pitchFamily="0" charset="0"/>
                <a:cs typeface="Times" pitchFamily="0" charset="0"/>
              </a:rPr>
              <a:t>v</a:t>
            </a:r>
            <a:endParaRPr i="1" cap="none" baseline="30000">
              <a:latin typeface="Times" pitchFamily="0" charset="0"/>
              <a:ea typeface="Times" pitchFamily="0" charset="0"/>
              <a:cs typeface="Times" pitchFamily="0" charset="0"/>
            </a:endParaRPr>
          </a:p>
        </p:txBody>
      </p:sp>
      <p:sp>
        <p:nvSpPr>
          <p:cNvPr id="4" name="Shape 2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EgNAADQNAAAgA8AABAgAAAmAAAACAAAAP//////////"/>
              </a:ext>
            </a:extLst>
          </p:cNvSpPr>
          <p:nvPr/>
        </p:nvSpPr>
        <p:spPr>
          <a:xfrm>
            <a:off x="990600" y="2159000"/>
            <a:ext cx="759460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completely describes the stochastic process by specifying:</a:t>
            </a:r>
            <a:endParaRPr cap="none">
              <a:solidFill>
                <a:srgbClr val="424242"/>
              </a:solidFill>
            </a:endParaRPr>
          </a:p>
        </p:txBody>
      </p:sp>
      <p:sp>
        <p:nvSpPr>
          <p:cNvPr id="5" name="Shape 2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MCi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7wMAAEAGAAAnNQAAwAgAABAgAAAmAAAACAAAAP//////////"/>
              </a:ext>
            </a:extLst>
          </p:cNvSpPr>
          <p:nvPr/>
        </p:nvSpPr>
        <p:spPr>
          <a:xfrm>
            <a:off x="639445" y="1016000"/>
            <a:ext cx="8001000" cy="406400"/>
          </a:xfrm>
          <a:prstGeom prst="rect">
            <a:avLst/>
          </a:prstGeom>
          <a:noFill/>
          <a:ln>
            <a:noFill/>
          </a:ln>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Continuous-time Markov models </a:t>
            </a:r>
          </a:p>
        </p:txBody>
      </p:sp>
      <p:sp>
        <p:nvSpPr>
          <p:cNvPr id="6" name="Shape 2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aE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JgIAADaOgAA0AoAABAgAAAmAAAACAAAAP//////////"/>
              </a:ext>
            </a:extLst>
          </p:cNvSpPr>
          <p:nvPr/>
        </p:nvSpPr>
        <p:spPr>
          <a:xfrm>
            <a:off x="990600" y="1397000"/>
            <a:ext cx="8576310" cy="360680"/>
          </a:xfrm>
          <a:prstGeom prst="rect">
            <a:avLst/>
          </a:prstGeom>
          <a:noFill/>
          <a:ln>
            <a:noFill/>
          </a:ln>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describe the stochastic process by which traits (nucleotides) evolve over the tree </a:t>
            </a:r>
            <a:endParaRPr cap="none">
              <a:solidFill>
                <a:srgbClr val="424242"/>
              </a:solidFill>
            </a:endParaRPr>
          </a:p>
        </p:txBody>
      </p:sp>
      <p:sp>
        <p:nvSpPr>
          <p:cNvPr id="7" name="Shape 28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cdHB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0QUAANwAAACvOAAATAQAABAgAAAmAAAACAAAAP//////////"/>
              </a:ext>
            </a:extLst>
          </p:cNvSpPr>
          <p:nvPr/>
        </p:nvSpPr>
        <p:spPr>
          <a:xfrm>
            <a:off x="945515" y="139700"/>
            <a:ext cx="826897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Mechanisms of Character Change</a:t>
            </a:r>
          </a:p>
        </p:txBody>
      </p:sp>
      <p:sp>
        <p:nvSpPr>
          <p:cNvPr id="8" name="Shape 2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wHR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6AMAABgLAAAgNQAAmA0AABAgAAAmAAAACAAAAP//////////"/>
              </a:ext>
            </a:extLst>
          </p:cNvSpPr>
          <p:nvPr/>
        </p:nvSpPr>
        <p:spPr>
          <a:xfrm>
            <a:off x="635000" y="1803400"/>
            <a:ext cx="8001000" cy="406400"/>
          </a:xfrm>
          <a:prstGeom prst="rect">
            <a:avLst/>
          </a:prstGeom>
          <a:noFill/>
          <a:ln>
            <a:noFill/>
          </a:ln>
          <a:effectLst/>
        </p:spPr>
        <p:txBody>
          <a:bodyPr vert="horz" wrap="square" lIns="50800" tIns="50800" rIns="50800" bIns="50800" numCol="1" spcCol="215900" anchor="t"/>
          <a:lstStyle/>
          <a:p>
            <a:pPr algn="l" defTabSz="457200">
              <a:lnSpc>
                <a:spcPts val="2400"/>
              </a:lnSpc>
              <a:tabLst>
                <a:tab pos="838200" algn="l"/>
              </a:tabLst>
              <a:defRPr sz="2400" cap="none">
                <a:solidFill>
                  <a:srgbClr val="0433FF"/>
                </a:solidFill>
                <a:latin typeface="蘋果儷中黑" pitchFamily="0" charset="0"/>
                <a:ea typeface="蘋果儷中黑" pitchFamily="0" charset="0"/>
                <a:cs typeface="蘋果儷中黑" pitchFamily="0" charset="0"/>
              </a:defRPr>
            </a:pPr>
            <a:r>
              <a:rPr sz="2000" cap="none">
                <a:latin typeface="Arial" pitchFamily="1" charset="0"/>
                <a:ea typeface="Arial" pitchFamily="1" charset="0"/>
                <a:cs typeface="Arial" pitchFamily="1" charset="0"/>
              </a:rPr>
              <a:t>Instantaneous-rate matrix,</a:t>
            </a:r>
            <a:r>
              <a:rPr sz="2000" cap="none"/>
              <a:t> </a:t>
            </a:r>
            <a:r>
              <a:rPr sz="2000" b="1" cap="none">
                <a:latin typeface="Times New Roman" pitchFamily="1" charset="0"/>
                <a:ea typeface="Times New Roman" pitchFamily="1" charset="0"/>
                <a:cs typeface="Times New Roman" pitchFamily="1" charset="0"/>
              </a:rPr>
              <a:t>Q</a:t>
            </a:r>
            <a:endParaRPr sz="2000" b="1" cap="none">
              <a:latin typeface="Times New Roman" pitchFamily="1" charset="0"/>
              <a:ea typeface="Times New Roman" pitchFamily="1" charset="0"/>
              <a:cs typeface="Times New Roman" pitchFamily="1"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Z-DNA_orbit_animated.gif"/>
          <p:cNvPicPr>
            <a:extLst>
              <a:ext uri="smNativeData">
                <pr:smNativeData xmlns:pr="smNativeData" xmlns="smNativeData" val="SMDATA_17_4KjW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wa10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ICAAC3CwAAJBMAAM4rAAAQAAAAJgAAAAgAAAD//////////w=="/>
              </a:ext>
            </a:extLst>
          </p:cNvPicPr>
          <p:nvPr/>
        </p:nvPicPr>
        <p:blipFill>
          <a:blip r:embed="rId2"/>
          <a:stretch>
            <a:fillRect/>
          </a:stretch>
        </p:blipFill>
        <p:spPr>
          <a:xfrm>
            <a:off x="326390" y="1904365"/>
            <a:ext cx="2785110" cy="5216525"/>
          </a:xfrm>
          <a:prstGeom prst="rect">
            <a:avLst/>
          </a:prstGeom>
          <a:noFill/>
          <a:ln>
            <a:noFill/>
          </a:ln>
          <a:effectLst/>
        </p:spPr>
      </p:pic>
      <p:pic>
        <p:nvPicPr>
          <p:cNvPr id="3"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v0XAr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F8oAAA+DQAAfTMAAIgWAAAQAAAAJgAAAAgAAAD//////////w=="/>
              </a:ext>
            </a:extLst>
          </p:cNvPicPr>
          <p:nvPr/>
        </p:nvPicPr>
        <p:blipFill>
          <a:blip r:embed="rId3"/>
          <a:stretch>
            <a:fillRect/>
          </a:stretch>
        </p:blipFill>
        <p:spPr>
          <a:xfrm rot="21360000" flipH="1">
            <a:off x="6562725" y="2152650"/>
            <a:ext cx="1807210" cy="1510030"/>
          </a:xfrm>
          <a:prstGeom prst="rect">
            <a:avLst/>
          </a:prstGeom>
          <a:noFill/>
          <a:ln>
            <a:noFill/>
          </a:ln>
          <a:effectLst>
            <a:outerShdw blurRad="63500" dist="63760" dir="2700000">
              <a:srgbClr val="000000">
                <a:alpha val="14000"/>
              </a:srgbClr>
            </a:outerShdw>
          </a:effectLst>
        </p:spPr>
      </p:pic>
      <p:pic>
        <p:nvPicPr>
          <p:cNvPr id="4"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MlUw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N4oAABPIgAA/jIAAMYqAAAQAAAAJgAAAAgAAAD//////////w=="/>
              </a:ext>
            </a:extLst>
          </p:cNvPicPr>
          <p:nvPr/>
        </p:nvPicPr>
        <p:blipFill>
          <a:blip r:embed="rId4"/>
          <a:stretch>
            <a:fillRect/>
          </a:stretch>
        </p:blipFill>
        <p:spPr>
          <a:xfrm rot="21240001" flipH="1">
            <a:off x="6643370" y="5577205"/>
            <a:ext cx="1645920" cy="1376045"/>
          </a:xfrm>
          <a:prstGeom prst="rect">
            <a:avLst/>
          </a:prstGeom>
          <a:noFill/>
          <a:ln>
            <a:noFill/>
          </a:ln>
          <a:effectLst>
            <a:outerShdw blurRad="63500" dist="63760" dir="2700000">
              <a:srgbClr val="000000">
                <a:alpha val="14000"/>
              </a:srgbClr>
            </a:outerShdw>
          </a:effectLst>
        </p:spPr>
      </p:pic>
      <p:pic>
        <p:nvPicPr>
          <p:cNvPr id="5"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BhbHBo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C4YAAANDQAAvyMAALkWAAAQAAAAJgAAAAgAAAD//////////w=="/>
              </a:ext>
            </a:extLst>
          </p:cNvPicPr>
          <p:nvPr/>
        </p:nvPicPr>
        <p:blipFill>
          <a:blip r:embed="rId5"/>
          <a:stretch>
            <a:fillRect/>
          </a:stretch>
        </p:blipFill>
        <p:spPr>
          <a:xfrm rot="719998">
            <a:off x="3930650" y="2121535"/>
            <a:ext cx="1880235" cy="1572260"/>
          </a:xfrm>
          <a:prstGeom prst="rect">
            <a:avLst/>
          </a:prstGeom>
          <a:noFill/>
          <a:ln>
            <a:noFill/>
          </a:ln>
          <a:effectLst>
            <a:outerShdw blurRad="63500" dist="63760" dir="2700000">
              <a:srgbClr val="000000">
                <a:alpha val="14000"/>
              </a:srgbClr>
            </a:outerShdw>
          </a:effectLst>
        </p:spPr>
      </p:pic>
      <p:pic>
        <p:nvPicPr>
          <p:cNvPr id="6" name="pasted-image.tif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VgAAAEcAAABHAAAAZAAAAGQAAAAAAAAAy8vLAFYAAABHAAAARwAAAGQAAABkAAAAAAAAAAcAAAA4AAAAAAAAAAAAAAAAAAAA////AAAAAAAAAAAAAAAAAAAAAAAAAAAAAAAAAAAAAABkAAAAZAAAAAAAAAAjAAAABAAAAGQAAAAXAAAAFAAAAAAAAAAAAAAA/38AAP9/AAAAAAAACQAAAAQAAAAvYTpl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JkXAAA4IQAAVCQAAN0rAAAQAAAAJgAAAAgAAAD//////////w=="/>
              </a:ext>
            </a:extLst>
          </p:cNvPicPr>
          <p:nvPr/>
        </p:nvPicPr>
        <p:blipFill>
          <a:blip r:embed="rId6"/>
          <a:stretch>
            <a:fillRect/>
          </a:stretch>
        </p:blipFill>
        <p:spPr>
          <a:xfrm rot="719998">
            <a:off x="3836035" y="5400040"/>
            <a:ext cx="2069465" cy="1730375"/>
          </a:xfrm>
          <a:prstGeom prst="rect">
            <a:avLst/>
          </a:prstGeom>
          <a:noFill/>
          <a:ln>
            <a:noFill/>
          </a:ln>
          <a:effectLst>
            <a:outerShdw blurRad="63500" dist="63760" dir="2700000">
              <a:srgbClr val="000000">
                <a:alpha val="14000"/>
              </a:srgbClr>
            </a:outerShdw>
          </a:effectLst>
        </p:spPr>
      </p:pic>
      <p:sp>
        <p:nvSpPr>
          <p:cNvPr id="7" name="Shape 1371"/>
          <p:cNvSpPr>
            <a:extLst>
              <a:ext uri="smNativeData">
                <pr:smNativeData xmlns:pr="smNativeData" xmlns="smNativeData" val="SMDATA_15_4Kj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CJV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LwYAABLKgAArBkAABAAAAAmAAAACAAAAP//////////"/>
              </a:ext>
            </a:extLst>
          </p:cNvSpPr>
          <p:nvPr/>
        </p:nvSpPr>
        <p:spPr>
          <a:xfrm>
            <a:off x="5478145" y="402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372"/>
          <p:cNvSpPr>
            <a:extLst>
              <a:ext uri="smNativeData">
                <pr:smNativeData xmlns:pr="smNativeData" xmlns="smNativeData" val="SMDATA_15_4KjWYhMAAAAlAAAAzAAAAA0AAAAAUAAAAFAAAABQAAAAUAAAAAAAAAABAAAAAAAAAAEAAABQAAAAbXJTnn+j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iAAALocAAABKwAAqh0AABAAAAAmAAAACAAAAP//////////"/>
              </a:ext>
            </a:extLst>
          </p:cNvSpPr>
          <p:nvPr/>
        </p:nvSpPr>
        <p:spPr>
          <a:xfrm rot="19500000">
            <a:off x="5314950" y="4669790"/>
            <a:ext cx="1675765" cy="152400"/>
          </a:xfrm>
          <a:prstGeom prst="leftRightArrow">
            <a:avLst>
              <a:gd name="adj1" fmla="val 41604"/>
              <a:gd name="adj2" fmla="val 109294"/>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3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9saW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aDMAAGYbAAB9OwAALiIAABAgAAAmAAAACAAAAP//////////"/>
              </a:ext>
            </a:extLst>
          </p:cNvSpPr>
          <p:nvPr/>
        </p:nvSpPr>
        <p:spPr>
          <a:xfrm>
            <a:off x="8356600" y="4453890"/>
            <a:ext cx="1313815" cy="110236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p>
            <a:pPr defTabSz="457200">
              <a:lnSpc>
                <a:spcPts val="2200"/>
              </a:lnSpc>
              <a:spcBef>
                <a:spcPts val="400"/>
              </a:spcBef>
              <a:tabLst>
                <a:tab pos="838200" algn="l"/>
                <a:tab pos="914400" algn="l"/>
                <a:tab pos="1828800" algn="l"/>
                <a:tab pos="2387600" algn="l"/>
              </a:tabLst>
              <a:defRPr sz="1800" cap="none">
                <a:solidFill>
                  <a:srgbClr val="424242"/>
                </a:solidFill>
                <a:latin typeface="蘋果儷中黑" pitchFamily="0" charset="0"/>
                <a:ea typeface="蘋果儷中黑" pitchFamily="0" charset="0"/>
                <a:cs typeface="蘋果儷中黑" pitchFamily="0" charset="0"/>
              </a:defRPr>
            </a:pPr>
            <a:r>
              <a:rPr cap="none">
                <a:solidFill>
                  <a:srgbClr val="FF9300"/>
                </a:solidFill>
              </a:rPr>
              <a:t>transitions </a:t>
            </a:r>
            <a:br/>
            <a:r>
              <a:rPr cap="none">
                <a:latin typeface="Times" pitchFamily="0" charset="0"/>
                <a:ea typeface="Times" pitchFamily="0" charset="0"/>
                <a:cs typeface="Times" pitchFamily="0" charset="0"/>
              </a:rPr>
              <a:t>&gt;</a:t>
            </a:r>
            <a:br/>
            <a:r>
              <a:rPr cap="none">
                <a:solidFill>
                  <a:srgbClr val="76D6FF"/>
                </a:solidFill>
              </a:rPr>
              <a:t>transversions</a:t>
            </a:r>
            <a:br/>
            <a:endParaRPr cap="none">
              <a:solidFill>
                <a:srgbClr val="76D6FF"/>
              </a:solidFill>
            </a:endParaRPr>
          </a:p>
        </p:txBody>
      </p:sp>
      <p:sp>
        <p:nvSpPr>
          <p:cNvPr id="10" name="Shape 1374"/>
          <p:cNvSpPr>
            <a:extLst>
              <a:ext uri="smNativeData">
                <pr:smNativeData xmlns:pr="smNativeData" xmlns="smNativeData" val="SMDATA_15_4KjWYhMAAAAlAAAAzAAAAA0AAAAAUAAAAFAAAABQAAAAUAAAAAAAAAABAAAAAAAAAAEAAABQAAAAuwkc3kte6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ByI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syEAAIwgAABLKgAAfCEAABAAAAAmAAAACAAAAP//////////"/>
              </a:ext>
            </a:extLst>
          </p:cNvSpPr>
          <p:nvPr/>
        </p:nvSpPr>
        <p:spPr>
          <a:xfrm>
            <a:off x="5478145" y="5290820"/>
            <a:ext cx="1397000" cy="152400"/>
          </a:xfrm>
          <a:prstGeom prst="leftRightArrow">
            <a:avLst>
              <a:gd name="adj1" fmla="val 41604"/>
              <a:gd name="adj2" fmla="val 109307"/>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375"/>
          <p:cNvSpPr>
            <a:extLst>
              <a:ext uri="smNativeData">
                <pr:smNativeData xmlns:pr="smNativeData" xmlns="smNativeData" val="SMDATA_15_4KjWYhMAAAAlAAAAzAAAAA0AAAAAUAAAAFAAAABQAAAAUAAAAAAAAAABAAAAAAAAAAEAAABQAAAAn+OAXlOT6T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vyAAALocAAD0KgAAqh0AABAAAAAmAAAACAAAAP//////////"/>
              </a:ext>
            </a:extLst>
          </p:cNvSpPr>
          <p:nvPr/>
        </p:nvSpPr>
        <p:spPr>
          <a:xfrm rot="12899998">
            <a:off x="5323205" y="4669790"/>
            <a:ext cx="1659255" cy="152400"/>
          </a:xfrm>
          <a:prstGeom prst="leftRightArrow">
            <a:avLst>
              <a:gd name="adj1" fmla="val 41604"/>
              <a:gd name="adj2" fmla="val 109292"/>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376"/>
          <p:cNvSpPr>
            <a:extLst>
              <a:ext uri="smNativeData">
                <pr:smNativeData xmlns:pr="smNativeData" xmlns="smNativeData" val="SMDATA_15_4Kj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ly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x0AAKAaAADDHgAAqB8AABAAAAAmAAAACAAAAP//////////"/>
              </a:ext>
            </a:extLst>
          </p:cNvSpPr>
          <p:nvPr/>
        </p:nvSpPr>
        <p:spPr>
          <a:xfrm rot="16200000">
            <a:off x="451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377"/>
          <p:cNvSpPr>
            <a:extLst>
              <a:ext uri="smNativeData">
                <pr:smNativeData xmlns:pr="smNativeData" xmlns="smNativeData" val="SMDATA_15_4KjWYhMAAAAlAAAAzAAAAA0AAAAAUAAAAFAAAABQAAAAUAAAAAAAAAABAAAAAAAAAAEAAABQAAAAO0U2+9L34j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cy0AAKAaAABjLgAAqB8AABAAAAAmAAAACAAAAP//////////"/>
              </a:ext>
            </a:extLst>
          </p:cNvSpPr>
          <p:nvPr/>
        </p:nvSpPr>
        <p:spPr>
          <a:xfrm rot="16200000">
            <a:off x="7055485" y="4660900"/>
            <a:ext cx="817880" cy="152400"/>
          </a:xfrm>
          <a:prstGeom prst="leftRightArrow">
            <a:avLst>
              <a:gd name="adj1" fmla="val 41604"/>
              <a:gd name="adj2" fmla="val 109278"/>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37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JgIAADqPQAA0AoAABAgAAAmAAAACAAAAP//////////"/>
              </a:ext>
            </a:extLst>
          </p:cNvSpPr>
          <p:nvPr/>
        </p:nvSpPr>
        <p:spPr>
          <a:xfrm>
            <a:off x="990600" y="1397000"/>
            <a:ext cx="9074150"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100"/>
              </a:lnSpc>
              <a:tabLst>
                <a:tab pos="838200" algn="l"/>
              </a:tabLst>
              <a:defRPr sz="1800" cap="none">
                <a:solidFill>
                  <a:srgbClr val="424242"/>
                </a:solidFill>
                <a:latin typeface="Arial" pitchFamily="1" charset="0"/>
                <a:ea typeface="Gill Sans" pitchFamily="0" charset="0"/>
                <a:cs typeface="Gill Sans" pitchFamily="0" charset="0"/>
              </a:defRPr>
            </a:lvl1pPr>
          </a:lstStyle>
          <a:p>
            <a:pPr>
              <a:defRPr cap="none">
                <a:solidFill>
                  <a:srgbClr val="000000"/>
                </a:solidFill>
              </a:defRPr>
            </a:pPr>
            <a:r>
              <a:rPr cap="none">
                <a:solidFill>
                  <a:srgbClr val="424242"/>
                </a:solidFill>
              </a:rPr>
              <a:t>The molecular structure makes transitions more probable than transversions</a:t>
            </a:r>
            <a:endParaRPr cap="none">
              <a:solidFill>
                <a:srgbClr val="424242"/>
              </a:solidFill>
            </a:endParaRPr>
          </a:p>
        </p:txBody>
      </p:sp>
      <p:sp>
        <p:nvSpPr>
          <p:cNvPr id="15" name="Shape 137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c2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iQYAANQKAACdDgAADQ0AABAgAAAmAAAACAAAAP//////////"/>
              </a:ext>
            </a:extLst>
          </p:cNvSpPr>
          <p:nvPr/>
        </p:nvSpPr>
        <p:spPr>
          <a:xfrm>
            <a:off x="1062355" y="1760220"/>
            <a:ext cx="1313180"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DNA</a:t>
            </a:r>
          </a:p>
        </p:txBody>
      </p:sp>
      <p:sp>
        <p:nvSpPr>
          <p:cNvPr id="16" name="Shape 138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RTd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wMAAEAGAAAnNQAAwAgAABAgAAAmAAAACAAAAP//////////"/>
              </a:ext>
            </a:extLst>
          </p:cNvSpPr>
          <p:nvPr/>
        </p:nvSpPr>
        <p:spPr>
          <a:xfrm>
            <a:off x="639445"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Biology motivates the extension of models</a:t>
            </a:r>
          </a:p>
        </p:txBody>
      </p:sp>
      <p:sp>
        <p:nvSpPr>
          <p:cNvPr id="17" name="Shape 138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8vc2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NQKAAD4MQAADQ0AABAgAAAmAAAACAAAAP//////////"/>
              </a:ext>
            </a:extLst>
          </p:cNvSpPr>
          <p:nvPr/>
        </p:nvSpPr>
        <p:spPr>
          <a:xfrm>
            <a:off x="6809105"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Pyrimidines</a:t>
            </a:r>
          </a:p>
        </p:txBody>
      </p:sp>
      <p:sp>
        <p:nvSpPr>
          <p:cNvPr id="18" name="Shape 138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BwYAAD4MQAAGhoAABAgAAAmAAAACAAAAP//////////"/>
              </a:ext>
            </a:extLst>
          </p:cNvSpPr>
          <p:nvPr/>
        </p:nvSpPr>
        <p:spPr>
          <a:xfrm>
            <a:off x="6809105"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Thymine</a:t>
            </a:r>
          </a:p>
        </p:txBody>
      </p:sp>
      <p:sp>
        <p:nvSpPr>
          <p:cNvPr id="19" name="Shape 138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4ykAAOwfAAD4MQAA6iEAABAgAAAmAAAACAAAAP//////////"/>
              </a:ext>
            </a:extLst>
          </p:cNvSpPr>
          <p:nvPr/>
        </p:nvSpPr>
        <p:spPr>
          <a:xfrm>
            <a:off x="6809105"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Cytosine</a:t>
            </a:r>
          </a:p>
        </p:txBody>
      </p:sp>
      <p:sp>
        <p:nvSpPr>
          <p:cNvPr id="20" name="Shape 138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L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NQKAAABIgAADQ0AABAgAAAmAAAACAAAAP//////////"/>
              </a:ext>
            </a:extLst>
          </p:cNvSpPr>
          <p:nvPr/>
        </p:nvSpPr>
        <p:spPr>
          <a:xfrm>
            <a:off x="4213860" y="1760220"/>
            <a:ext cx="1313815" cy="3613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2200"/>
              </a:lnSpc>
              <a:spcBef>
                <a:spcPts val="400"/>
              </a:spcBef>
              <a:tabLst>
                <a:tab pos="838200" algn="l"/>
                <a:tab pos="914400" algn="l"/>
                <a:tab pos="1828800" algn="l"/>
                <a:tab pos="2387600" algn="l"/>
              </a:tabLst>
              <a:defRPr sz="1800" cap="none">
                <a:solidFill>
                  <a:srgbClr val="0433FF"/>
                </a:solidFill>
                <a:latin typeface="Arial" pitchFamily="1" charset="0"/>
                <a:ea typeface="Gill Sans" pitchFamily="0" charset="0"/>
                <a:cs typeface="Gill Sans" pitchFamily="0" charset="0"/>
              </a:defRPr>
            </a:lvl1pPr>
          </a:lstStyle>
          <a:p>
            <a:pPr/>
            <a:r>
              <a:t>Purines</a:t>
            </a:r>
          </a:p>
        </p:txBody>
      </p:sp>
      <p:sp>
        <p:nvSpPr>
          <p:cNvPr id="21" name="Shape 138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xwOm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BwYAAABIgAAGhoAABAgAAAmAAAACAAAAP//////////"/>
              </a:ext>
            </a:extLst>
          </p:cNvSpPr>
          <p:nvPr/>
        </p:nvSpPr>
        <p:spPr>
          <a:xfrm>
            <a:off x="4213860" y="391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Adenine</a:t>
            </a:r>
          </a:p>
        </p:txBody>
      </p:sp>
      <p:sp>
        <p:nvSpPr>
          <p:cNvPr id="22" name="Shape 138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Ub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7BkAAOwfAAABIgAA6iEAABAgAAAmAAAACAAAAP//////////"/>
              </a:ext>
            </a:extLst>
          </p:cNvSpPr>
          <p:nvPr/>
        </p:nvSpPr>
        <p:spPr>
          <a:xfrm>
            <a:off x="4213860" y="5189220"/>
            <a:ext cx="1313815" cy="323850"/>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Guanine</a:t>
            </a:r>
          </a:p>
        </p:txBody>
      </p:sp>
      <p:sp>
        <p:nvSpPr>
          <p:cNvPr id="23" name="Shape 138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48cD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3000" tmFilter="0, 0; .2, .5; .8, .5; 1, 0"/>
                                        <p:tgtEl>
                                          <p:spTgt spid="12"/>
                                        </p:tgtEl>
                                      </p:cBhvr>
                                    </p:animEffect>
                                    <p:animScale>
                                      <p:cBhvr>
                                        <p:cTn id="7" dur="1500" autoRev="1" fill="hold"/>
                                        <p:tgtEl>
                                          <p:spTgt spid="12"/>
                                        </p:tgtEl>
                                      </p:cBhvr>
                                      <p:by x="105000" y="105000"/>
                                    </p:animScale>
                                  </p:childTnLst>
                                </p:cTn>
                              </p:par>
                              <p:par>
                                <p:cTn id="8" presetID="26" presetClass="emph" presetSubtype="0" fill="hold" grpId="0" nodeType="withEffect">
                                  <p:stCondLst>
                                    <p:cond delay="0"/>
                                  </p:stCondLst>
                                  <p:childTnLst>
                                    <p:animEffect transition="out" filter="fade">
                                      <p:cBhvr>
                                        <p:cTn id="9" dur="3000" tmFilter="0, 0; .2, .5; .8, .5; 1, 0"/>
                                        <p:tgtEl>
                                          <p:spTgt spid="13"/>
                                        </p:tgtEl>
                                      </p:cBhvr>
                                    </p:animEffect>
                                    <p:animScale>
                                      <p:cBhvr>
                                        <p:cTn id="10" dur="150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3000" tmFilter="0, 0; .2, .5; .8, .5; 1, 0"/>
                                        <p:tgtEl>
                                          <p:spTgt spid="7"/>
                                        </p:tgtEl>
                                      </p:cBhvr>
                                    </p:animEffect>
                                    <p:animScale>
                                      <p:cBhvr>
                                        <p:cTn id="13" dur="1500" autoRev="1" fill="hold"/>
                                        <p:tgtEl>
                                          <p:spTgt spid="7"/>
                                        </p:tgtEl>
                                      </p:cBhvr>
                                      <p:by x="105000" y="105000"/>
                                    </p:animScale>
                                  </p:childTnLst>
                                </p:cTn>
                              </p:par>
                              <p:par>
                                <p:cTn id="14" presetID="26" presetClass="emph" presetSubtype="0" fill="hold" grpId="0" nodeType="withEffect">
                                  <p:stCondLst>
                                    <p:cond delay="0"/>
                                  </p:stCondLst>
                                  <p:childTnLst>
                                    <p:animEffect transition="out" filter="fade">
                                      <p:cBhvr>
                                        <p:cTn id="15" dur="3000" tmFilter="0, 0; .2, .5; .8, .5; 1, 0"/>
                                        <p:tgtEl>
                                          <p:spTgt spid="8"/>
                                        </p:tgtEl>
                                      </p:cBhvr>
                                    </p:animEffect>
                                    <p:animScale>
                                      <p:cBhvr>
                                        <p:cTn id="16" dur="150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3000" tmFilter="0, 0; .2, .5; .8, .5; 1, 0"/>
                                        <p:tgtEl>
                                          <p:spTgt spid="11"/>
                                        </p:tgtEl>
                                      </p:cBhvr>
                                    </p:animEffect>
                                    <p:animScale>
                                      <p:cBhvr>
                                        <p:cTn id="19" dur="1500" autoRev="1" fill="hold"/>
                                        <p:tgtEl>
                                          <p:spTgt spid="11"/>
                                        </p:tgtEl>
                                      </p:cBhvr>
                                      <p:by x="105000" y="105000"/>
                                    </p:animScale>
                                  </p:childTnLst>
                                </p:cTn>
                              </p:par>
                              <p:par>
                                <p:cTn id="20" presetID="26" presetClass="emph" presetSubtype="0" fill="hold" grpId="0" nodeType="withEffect">
                                  <p:stCondLst>
                                    <p:cond delay="0"/>
                                  </p:stCondLst>
                                  <p:childTnLst>
                                    <p:animEffect transition="out" filter="fade">
                                      <p:cBhvr>
                                        <p:cTn id="21" dur="3000" tmFilter="0, 0; .2, .5; .8, .5; 1, 0"/>
                                        <p:tgtEl>
                                          <p:spTgt spid="10"/>
                                        </p:tgtEl>
                                      </p:cBhvr>
                                    </p:animEffect>
                                    <p:animScale>
                                      <p:cBhvr>
                                        <p:cTn id="22"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10" grpId="0" animBg="1" advAuto="0"/>
      <p:bldP spid="11" grpId="0" animBg="1" advAuto="0"/>
      <p:bldP spid="12" grpId="0" animBg="1" advAuto="0"/>
      <p:bldP spid="13" grpId="0" animBg="1" advAuto="0"/>
    </p:bldLst>
    <p:extLst>
      <p:ext uri="smNativeData">
        <pr:smNativeData xmlns:pr="smNativeData" xmlns="smNativeData" val="4KjWYgYAAAAFAAAA/f///wMAAAAaAAAAAAAAAAAAAAAAAAAAAAAAAAgAAAD9////AwAAABoAAAAAAAAAAAAAAAAAAAAAAAAACwAAAP3///8DAAAAGgAAAAAAAAAAAAAAAAAAAAAAAAAOAAAA/f///wMAAAAaAAAAAAAAAAAAAAAAAAAAAAAAABEAAAD9////AwAAABoAAAAAAAAAAAAAAAAAAAAAAAAAFAAAAP3///8DAAAAGgAAAAAAAAAAAAAAAAAAAAAAAAA="/>
      </p:ext>
    </p:extLst>
  </p:timing>
</p:sld>
</file>

<file path=ppt/slides/slide9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8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KUB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2"/>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3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3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397"/>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3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GU9Ik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3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Khig6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F94W4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jnzH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0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RQ6D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0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Nh1rSY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0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An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0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0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4mCg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1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Yq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1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1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1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xND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1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FyaW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1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N5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1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oU2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17"/>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CBkaX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1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c9Ij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1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nGy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AAAA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2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f14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IAgAACoIQAA+CoAABAAAAAmAAAACAAAAP//////////"/>
              </a:ext>
            </a:extLst>
          </p:cNvSpPr>
          <p:nvPr/>
        </p:nvSpPr>
        <p:spPr>
          <a:xfrm>
            <a:off x="4201160" y="5283200"/>
            <a:ext cx="1270000" cy="17018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FL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2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OB9f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B6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4u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o6O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eq2+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OIR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3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oEZG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3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C1eJhc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34"/>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NODlH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3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guaC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3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h+IX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lJiYm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3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Y9N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4iAACoIQAA+CoAABAAAAAmAAAACAAAAP//////////"/>
              </a:ext>
            </a:extLst>
          </p:cNvSpPr>
          <p:nvPr/>
        </p:nvSpPr>
        <p:spPr>
          <a:xfrm>
            <a:off x="4201160" y="5647690"/>
            <a:ext cx="1270000" cy="133731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39"/>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xMT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4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InEh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4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qNz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4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sAC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AfvM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4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GM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46"/>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BAFA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4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BU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4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BAFBQ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4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AAFc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5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EgySD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5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4iKy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4Eg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5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RzLm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54"/>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5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1Ii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5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8YTp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5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wYz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BgkAACoIQAA+CoAABAAAAAmAAAACAAAAP//////////"/>
              </a:ext>
            </a:extLst>
          </p:cNvSpPr>
          <p:nvPr/>
        </p:nvSpPr>
        <p:spPr>
          <a:xfrm>
            <a:off x="4201160" y="5867400"/>
            <a:ext cx="1270000" cy="1117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59"/>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E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6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I+PH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6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FjZ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62"/>
          <p:cNvSpPr>
            <a:extLst>
              <a:ext uri="smNativeData">
                <pr:smNativeData xmlns:pr="smNativeData" xmlns="smNativeData" val="SMDATA_15_4Kj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E6c3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6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9tYW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6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cw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6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Jf3H3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l5A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6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MCr3+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69"/>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EYiL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7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C8+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7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A6c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7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N4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7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9wOn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47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E6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47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ZTcF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47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wv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477"/>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N0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47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ZG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47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eHh4A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48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J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KglAACoIQAA+CoAABAAAAAmAAAACAAAAP//////////"/>
              </a:ext>
            </a:extLst>
          </p:cNvSpPr>
          <p:nvPr/>
        </p:nvSpPr>
        <p:spPr>
          <a:xfrm>
            <a:off x="4201160" y="6121400"/>
            <a:ext cx="1270000" cy="8636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482"/>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YABg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48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AF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48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GL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485"/>
          <p:cNvSpPr>
            <a:extLst>
              <a:ext uri="smNativeData">
                <pr:smNativeData xmlns:pr="smNativeData" xmlns="smNativeData" val="SMDATA_15_4Kj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BkCAQ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48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sbG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48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48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0sv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48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s7O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490"/>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49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hMlU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49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49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GE6cD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49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48L2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49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49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2Mz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49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Iga3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0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0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HBl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0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FiTH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03"/>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A+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0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8+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0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hvcj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BuU3Bj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0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BQ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2BkAALAnAACoIQAA+CoAABAAAAAmAAAACAAAAP//////////"/>
              </a:ext>
            </a:extLst>
          </p:cNvSpPr>
          <p:nvPr/>
        </p:nvSpPr>
        <p:spPr>
          <a:xfrm>
            <a:off x="4201160" y="6451600"/>
            <a:ext cx="1270000" cy="533400"/>
          </a:xfrm>
          <a:prstGeom prst="rect">
            <a:avLst/>
          </a:prstGeom>
          <a:solidFill>
            <a:srgbClr val="FFFFFF"/>
          </a:solidFill>
          <a:ln>
            <a:noFill/>
          </a:ln>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08"/>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FsPS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0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NwY1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1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NT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11"/>
          <p:cNvSpPr>
            <a:extLst>
              <a:ext uri="smNativeData">
                <pr:smNativeData xmlns:pr="smNativeData" xmlns="smNativeData" val="SMDATA_15_4Kj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Ghkdz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1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JvZH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1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4MD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1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9PT/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1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EtLS/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16"/>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QE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17"/>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P///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1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BQUF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1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Q0NP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2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Edlb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iLz4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23"/>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DpleH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24"/>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DgtQU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25"/>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HI+PC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2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D0iMj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KggAAAwKgAAUCMAABAgAAAmAAAACAAAAP//////////"/>
              </a:ext>
            </a:extLst>
          </p:cNvSpPr>
          <p:nvPr/>
        </p:nvSpPr>
        <p:spPr>
          <a:xfrm>
            <a:off x="64389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A</a:t>
            </a:r>
          </a:p>
        </p:txBody>
      </p:sp>
      <p:sp>
        <p:nvSpPr>
          <p:cNvPr id="8" name="Shape 1527"/>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VyaT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C8AAKggAADsMQAAUCMAABAgAAAmAAAACAAAAP//////////"/>
              </a:ext>
            </a:extLst>
          </p:cNvSpPr>
          <p:nvPr/>
        </p:nvSpPr>
        <p:spPr>
          <a:xfrm>
            <a:off x="7696200" y="53086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T</a:t>
            </a:r>
          </a:p>
        </p:txBody>
      </p:sp>
      <p:sp>
        <p:nvSpPr>
          <p:cNvPr id="9" name="Shape 1528"/>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HJtPjw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nCcAAFAoAAAwKgAA+CoAABAgAAAmAAAACAAAAP//////////"/>
              </a:ext>
            </a:extLst>
          </p:cNvSpPr>
          <p:nvPr/>
        </p:nvSpPr>
        <p:spPr>
          <a:xfrm>
            <a:off x="64389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G</a:t>
            </a:r>
          </a:p>
        </p:txBody>
      </p:sp>
      <p:sp>
        <p:nvSpPr>
          <p:cNvPr id="10" name="Shape 1529"/>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QAAADkAAAA5AAAAZAAAAGQAAAAAAAAAy8vLAFUAAAA5AAAAOQAAAGQAAABkAAAAAAAAABcAAAAUAAAAAAAAAAAAAAD/fwAA/38AAAAAAAAJAAAABAAAACB0eX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C8AAFAoAAAUMgAA+CoAABAgAAAmAAAACAAAAP//////////"/>
              </a:ext>
            </a:extLst>
          </p:cNvSpPr>
          <p:nvPr/>
        </p:nvSpPr>
        <p:spPr>
          <a:xfrm>
            <a:off x="7721600" y="6553200"/>
            <a:ext cx="419100" cy="431800"/>
          </a:xfrm>
          <a:prstGeom prst="rect">
            <a:avLst/>
          </a:prstGeom>
          <a:noFill/>
          <a:ln>
            <a:noFill/>
          </a:ln>
          <a:effectLst>
            <a:outerShdw blurRad="63500" dist="51187" dir="2700000">
              <a:srgbClr val="000000">
                <a:alpha val="15000"/>
              </a:srgbClr>
            </a:outerShdw>
          </a:effectLst>
        </p:spPr>
        <p:txBody>
          <a:bodyPr vert="horz" wrap="square" lIns="50800" tIns="50800" rIns="50800" bIns="50800" numCol="1" spcCol="215900" anchor="t"/>
          <a:lstStyle>
            <a:lvl1pPr algn="l" defTabSz="457200">
              <a:lnSpc>
                <a:spcPts val="2900"/>
              </a:lnSpc>
              <a:spcBef>
                <a:spcPts val="400"/>
              </a:spcBef>
              <a:tabLst>
                <a:tab pos="838200" algn="l"/>
                <a:tab pos="914400" algn="l"/>
                <a:tab pos="1828800" algn="l"/>
                <a:tab pos="2387600" algn="l"/>
              </a:tabLst>
              <a:defRPr sz="2400" b="1" cap="none">
                <a:solidFill>
                  <a:srgbClr val="424242"/>
                </a:solidFill>
                <a:latin typeface="Times New Roman" pitchFamily="1" charset="0"/>
                <a:ea typeface="Gill Sans" pitchFamily="0" charset="0"/>
                <a:cs typeface="Gill Sans" pitchFamily="0" charset="0"/>
              </a:defRPr>
            </a:lvl1pPr>
          </a:lstStyle>
          <a:p>
            <a:pPr/>
            <a:r>
              <a:t>C</a:t>
            </a:r>
          </a:p>
        </p:txBody>
      </p:sp>
      <p:sp>
        <p:nvSpPr>
          <p:cNvPr id="11" name="Shape 1530"/>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D48YTo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yCwAAC8fAADcNAAALCEAABAgAAAmAAAACAAAAP//////////"/>
              </a:ext>
            </a:extLst>
          </p:cNvSpPr>
          <p:nvPr/>
        </p:nvSpPr>
        <p:spPr>
          <a:xfrm>
            <a:off x="7279640" y="5069205"/>
            <a:ext cx="1313180"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Pyrimidine</a:t>
            </a:r>
          </a:p>
        </p:txBody>
      </p:sp>
      <p:sp>
        <p:nvSpPr>
          <p:cNvPr id="12" name="Shape 1531"/>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BcAAAAUAAAAAAAAAAAAAAD/fwAA/38AAAAAAAAJAAAABAAAAGNlL2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wiQAAC8fAADXLAAALCEAABAgAAAmAAAACAAAAP//////////"/>
              </a:ext>
            </a:extLst>
          </p:cNvSpPr>
          <p:nvPr/>
        </p:nvSpPr>
        <p:spPr>
          <a:xfrm>
            <a:off x="5975350" y="5069205"/>
            <a:ext cx="1313815" cy="323215"/>
          </a:xfrm>
          <a:prstGeom prst="rect">
            <a:avLst/>
          </a:prstGeom>
          <a:noFill/>
          <a:ln>
            <a:noFill/>
          </a:ln>
          <a:effectLst>
            <a:outerShdw blurRad="63500" dist="63760" dir="2700000">
              <a:srgbClr val="000000">
                <a:alpha val="4000"/>
              </a:srgbClr>
            </a:outerShdw>
          </a:effectLst>
        </p:spPr>
        <p:txBody>
          <a:bodyPr vert="horz" wrap="square" lIns="50800" tIns="50800" rIns="50800" bIns="50800" numCol="1" spcCol="215900" anchor="t"/>
          <a:lstStyle>
            <a:lvl1pPr defTabSz="457200">
              <a:lnSpc>
                <a:spcPts val="1900"/>
              </a:lnSpc>
              <a:spcBef>
                <a:spcPts val="400"/>
              </a:spcBef>
              <a:tabLst>
                <a:tab pos="838200" algn="l"/>
                <a:tab pos="914400" algn="l"/>
                <a:tab pos="1828800" algn="l"/>
                <a:tab pos="2387600" algn="l"/>
              </a:tabLst>
              <a:defRPr sz="1600" cap="none">
                <a:solidFill>
                  <a:srgbClr val="424242"/>
                </a:solidFill>
                <a:latin typeface="Arial" pitchFamily="1" charset="0"/>
                <a:ea typeface="Gill Sans" pitchFamily="0" charset="0"/>
                <a:cs typeface="Gill Sans" pitchFamily="0" charset="0"/>
              </a:defRPr>
            </a:lvl1pPr>
          </a:lstStyle>
          <a:p>
            <a:pPr/>
            <a:r>
              <a:t>Purine</a:t>
            </a:r>
          </a:p>
        </p:txBody>
      </p:sp>
      <p:sp>
        <p:nvSpPr>
          <p:cNvPr id="13" name="Shape 1532"/>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QSgAAO8iAAAxKQAArCgAABAAAAAmAAAACAAAAP//////////"/>
              </a:ext>
            </a:extLst>
          </p:cNvSpPr>
          <p:nvPr/>
        </p:nvSpPr>
        <p:spPr>
          <a:xfrm rot="16200000">
            <a:off x="61537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3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0+PG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3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0iMTg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pic>
        <p:nvPicPr>
          <p:cNvPr id="16"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YAAAAEcAAABHAAAAZAAAAGQAAAAAAAAAy8vLAGAAAABHAAAARwAAAGQAAABkAAAAAAAAAAcAAAA4AAAAAAAAAAAAAAAAAAAA////AAAAAAAAAAAAAAAAAAAAAAAAAAAAAAAAAAAAAABkAAAAZAAAAAAAAAAjAAAABAAAAGQAAAAXAAAAFAAAAAAAAAAAAAAA/38AAP9/AAAAAAAACQAAAAQAAAA1MiIvHgAAAGgAAAAAAAAAAAAAAAAAAAAAAAAAAAAAABAnAAAQJwAAAAAAAAAAAAAAAAAAAAAAAAAAAAAAAAAAAAAAAAAAAABk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AAAAADLy8sAwMD/AH9/fwAAAAAAAAAAAAAAAAD///8AAAAAACEAAAAYAAAAFAAAAAwcAADcHgAAaiAAAFQpAAAQAAAAJgAAAAgAAAD//////////w=="/>
              </a:ext>
            </a:extLst>
          </p:cNvPicPr>
          <p:nvPr/>
        </p:nvPicPr>
        <p:blipFill>
          <a:blip r:embed="rId3"/>
          <a:stretch>
            <a:fillRect/>
          </a:stretch>
        </p:blipFill>
        <p:spPr>
          <a:xfrm>
            <a:off x="4559300" y="5016500"/>
            <a:ext cx="709930" cy="1701800"/>
          </a:xfrm>
          <a:prstGeom prst="rect">
            <a:avLst/>
          </a:prstGeom>
          <a:noFill/>
          <a:ln>
            <a:noFill/>
          </a:ln>
          <a:effectLst>
            <a:outerShdw blurRad="63500" dist="63760" dir="2700000">
              <a:srgbClr val="000000">
                <a:alpha val="4000"/>
              </a:srgbClr>
            </a:outerShdw>
          </a:effectLst>
        </p:spPr>
      </p:pic>
      <p:sp>
        <p:nvSpPr>
          <p:cNvPr id="17" name="Shape 1536"/>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DpibGk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6S8AAO8iAADZMAAArCgAABAAAAAmAAAACAAAAP//////////"/>
              </a:ext>
            </a:extLst>
          </p:cNvSpPr>
          <p:nvPr/>
        </p:nvSpPr>
        <p:spPr>
          <a:xfrm rot="16200000">
            <a:off x="7398385" y="6068695"/>
            <a:ext cx="932815" cy="152400"/>
          </a:xfrm>
          <a:prstGeom prst="leftRightArrow">
            <a:avLst>
              <a:gd name="adj1" fmla="val 41604"/>
              <a:gd name="adj2" fmla="val 109281"/>
            </a:avLst>
          </a:prstGeom>
          <a:noFill/>
          <a:ln w="25400" cap="flat" cmpd="sng" algn="ctr">
            <a:solidFill>
              <a:srgbClr val="FF9300"/>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3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HJnYkM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3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j4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0" name="Shape 1539"/>
          <p:cNvSpPr>
            <a:extLst>
              <a:ext uri="smNativeData">
                <pr:smNativeData xmlns:pr="smNativeData" xmlns="smNativeData" val="SMDATA_15_4Kj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HI9IjU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CgAAFUlAACrMAAARSYAABAAAAAmAAAACAAAAP//////////"/>
              </a:ext>
            </a:extLst>
          </p:cNvSpPr>
          <p:nvPr/>
        </p:nvSpPr>
        <p:spPr>
          <a:xfrm rot="135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1" name="Shape 154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iIGs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2" name="Shape 154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FJhZD0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3" name="Shape 154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E6c3I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4" name="Shape 154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AwIi8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5" name="Shape 1544"/>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FdXVw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JghAACqLwAAiCIAABAAAAAmAAAACAAAAP//////////"/>
              </a:ext>
            </a:extLst>
          </p:cNvSpPr>
          <p:nvPr/>
        </p:nvSpPr>
        <p:spPr>
          <a:xfrm>
            <a:off x="6815455" y="54610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6" name="Shape 1545"/>
          <p:cNvSpPr>
            <a:extLst>
              <a:ext uri="smNativeData">
                <pr:smNativeData xmlns:pr="smNativeData" xmlns="smNativeData" val="SMDATA_15_4KjWYhMAAAAlAAAAzAAAAA0AAAAAUAAAAFAAAABQAAAAUAAAAAAAAAABAAAAAAAAAAEAAABQAAAA2EnrPs6S5D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7SkAACwpAACqLwAAHCoAABAAAAAmAAAACAAAAP//////////"/>
              </a:ext>
            </a:extLst>
          </p:cNvSpPr>
          <p:nvPr/>
        </p:nvSpPr>
        <p:spPr>
          <a:xfrm>
            <a:off x="6815455" y="6692900"/>
            <a:ext cx="932815" cy="152400"/>
          </a:xfrm>
          <a:prstGeom prst="leftRightArrow">
            <a:avLst>
              <a:gd name="adj1" fmla="val 41604"/>
              <a:gd name="adj2" fmla="val 109281"/>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7" name="Shape 154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8" name="Shape 154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29" name="Shape 154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0" name="Shape 154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31" name="Shape 1550"/>
          <p:cNvSpPr>
            <a:extLst>
              <a:ext uri="smNativeData">
                <pr:smNativeData xmlns:pr="smNativeData" xmlns="smNativeData" val="SMDATA_15_4KjWYhMAAAAlAAAAzAAAAA0AAAAAUAAAAFAAAABQAAAAUAAAAAAAAAABAAAAAAAAAAEAAABQAAAA9eGpCa2I5z9V+3Q8ZqDa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QAAAAZAAAAGQAAAAAAAAAy8vLAFUAAAAAAAAAU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UywAAO4hAABDLQAArSkAABAAAAAmAAAACAAAAP//////////"/>
              </a:ext>
            </a:extLst>
          </p:cNvSpPr>
          <p:nvPr/>
        </p:nvSpPr>
        <p:spPr>
          <a:xfrm rot="18900000">
            <a:off x="6652260" y="6068695"/>
            <a:ext cx="1259205" cy="152400"/>
          </a:xfrm>
          <a:prstGeom prst="leftRightArrow">
            <a:avLst>
              <a:gd name="adj1" fmla="val 41604"/>
              <a:gd name="adj2" fmla="val 109299"/>
            </a:avLst>
          </a:prstGeom>
          <a:noFill/>
          <a:ln w="25400" cap="flat" cmpd="sng" algn="ctr">
            <a:solidFill>
              <a:srgbClr val="76D6FF"/>
            </a:solidFill>
            <a:prstDash val="solid"/>
            <a:headEnd type="none"/>
            <a:tailEnd type="none"/>
          </a:ln>
          <a:effectLst>
            <a:outerShdw blurRad="63500" dist="508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slides/slide9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1552"/>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FwYAAAcZAAA4NgAAPxsAABAgAAAmAAAACAAAAP//////////"/>
              </a:ext>
            </a:extLst>
          </p:cNvSpPr>
          <p:nvPr/>
        </p:nvSpPr>
        <p:spPr>
          <a:xfrm>
            <a:off x="989965" y="4068445"/>
            <a:ext cx="7823835" cy="3606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stationary frequencies</a:t>
            </a:r>
            <a:r>
              <a:rPr cap="none">
                <a:solidFill>
                  <a:srgbClr val="424242"/>
                </a:solidFill>
              </a:rPr>
              <a:t> of all states are still assumed to be equal</a:t>
            </a:r>
            <a:endParaRPr cap="none">
              <a:solidFill>
                <a:srgbClr val="424242"/>
              </a:solidFill>
            </a:endParaRPr>
          </a:p>
        </p:txBody>
      </p:sp>
      <p:pic>
        <p:nvPicPr>
          <p:cNvPr id="3" name="pasted-image.pdf"/>
          <p:cNvPicPr>
            <a:picLocks noChangeAspect="1"/>
            <a:extLst>
              <a:ext uri="smNativeData">
                <pr:smNativeData xmlns:pr="smNativeData" xmlns="smNativeData" val="SMDATA_17_4KjWYhMAAAAlAAAAEQAAAC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uAH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gIAAAoCwAA7jgAAOAWAAAQAAAAJgAAAAgAAAD//////////w=="/>
              </a:ext>
            </a:extLst>
          </p:cNvPicPr>
          <p:nvPr/>
        </p:nvPicPr>
        <p:blipFill>
          <a:blip r:embed="rId2"/>
          <a:stretch>
            <a:fillRect/>
          </a:stretch>
        </p:blipFill>
        <p:spPr>
          <a:xfrm>
            <a:off x="1447800" y="1813560"/>
            <a:ext cx="7806690" cy="1905000"/>
          </a:xfrm>
          <a:prstGeom prst="rect">
            <a:avLst/>
          </a:prstGeom>
          <a:noFill/>
          <a:ln>
            <a:noFill/>
          </a:ln>
          <a:effectLst/>
        </p:spPr>
      </p:pic>
      <p:sp>
        <p:nvSpPr>
          <p:cNvPr id="4" name="Shape 1554"/>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B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6AMAAEAGAAAgNQAAwAgAABAgAAAmAAAACAAAAP//////////"/>
              </a:ext>
            </a:extLst>
          </p:cNvSpPr>
          <p:nvPr/>
        </p:nvSpPr>
        <p:spPr>
          <a:xfrm>
            <a:off x="635000" y="1016000"/>
            <a:ext cx="8001000" cy="40640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lvl1pPr algn="l" defTabSz="457200">
              <a:lnSpc>
                <a:spcPts val="2400"/>
              </a:lnSpc>
              <a:tabLst>
                <a:tab pos="838200" algn="l"/>
              </a:tabLst>
              <a:defRPr sz="2000" cap="none">
                <a:solidFill>
                  <a:srgbClr val="0433FF"/>
                </a:solidFill>
                <a:latin typeface="Arial" pitchFamily="1" charset="0"/>
                <a:ea typeface="Gill Sans" pitchFamily="0" charset="0"/>
                <a:cs typeface="Gill Sans" pitchFamily="0" charset="0"/>
              </a:defRPr>
            </a:lvl1pPr>
          </a:lstStyle>
          <a:p>
            <a:pPr/>
            <a:r>
              <a:t>The Kimura, 1980 (K80) substitution model</a:t>
            </a:r>
          </a:p>
        </p:txBody>
      </p:sp>
      <p:sp>
        <p:nvSpPr>
          <p:cNvPr id="5" name="Shape 1555"/>
          <p:cNvSpPr>
            <a:extLst>
              <a:ext uri="smNativeData">
                <pr:smNativeData xmlns:pr="smNativeData" xmlns="smNativeData" val="SMDATA_15_4KjWYhMAAAAlAAAAZAAAAE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VgAAADkAAAA5AAAAZAAAAGQAAAAAAAAAy8vLAFY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OwYAANwAAABFOAAATAQAABAgAAAmAAAACAAAAP//////////"/>
              </a:ext>
            </a:extLst>
          </p:cNvSpPr>
          <p:nvPr/>
        </p:nvSpPr>
        <p:spPr>
          <a:xfrm>
            <a:off x="1012825" y="139700"/>
            <a:ext cx="8134350" cy="558800"/>
          </a:xfrm>
          <a:prstGeom prst="rect">
            <a:avLst/>
          </a:prstGeom>
          <a:noFill/>
          <a:ln>
            <a:noFill/>
          </a:ln>
          <a:effectLst>
            <a:outerShdw blurRad="63500" dist="51187" dir="2700000">
              <a:srgbClr val="000000">
                <a:alpha val="14000"/>
              </a:srgbClr>
            </a:outerShdw>
          </a:effectLst>
        </p:spPr>
        <p:txBody>
          <a:bodyPr vert="horz" wrap="none" lIns="50800" tIns="50800" rIns="50800" bIns="50800" numCol="1" spcCol="215900" anchor="ctr"/>
          <a:lstStyle>
            <a:lvl1pPr defTabSz="457200">
              <a:tabLst>
                <a:tab pos="838200" algn="l"/>
              </a:tabLst>
              <a:defRPr cap="none">
                <a:solidFill>
                  <a:srgbClr val="0433FF"/>
                </a:solidFill>
                <a:latin typeface="Arial" pitchFamily="1" charset="0"/>
                <a:ea typeface="Gill Sans" pitchFamily="0" charset="0"/>
                <a:cs typeface="Gill Sans" pitchFamily="0" charset="0"/>
              </a:defRPr>
            </a:lvl1pPr>
          </a:lstStyle>
          <a:p>
            <a:pPr/>
            <a:r>
              <a:t>Stochastic Models of Nucleotide Substitution</a:t>
            </a:r>
          </a:p>
        </p:txBody>
      </p:sp>
      <p:sp>
        <p:nvSpPr>
          <p:cNvPr id="6" name="Shape 1556"/>
          <p:cNvSpPr>
            <a:extLst>
              <a:ext uri="smNativeData">
                <pr:smNativeData xmlns:pr="smNativeData" xmlns="smNativeData" val="SMDATA_15_4KjW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FgbAACzPAAANB8AABAgAAAmAAAACAAAAP//////////"/>
              </a:ext>
            </a:extLst>
          </p:cNvSpPr>
          <p:nvPr/>
        </p:nvSpPr>
        <p:spPr>
          <a:xfrm>
            <a:off x="990600" y="4445000"/>
            <a:ext cx="8876665" cy="627380"/>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1800" cap="none">
                <a:latin typeface="Arial" pitchFamily="1" charset="0"/>
                <a:ea typeface="Arial" pitchFamily="1" charset="0"/>
                <a:cs typeface="Arial" pitchFamily="1" charset="0"/>
              </a:defRPr>
            </a:pPr>
            <a:r>
              <a:rPr cap="none">
                <a:solidFill>
                  <a:srgbClr val="424242"/>
                </a:solidFill>
              </a:rPr>
              <a:t>The </a:t>
            </a:r>
            <a:r>
              <a:rPr cap="none">
                <a:solidFill>
                  <a:srgbClr val="0433FF"/>
                </a:solidFill>
              </a:rPr>
              <a:t>relative rates</a:t>
            </a:r>
            <a:r>
              <a:rPr cap="none">
                <a:solidFill>
                  <a:srgbClr val="424242"/>
                </a:solidFill>
              </a:rPr>
              <a:t> accommodate possible bias in the instantaneous rates of transition </a:t>
            </a:r>
            <a:br/>
            <a:r>
              <a:rPr cap="none">
                <a:solidFill>
                  <a:srgbClr val="424242"/>
                </a:solidFill>
              </a:rPr>
              <a:t>    and transversion substitutions</a:t>
            </a:r>
            <a:endParaRPr cap="none">
              <a:solidFill>
                <a:srgbClr val="424242"/>
              </a:solidFill>
            </a:endParaRPr>
          </a:p>
        </p:txBody>
      </p:sp>
      <p:sp>
        <p:nvSpPr>
          <p:cNvPr id="7" name="Shape 155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DEzMjQ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9CcAAEALAADlLgAAwA0AABAAAAAmAAAACAAAAP//////////"/>
              </a:ext>
            </a:extLst>
          </p:cNvSpPr>
          <p:nvPr/>
        </p:nvSpPr>
        <p:spPr>
          <a:xfrm>
            <a:off x="6494780" y="18288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8" name="Shape 155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BUAADARAADtHAAAsBMAABAAAAAmAAAACAAAAP//////////"/>
              </a:ext>
            </a:extLst>
          </p:cNvSpPr>
          <p:nvPr/>
        </p:nvSpPr>
        <p:spPr>
          <a:xfrm>
            <a:off x="3573780" y="27940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9" name="Shape 1559"/>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yDAAADgOAAC5NwAAuBAAABAAAAAmAAAACAAAAP//////////"/>
              </a:ext>
            </a:extLst>
          </p:cNvSpPr>
          <p:nvPr/>
        </p:nvSpPr>
        <p:spPr>
          <a:xfrm>
            <a:off x="7929880" y="23114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0" name="Shape 1560"/>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TAA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TAAB/f38AAAAAAMvLywDAwP8Af39/AAAAAAAAAAAAAAAAAAAAAAAAAAAAIQAAABgAAAAUAAAA0B4AABQUAADBJQAAlBYAABAAAAAmAAAACAAAAP//////////"/>
              </a:ext>
            </a:extLst>
          </p:cNvSpPr>
          <p:nvPr/>
        </p:nvSpPr>
        <p:spPr>
          <a:xfrm>
            <a:off x="5008880" y="3263900"/>
            <a:ext cx="1128395" cy="406400"/>
          </a:xfrm>
          <a:prstGeom prst="rect">
            <a:avLst/>
          </a:prstGeom>
          <a:noFill/>
          <a:ln w="25400" cap="flat" cmpd="sng" algn="ctr">
            <a:solidFill>
              <a:srgbClr val="FF9300"/>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1" name="Shape 1561"/>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5B4AAEALAADVJQAAwA0AABAAAAAmAAAACAAAAP//////////"/>
              </a:ext>
            </a:extLst>
          </p:cNvSpPr>
          <p:nvPr/>
        </p:nvSpPr>
        <p:spPr>
          <a:xfrm>
            <a:off x="50215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2" name="Shape 1562"/>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DgOAADtHAAAuBAAABAAAAAmAAAACAAAAP//////////"/>
              </a:ext>
            </a:extLst>
          </p:cNvSpPr>
          <p:nvPr/>
        </p:nvSpPr>
        <p:spPr>
          <a:xfrm>
            <a:off x="3573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3" name="Shape 1563"/>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EALAAC5NwAAwA0AABAAAAAmAAAACAAAAP//////////"/>
              </a:ext>
            </a:extLst>
          </p:cNvSpPr>
          <p:nvPr/>
        </p:nvSpPr>
        <p:spPr>
          <a:xfrm>
            <a:off x="7929880" y="18288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4" name="Shape 1564"/>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CU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BUAABQUAADtHAAAlBYAABAAAAAmAAAACAAAAP//////////"/>
              </a:ext>
            </a:extLst>
          </p:cNvSpPr>
          <p:nvPr/>
        </p:nvSpPr>
        <p:spPr>
          <a:xfrm>
            <a:off x="3573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5" name="Shape 1565"/>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0B4AADARAADBJQAAsBMAABAAAAAmAAAACAAAAP//////////"/>
              </a:ext>
            </a:extLst>
          </p:cNvSpPr>
          <p:nvPr/>
        </p:nvSpPr>
        <p:spPr>
          <a:xfrm>
            <a:off x="5008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6" name="Shape 1566"/>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KME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DgOAADlLgAAuBAAABAAAAAmAAAACAAAAP//////////"/>
              </a:ext>
            </a:extLst>
          </p:cNvSpPr>
          <p:nvPr/>
        </p:nvSpPr>
        <p:spPr>
          <a:xfrm>
            <a:off x="6494780" y="23114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7" name="Shape 1567"/>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9CcAABQUAADlLgAAlBYAABAAAAAmAAAACAAAAP//////////"/>
              </a:ext>
            </a:extLst>
          </p:cNvSpPr>
          <p:nvPr/>
        </p:nvSpPr>
        <p:spPr>
          <a:xfrm>
            <a:off x="6494780" y="32639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8" name="Shape 1568"/>
          <p:cNvSpPr>
            <a:extLst>
              <a:ext uri="smNativeData">
                <pr:smNativeData xmlns:pr="smNativeData" xmlns="smNativeData" val="SMDATA_15_4KjW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bW/wAoAAAAAQAAACMAAAAjAAAAIwAAAB4AAAAAAAAAZAAAAGQAAAAAAAAAZAAAAGQAAAAVAAAAYAAAAAAAAAAAAAAADwAAACADAAAAAAAAAAAAAAEAAACgMgAAVgcAAKr4//8BAAAAf39/AAEAAABkAAAAAAAAABQAAABAHwAAAAAAACYAAAAAAAAAwOD//wAAAAAmAAAAZAAAABYAAABMAAAAAQAAAAAAAAAHAAAAAAAAAAEAAAAAAAAAVQAAAAAAAABkAAAAZAAAAGQAAAAAAAAAy8vLAFUAAAAAAAAAZAAAAGQAAABkAAAAAAAAABcAAAAUAAAAAAAAAAAAAAD/fwAA/38AAAAAAAAJAAAABAAAAGMFDQE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bW/wB/f38AAAAAAMvLywDAwP8Af39/AAAAAAAAAAAAAAAAAAAAAAAAAAAAIQAAABgAAAAUAAAAyDAAADARAAC5NwAAsBMAABAAAAAmAAAACAAAAP//////////"/>
              </a:ext>
            </a:extLst>
          </p:cNvSpPr>
          <p:nvPr/>
        </p:nvSpPr>
        <p:spPr>
          <a:xfrm>
            <a:off x="7929880" y="2794000"/>
            <a:ext cx="1128395" cy="406400"/>
          </a:xfrm>
          <a:prstGeom prst="rect">
            <a:avLst/>
          </a:prstGeom>
          <a:noFill/>
          <a:ln w="25400" cap="flat" cmpd="sng" algn="ctr">
            <a:solidFill>
              <a:srgbClr val="76D6FF"/>
            </a:solidFill>
            <a:prstDash val="solid"/>
            <a:headEnd type="none"/>
            <a:tailEnd type="none"/>
          </a:ln>
          <a:effectLst>
            <a:outerShdw blurRad="63500" dist="63500" dir="5400000">
              <a:srgbClr val="000000">
                <a:alpha val="15000"/>
              </a:srgbClr>
            </a:outerShdw>
          </a:effectLst>
        </p:spPr>
        <p:txBody>
          <a:bodyPr vert="horz" wrap="square" lIns="50800" tIns="50800" rIns="50800" bIns="50800" numCol="1" spcCol="215900" anchor="ctr"/>
          <a:lstStyle/>
          <a:p>
            <a:pPr defTabSz="457200">
              <a:lnSpc>
                <a:spcPct val="100000"/>
              </a:lnSpc>
              <a:tabLst>
                <a:tab pos="838200" algn="l"/>
              </a:tabLst>
              <a:defRPr sz="3000" cap="none">
                <a:solidFill>
                  <a:srgbClr val="FFFFFF"/>
                </a:solidFill>
                <a:effectLst>
                  <a:outerShdw dist="63500" dir="3600000" algn="tl" rotWithShape="0">
                    <a:srgbClr val="000000">
                      <a:alpha val="40000"/>
                    </a:srgbClr>
                  </a:outerShdw>
                </a:effectLst>
              </a:defRPr>
            </a:pPr>
          </a:p>
        </p:txBody>
      </p:sp>
      <p:sp>
        <p:nvSpPr>
          <p:cNvPr id="19" name="Shape 1569"/>
          <p:cNvSpPr>
            <a:extLst>
              <a:ext uri="smNativeData">
                <pr:smNativeData xmlns:pr="smNativeData" xmlns="smNativeData" val="SMDATA_15_4KjW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YAAAADkAAAA5AAAAZAAAAGQAAAAAAAAAy8vLAGAAAAA5AAAAOQAAAGQAAABkAAAAAAAAABcAAAAUAAAAAAAAAAAAAAD/fwAA/38AAAAAAAAJAAAABAAAAAAAAAAeAAAAaAAAAAAAAAAAAAAAAAAAAAAAAAAAAAAAECcAABAnAAAAAAAAAAAAAAAAAAAAAAAAAAAAAAAAAAAAAAAAAAAAAG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GAYAACQfAABTPQAACycAABAAAAAmAAAACAAAAP//////////"/>
              </a:ext>
            </a:extLst>
          </p:cNvSpPr>
          <p:nvPr/>
        </p:nvSpPr>
        <p:spPr>
          <a:xfrm>
            <a:off x="990600" y="5062220"/>
            <a:ext cx="8978265" cy="1284605"/>
          </a:xfrm>
          <a:prstGeom prst="rect">
            <a:avLst/>
          </a:prstGeom>
          <a:noFill/>
          <a:ln>
            <a:noFill/>
          </a:ln>
          <a:effectLst>
            <a:outerShdw blurRad="63500" dist="51187" dir="2700000">
              <a:srgbClr val="000000">
                <a:alpha val="4000"/>
              </a:srgbClr>
            </a:outerShdw>
          </a:effectLst>
        </p:spPr>
        <p:txBody>
          <a:bodyPr vert="horz" wrap="square" lIns="50800" tIns="50800" rIns="50800" bIns="50800" numCol="1" spcCol="215900" anchor="t"/>
          <a:lstStyle/>
          <a:p>
            <a:pPr algn="l" defTabSz="457200">
              <a:lnSpc>
                <a:spcPts val="2100"/>
              </a:lnSpc>
              <a:tabLst>
                <a:tab pos="838200" algn="l"/>
              </a:tabLst>
              <a:defRPr sz="2000" cap="none">
                <a:latin typeface="蘋果儷中黑" pitchFamily="0" charset="0"/>
                <a:ea typeface="蘋果儷中黑" pitchFamily="0" charset="0"/>
                <a:cs typeface="蘋果儷中黑" pitchFamily="0" charset="0"/>
              </a:defRPr>
            </a:pPr>
            <a:r>
              <a:rPr sz="1800" cap="none">
                <a:solidFill>
                  <a:srgbClr val="424242"/>
                </a:solidFill>
                <a:latin typeface="Arial" pitchFamily="1" charset="0"/>
                <a:ea typeface="Arial" pitchFamily="1" charset="0"/>
                <a:cs typeface="Arial" pitchFamily="1" charset="0"/>
              </a:rPr>
              <a:t>Under this model, all </a:t>
            </a:r>
            <a:r>
              <a:rPr sz="1800" cap="none">
                <a:solidFill>
                  <a:srgbClr val="FF9300"/>
                </a:solidFill>
                <a:latin typeface="Arial" pitchFamily="1" charset="0"/>
                <a:ea typeface="Arial" pitchFamily="1" charset="0"/>
                <a:cs typeface="Arial" pitchFamily="1" charset="0"/>
              </a:rPr>
              <a:t>transition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b</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e</a:t>
            </a:r>
            <a:r>
              <a:rPr sz="1800" cap="none">
                <a:solidFill>
                  <a:srgbClr val="424242"/>
                </a:solidFill>
                <a:latin typeface="Times New Roman" pitchFamily="1" charset="0"/>
                <a:ea typeface="Times New Roman" pitchFamily="1" charset="0"/>
                <a:cs typeface="Times New Roman" pitchFamily="1" charset="0"/>
              </a:rPr>
              <a:t>)</a:t>
            </a:r>
            <a:br/>
            <a:r>
              <a:rPr sz="1800" cap="none">
                <a:solidFill>
                  <a:srgbClr val="424242"/>
                </a:solidFill>
                <a:latin typeface="Arial" pitchFamily="1" charset="0"/>
                <a:ea typeface="Arial" pitchFamily="1" charset="0"/>
                <a:cs typeface="Arial" pitchFamily="1" charset="0"/>
              </a:rPr>
              <a:t>     and all </a:t>
            </a:r>
            <a:r>
              <a:rPr sz="1800" cap="none">
                <a:solidFill>
                  <a:srgbClr val="76D6FF"/>
                </a:solidFill>
                <a:latin typeface="Arial" pitchFamily="1" charset="0"/>
                <a:ea typeface="Arial" pitchFamily="1" charset="0"/>
                <a:cs typeface="Arial" pitchFamily="1" charset="0"/>
              </a:rPr>
              <a:t>transversion</a:t>
            </a:r>
            <a:r>
              <a:rPr sz="1800" cap="none">
                <a:solidFill>
                  <a:srgbClr val="424242"/>
                </a:solidFill>
                <a:latin typeface="Arial" pitchFamily="1" charset="0"/>
                <a:ea typeface="Arial" pitchFamily="1" charset="0"/>
                <a:cs typeface="Arial" pitchFamily="1" charset="0"/>
              </a:rPr>
              <a:t> substitutions are assumed to have the same rate </a:t>
            </a:r>
            <a:r>
              <a:rPr sz="1800" cap="none">
                <a:solidFill>
                  <a:srgbClr val="424242"/>
                </a:solidFill>
                <a:latin typeface="Times New Roman" pitchFamily="1" charset="0"/>
                <a:ea typeface="Times New Roman" pitchFamily="1" charset="0"/>
                <a:cs typeface="Times New Roman" pitchFamily="1" charset="0"/>
              </a:rPr>
              <a:t>(</a:t>
            </a:r>
            <a:r>
              <a:rPr sz="1800" i="1" cap="none">
                <a:solidFill>
                  <a:srgbClr val="424242"/>
                </a:solidFill>
                <a:latin typeface="Times New Roman" pitchFamily="1" charset="0"/>
                <a:ea typeface="Times New Roman" pitchFamily="1" charset="0"/>
                <a:cs typeface="Times New Roman" pitchFamily="1" charset="0"/>
              </a:rPr>
              <a:t>a</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c</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d</a:t>
            </a:r>
            <a:r>
              <a:rPr sz="1800" cap="none">
                <a:solidFill>
                  <a:srgbClr val="424242"/>
                </a:solidFill>
                <a:latin typeface="Times New Roman" pitchFamily="1" charset="0"/>
                <a:ea typeface="Times New Roman" pitchFamily="1" charset="0"/>
                <a:cs typeface="Times New Roman" pitchFamily="1" charset="0"/>
              </a:rPr>
              <a:t> = </a:t>
            </a:r>
            <a:r>
              <a:rPr sz="1800" i="1" cap="none">
                <a:solidFill>
                  <a:srgbClr val="424242"/>
                </a:solidFill>
                <a:latin typeface="Times New Roman" pitchFamily="1" charset="0"/>
                <a:ea typeface="Times New Roman" pitchFamily="1" charset="0"/>
                <a:cs typeface="Times New Roman" pitchFamily="1" charset="0"/>
              </a:rPr>
              <a:t>f</a:t>
            </a:r>
            <a:r>
              <a:rPr sz="1800" cap="none">
                <a:solidFill>
                  <a:srgbClr val="424242"/>
                </a:solidFill>
                <a:latin typeface="Times New Roman" pitchFamily="1" charset="0"/>
                <a:ea typeface="Times New Roman" pitchFamily="1" charset="0"/>
                <a:cs typeface="Times New Roman" pitchFamily="1" charset="0"/>
              </a:rPr>
              <a:t>)</a:t>
            </a:r>
            <a:br/>
            <a:r>
              <a:rPr sz="1700" cap="none">
                <a:solidFill>
                  <a:srgbClr val="424242"/>
                </a:solidFill>
                <a:latin typeface="Times" pitchFamily="0" charset="0"/>
                <a:ea typeface="Times" pitchFamily="0" charset="0"/>
                <a:cs typeface="Times" pitchFamily="0" charset="0"/>
              </a:rPr>
              <a:t>    </a:t>
            </a:r>
            <a:br/>
            <a:r>
              <a:rPr sz="1700" cap="none">
                <a:solidFill>
                  <a:srgbClr val="424242"/>
                </a:solidFill>
                <a:latin typeface="Times" pitchFamily="0" charset="0"/>
                <a:ea typeface="Times" pitchFamily="0" charset="0"/>
                <a:cs typeface="Times" pitchFamily="0" charset="0"/>
              </a:rPr>
              <a:t>  </a:t>
            </a:r>
            <a:endParaRPr sz="1700" cap="none">
              <a:solidFill>
                <a:srgbClr val="424242"/>
              </a:solidFill>
              <a:latin typeface="Times" pitchFamily="0" charset="0"/>
              <a:ea typeface="Times" pitchFamily="0" charset="0"/>
              <a:cs typeface="Times" pitchFamily="0" charset="0"/>
            </a:endParaRPr>
          </a:p>
        </p:txBody>
      </p:sp>
    </p:spTree>
  </p:cSld>
  <p:clrMapOvr>
    <a:masterClrMapping/>
  </p:clrMapOvr>
  <p:transition spd="fast" p14:dur="500">
    <p:fade/>
    <p:extLst>
      <p:ext uri="smNativeData">
        <pr:smNativeData xmlns:pr="smNativeData" xmlns="smNativeData" val="4KjWYgAAAAD0AQAAAAAAAAYAAAAAAAAAAAAAAAAAAAAAAAAAAQAAAAAAAAAAAAAAAAAAAAAAAAAAAAAA"/>
      </p:ext>
    </p:extLst>
  </p:transition>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2019-05-15T16:48:32Z</dcterms:created>
  <dcterms:modified xsi:type="dcterms:W3CDTF">2022-07-19T12:51:44Z</dcterms:modified>
</cp:coreProperties>
</file>